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av" ContentType="audio/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5" r:id="rId3"/>
  </p:sldMasterIdLst>
  <p:notesMasterIdLst>
    <p:notesMasterId r:id="rId174"/>
  </p:notesMasterIdLst>
  <p:sldIdLst>
    <p:sldId id="2290" r:id="rId4"/>
    <p:sldId id="2086" r:id="rId5"/>
    <p:sldId id="1732" r:id="rId6"/>
    <p:sldId id="3624" r:id="rId7"/>
    <p:sldId id="3625" r:id="rId8"/>
    <p:sldId id="1733" r:id="rId9"/>
    <p:sldId id="1603" r:id="rId10"/>
    <p:sldId id="1605" r:id="rId11"/>
    <p:sldId id="2294" r:id="rId12"/>
    <p:sldId id="1951" r:id="rId13"/>
    <p:sldId id="3137" r:id="rId14"/>
    <p:sldId id="3138" r:id="rId15"/>
    <p:sldId id="2295" r:id="rId16"/>
    <p:sldId id="2318" r:id="rId17"/>
    <p:sldId id="3667" r:id="rId18"/>
    <p:sldId id="3668" r:id="rId19"/>
    <p:sldId id="2469" r:id="rId20"/>
    <p:sldId id="2296" r:id="rId21"/>
    <p:sldId id="2297" r:id="rId22"/>
    <p:sldId id="2305" r:id="rId23"/>
    <p:sldId id="2320" r:id="rId24"/>
    <p:sldId id="2310" r:id="rId25"/>
    <p:sldId id="2306" r:id="rId26"/>
    <p:sldId id="2307" r:id="rId27"/>
    <p:sldId id="2308" r:id="rId28"/>
    <p:sldId id="2309" r:id="rId29"/>
    <p:sldId id="2319" r:id="rId30"/>
    <p:sldId id="2311" r:id="rId31"/>
    <p:sldId id="2312" r:id="rId32"/>
    <p:sldId id="3669" r:id="rId33"/>
    <p:sldId id="2313" r:id="rId34"/>
    <p:sldId id="2321" r:id="rId35"/>
    <p:sldId id="2322" r:id="rId36"/>
    <p:sldId id="3686" r:id="rId37"/>
    <p:sldId id="3684" r:id="rId38"/>
    <p:sldId id="3685" r:id="rId39"/>
    <p:sldId id="2323" r:id="rId40"/>
    <p:sldId id="2325" r:id="rId41"/>
    <p:sldId id="2326" r:id="rId42"/>
    <p:sldId id="2327" r:id="rId43"/>
    <p:sldId id="2328" r:id="rId44"/>
    <p:sldId id="3150" r:id="rId45"/>
    <p:sldId id="3687" r:id="rId46"/>
    <p:sldId id="3688" r:id="rId47"/>
    <p:sldId id="3139" r:id="rId48"/>
    <p:sldId id="2329" r:id="rId49"/>
    <p:sldId id="2330" r:id="rId50"/>
    <p:sldId id="2332" r:id="rId51"/>
    <p:sldId id="2331" r:id="rId52"/>
    <p:sldId id="2333" r:id="rId53"/>
    <p:sldId id="2335" r:id="rId54"/>
    <p:sldId id="2336" r:id="rId55"/>
    <p:sldId id="2334" r:id="rId56"/>
    <p:sldId id="2337" r:id="rId57"/>
    <p:sldId id="2338" r:id="rId58"/>
    <p:sldId id="2349" r:id="rId59"/>
    <p:sldId id="2342" r:id="rId60"/>
    <p:sldId id="2341" r:id="rId61"/>
    <p:sldId id="3140" r:id="rId62"/>
    <p:sldId id="2343" r:id="rId63"/>
    <p:sldId id="2344" r:id="rId64"/>
    <p:sldId id="2819" r:id="rId65"/>
    <p:sldId id="3141" r:id="rId66"/>
    <p:sldId id="2346" r:id="rId67"/>
    <p:sldId id="2347" r:id="rId68"/>
    <p:sldId id="2348" r:id="rId69"/>
    <p:sldId id="2350" r:id="rId70"/>
    <p:sldId id="3208" r:id="rId71"/>
    <p:sldId id="2351" r:id="rId72"/>
    <p:sldId id="2352" r:id="rId73"/>
    <p:sldId id="3626" r:id="rId74"/>
    <p:sldId id="2353" r:id="rId75"/>
    <p:sldId id="2354" r:id="rId76"/>
    <p:sldId id="2355" r:id="rId77"/>
    <p:sldId id="2356" r:id="rId78"/>
    <p:sldId id="2358" r:id="rId79"/>
    <p:sldId id="2357" r:id="rId80"/>
    <p:sldId id="3627" r:id="rId81"/>
    <p:sldId id="2811" r:id="rId82"/>
    <p:sldId id="2360" r:id="rId83"/>
    <p:sldId id="2362" r:id="rId84"/>
    <p:sldId id="2521" r:id="rId85"/>
    <p:sldId id="2363" r:id="rId86"/>
    <p:sldId id="2364" r:id="rId87"/>
    <p:sldId id="2365" r:id="rId88"/>
    <p:sldId id="2522" r:id="rId89"/>
    <p:sldId id="2366" r:id="rId90"/>
    <p:sldId id="2367" r:id="rId91"/>
    <p:sldId id="2368" r:id="rId92"/>
    <p:sldId id="2369" r:id="rId93"/>
    <p:sldId id="2370" r:id="rId94"/>
    <p:sldId id="2371" r:id="rId95"/>
    <p:sldId id="2372" r:id="rId96"/>
    <p:sldId id="2373" r:id="rId97"/>
    <p:sldId id="2374" r:id="rId98"/>
    <p:sldId id="2375" r:id="rId99"/>
    <p:sldId id="2376" r:id="rId100"/>
    <p:sldId id="3690" r:id="rId101"/>
    <p:sldId id="3689" r:id="rId102"/>
    <p:sldId id="3628" r:id="rId103"/>
    <p:sldId id="3691" r:id="rId104"/>
    <p:sldId id="3695" r:id="rId105"/>
    <p:sldId id="3629" r:id="rId106"/>
    <p:sldId id="3696" r:id="rId107"/>
    <p:sldId id="3209" r:id="rId108"/>
    <p:sldId id="2391" r:id="rId109"/>
    <p:sldId id="2468" r:id="rId110"/>
    <p:sldId id="2392" r:id="rId111"/>
    <p:sldId id="2393" r:id="rId112"/>
    <p:sldId id="2394" r:id="rId113"/>
    <p:sldId id="2395" r:id="rId114"/>
    <p:sldId id="3152" r:id="rId115"/>
    <p:sldId id="3153" r:id="rId116"/>
    <p:sldId id="3144" r:id="rId117"/>
    <p:sldId id="3157" r:id="rId118"/>
    <p:sldId id="3158" r:id="rId119"/>
    <p:sldId id="3160" r:id="rId120"/>
    <p:sldId id="3693" r:id="rId121"/>
    <p:sldId id="3694" r:id="rId122"/>
    <p:sldId id="3180" r:id="rId123"/>
    <p:sldId id="3183" r:id="rId124"/>
    <p:sldId id="3185" r:id="rId125"/>
    <p:sldId id="3159" r:id="rId126"/>
    <p:sldId id="3692" r:id="rId127"/>
    <p:sldId id="3184" r:id="rId128"/>
    <p:sldId id="3162" r:id="rId129"/>
    <p:sldId id="3163" r:id="rId130"/>
    <p:sldId id="3188" r:id="rId131"/>
    <p:sldId id="3169" r:id="rId132"/>
    <p:sldId id="3170" r:id="rId133"/>
    <p:sldId id="3171" r:id="rId134"/>
    <p:sldId id="3172" r:id="rId135"/>
    <p:sldId id="3186" r:id="rId136"/>
    <p:sldId id="3177" r:id="rId137"/>
    <p:sldId id="3178" r:id="rId138"/>
    <p:sldId id="3179" r:id="rId139"/>
    <p:sldId id="3187" r:id="rId140"/>
    <p:sldId id="2474" r:id="rId141"/>
    <p:sldId id="3633" r:id="rId142"/>
    <p:sldId id="3697" r:id="rId143"/>
    <p:sldId id="3631" r:id="rId144"/>
    <p:sldId id="3632" r:id="rId145"/>
    <p:sldId id="3698" r:id="rId146"/>
    <p:sldId id="3699" r:id="rId147"/>
    <p:sldId id="3634" r:id="rId148"/>
    <p:sldId id="3635" r:id="rId149"/>
    <p:sldId id="3639" r:id="rId150"/>
    <p:sldId id="3636" r:id="rId151"/>
    <p:sldId id="3638" r:id="rId152"/>
    <p:sldId id="3637" r:id="rId153"/>
    <p:sldId id="3640" r:id="rId154"/>
    <p:sldId id="2397" r:id="rId155"/>
    <p:sldId id="3156" r:id="rId156"/>
    <p:sldId id="2402" r:id="rId157"/>
    <p:sldId id="2403" r:id="rId158"/>
    <p:sldId id="2404" r:id="rId159"/>
    <p:sldId id="2405" r:id="rId160"/>
    <p:sldId id="2409" r:id="rId161"/>
    <p:sldId id="2407" r:id="rId162"/>
    <p:sldId id="2408" r:id="rId163"/>
    <p:sldId id="2410" r:id="rId164"/>
    <p:sldId id="2411" r:id="rId165"/>
    <p:sldId id="2406" r:id="rId166"/>
    <p:sldId id="2412" r:id="rId167"/>
    <p:sldId id="2413" r:id="rId168"/>
    <p:sldId id="2414" r:id="rId169"/>
    <p:sldId id="2415" r:id="rId170"/>
    <p:sldId id="2416" r:id="rId171"/>
    <p:sldId id="2417" r:id="rId172"/>
    <p:sldId id="2418" r:id="rId1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29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slide" Target="slides/slide130.xml"/><Relationship Id="rId138" Type="http://schemas.openxmlformats.org/officeDocument/2006/relationships/slide" Target="slides/slide135.xml"/><Relationship Id="rId154" Type="http://schemas.openxmlformats.org/officeDocument/2006/relationships/slide" Target="slides/slide151.xml"/><Relationship Id="rId159" Type="http://schemas.openxmlformats.org/officeDocument/2006/relationships/slide" Target="slides/slide156.xml"/><Relationship Id="rId175" Type="http://schemas.openxmlformats.org/officeDocument/2006/relationships/presProps" Target="presProps.xml"/><Relationship Id="rId170" Type="http://schemas.openxmlformats.org/officeDocument/2006/relationships/slide" Target="slides/slide167.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28" Type="http://schemas.openxmlformats.org/officeDocument/2006/relationships/slide" Target="slides/slide125.xml"/><Relationship Id="rId144" Type="http://schemas.openxmlformats.org/officeDocument/2006/relationships/slide" Target="slides/slide141.xml"/><Relationship Id="rId149" Type="http://schemas.openxmlformats.org/officeDocument/2006/relationships/slide" Target="slides/slide14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160" Type="http://schemas.openxmlformats.org/officeDocument/2006/relationships/slide" Target="slides/slide157.xml"/><Relationship Id="rId165" Type="http://schemas.openxmlformats.org/officeDocument/2006/relationships/slide" Target="slides/slide16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slide" Target="slides/slide115.xml"/><Relationship Id="rId134" Type="http://schemas.openxmlformats.org/officeDocument/2006/relationships/slide" Target="slides/slide131.xml"/><Relationship Id="rId139" Type="http://schemas.openxmlformats.org/officeDocument/2006/relationships/slide" Target="slides/slide136.xml"/><Relationship Id="rId80" Type="http://schemas.openxmlformats.org/officeDocument/2006/relationships/slide" Target="slides/slide77.xml"/><Relationship Id="rId85" Type="http://schemas.openxmlformats.org/officeDocument/2006/relationships/slide" Target="slides/slide82.xml"/><Relationship Id="rId150" Type="http://schemas.openxmlformats.org/officeDocument/2006/relationships/slide" Target="slides/slide147.xml"/><Relationship Id="rId155" Type="http://schemas.openxmlformats.org/officeDocument/2006/relationships/slide" Target="slides/slide152.xml"/><Relationship Id="rId171" Type="http://schemas.openxmlformats.org/officeDocument/2006/relationships/slide" Target="slides/slide168.xml"/><Relationship Id="rId176" Type="http://schemas.openxmlformats.org/officeDocument/2006/relationships/viewProps" Target="viewProps.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124" Type="http://schemas.openxmlformats.org/officeDocument/2006/relationships/slide" Target="slides/slide121.xml"/><Relationship Id="rId129" Type="http://schemas.openxmlformats.org/officeDocument/2006/relationships/slide" Target="slides/slide126.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40" Type="http://schemas.openxmlformats.org/officeDocument/2006/relationships/slide" Target="slides/slide137.xml"/><Relationship Id="rId145" Type="http://schemas.openxmlformats.org/officeDocument/2006/relationships/slide" Target="slides/slide142.xml"/><Relationship Id="rId161" Type="http://schemas.openxmlformats.org/officeDocument/2006/relationships/slide" Target="slides/slide158.xml"/><Relationship Id="rId166" Type="http://schemas.openxmlformats.org/officeDocument/2006/relationships/slide" Target="slides/slide16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slide" Target="slides/slide116.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30" Type="http://schemas.openxmlformats.org/officeDocument/2006/relationships/slide" Target="slides/slide127.xml"/><Relationship Id="rId135" Type="http://schemas.openxmlformats.org/officeDocument/2006/relationships/slide" Target="slides/slide132.xml"/><Relationship Id="rId143" Type="http://schemas.openxmlformats.org/officeDocument/2006/relationships/slide" Target="slides/slide140.xml"/><Relationship Id="rId148" Type="http://schemas.openxmlformats.org/officeDocument/2006/relationships/slide" Target="slides/slide145.xml"/><Relationship Id="rId151" Type="http://schemas.openxmlformats.org/officeDocument/2006/relationships/slide" Target="slides/slide148.xml"/><Relationship Id="rId156" Type="http://schemas.openxmlformats.org/officeDocument/2006/relationships/slide" Target="slides/slide153.xml"/><Relationship Id="rId164" Type="http://schemas.openxmlformats.org/officeDocument/2006/relationships/slide" Target="slides/slide161.xml"/><Relationship Id="rId169" Type="http://schemas.openxmlformats.org/officeDocument/2006/relationships/slide" Target="slides/slide166.xml"/><Relationship Id="rId177"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72" Type="http://schemas.openxmlformats.org/officeDocument/2006/relationships/slide" Target="slides/slide169.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slide" Target="slides/slide117.xml"/><Relationship Id="rId125" Type="http://schemas.openxmlformats.org/officeDocument/2006/relationships/slide" Target="slides/slide122.xml"/><Relationship Id="rId141" Type="http://schemas.openxmlformats.org/officeDocument/2006/relationships/slide" Target="slides/slide138.xml"/><Relationship Id="rId146" Type="http://schemas.openxmlformats.org/officeDocument/2006/relationships/slide" Target="slides/slide143.xml"/><Relationship Id="rId167" Type="http://schemas.openxmlformats.org/officeDocument/2006/relationships/slide" Target="slides/slide164.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162" Type="http://schemas.openxmlformats.org/officeDocument/2006/relationships/slide" Target="slides/slide15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131" Type="http://schemas.openxmlformats.org/officeDocument/2006/relationships/slide" Target="slides/slide128.xml"/><Relationship Id="rId136" Type="http://schemas.openxmlformats.org/officeDocument/2006/relationships/slide" Target="slides/slide133.xml"/><Relationship Id="rId157" Type="http://schemas.openxmlformats.org/officeDocument/2006/relationships/slide" Target="slides/slide154.xml"/><Relationship Id="rId178" Type="http://schemas.openxmlformats.org/officeDocument/2006/relationships/tableStyles" Target="tableStyles.xml"/><Relationship Id="rId61" Type="http://schemas.openxmlformats.org/officeDocument/2006/relationships/slide" Target="slides/slide58.xml"/><Relationship Id="rId82" Type="http://schemas.openxmlformats.org/officeDocument/2006/relationships/slide" Target="slides/slide79.xml"/><Relationship Id="rId152" Type="http://schemas.openxmlformats.org/officeDocument/2006/relationships/slide" Target="slides/slide149.xml"/><Relationship Id="rId173" Type="http://schemas.openxmlformats.org/officeDocument/2006/relationships/slide" Target="slides/slide170.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26" Type="http://schemas.openxmlformats.org/officeDocument/2006/relationships/slide" Target="slides/slide123.xml"/><Relationship Id="rId147" Type="http://schemas.openxmlformats.org/officeDocument/2006/relationships/slide" Target="slides/slide144.xml"/><Relationship Id="rId168" Type="http://schemas.openxmlformats.org/officeDocument/2006/relationships/slide" Target="slides/slide165.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142" Type="http://schemas.openxmlformats.org/officeDocument/2006/relationships/slide" Target="slides/slide139.xml"/><Relationship Id="rId163" Type="http://schemas.openxmlformats.org/officeDocument/2006/relationships/slide" Target="slides/slide160.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137" Type="http://schemas.openxmlformats.org/officeDocument/2006/relationships/slide" Target="slides/slide134.xml"/><Relationship Id="rId158" Type="http://schemas.openxmlformats.org/officeDocument/2006/relationships/slide" Target="slides/slide155.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32" Type="http://schemas.openxmlformats.org/officeDocument/2006/relationships/slide" Target="slides/slide129.xml"/><Relationship Id="rId153" Type="http://schemas.openxmlformats.org/officeDocument/2006/relationships/slide" Target="slides/slide150.xml"/><Relationship Id="rId174" Type="http://schemas.openxmlformats.org/officeDocument/2006/relationships/notesMaster" Target="notesMasters/notesMaster1.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27" Type="http://schemas.openxmlformats.org/officeDocument/2006/relationships/slide" Target="slides/slide1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223D22-C81D-493B-8DB2-B886DB8A022E}" type="datetimeFigureOut">
              <a:rPr lang="en-GB" smtClean="0"/>
              <a:t>03/05/2022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D39840-EB3A-4845-91BB-791AF66BB6D6}" type="slidenum">
              <a:rPr lang="en-GB" smtClean="0"/>
              <a:t>‹#›</a:t>
            </a:fld>
            <a:endParaRPr lang="en-GB"/>
          </a:p>
        </p:txBody>
      </p:sp>
    </p:spTree>
    <p:extLst>
      <p:ext uri="{BB962C8B-B14F-4D97-AF65-F5344CB8AC3E}">
        <p14:creationId xmlns:p14="http://schemas.microsoft.com/office/powerpoint/2010/main" val="174451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AABF49A-AA86-4654-AD5A-4448ADF001C9}" type="slidenum">
              <a:rPr kumimoji="0" lang="en-GB" sz="1200" b="0" i="0" u="none" strike="noStrike" kern="1200" cap="none" spc="0" normalizeH="0" baseline="0" noProof="0">
                <a:ln>
                  <a:noFill/>
                </a:ln>
                <a:solidFill>
                  <a:srgbClr val="000000"/>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sz="12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5124"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5"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26"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27"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8"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5129"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30"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5131"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2"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3"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4"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5"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5136"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endParaRPr lang="en-GB" sz="1800"/>
              </a:p>
            </p:txBody>
          </p:sp>
        </p:grpSp>
        <p:grpSp>
          <p:nvGrpSpPr>
            <p:cNvPr id="4" name="Group 17"/>
            <p:cNvGrpSpPr>
              <a:grpSpLocks/>
            </p:cNvGrpSpPr>
            <p:nvPr userDrawn="1"/>
          </p:nvGrpSpPr>
          <p:grpSpPr bwMode="auto">
            <a:xfrm>
              <a:off x="0" y="2291"/>
              <a:ext cx="1385" cy="1702"/>
              <a:chOff x="0" y="2291"/>
              <a:chExt cx="1385" cy="1702"/>
            </a:xfrm>
          </p:grpSpPr>
          <p:sp>
            <p:nvSpPr>
              <p:cNvPr id="5138"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39"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40"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41"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2"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3"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4"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5"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6"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7"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8"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49"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0"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1"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2"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3"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4"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5"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6"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7"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8"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59"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0"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1"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2"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3"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4"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165"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6"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7"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8"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69"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70"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1"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2"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173"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4"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5"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6"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177"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8"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79"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0"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1"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2"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3"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4"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185"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6"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7"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8"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89"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0"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1"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2"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3"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4"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5"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6"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7"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8"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199"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0"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1"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endParaRPr lang="en-GB" sz="1800"/>
              </a:p>
            </p:txBody>
          </p:sp>
          <p:sp>
            <p:nvSpPr>
              <p:cNvPr id="5202"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endParaRPr lang="en-GB" sz="1800"/>
              </a:p>
            </p:txBody>
          </p:sp>
          <p:sp>
            <p:nvSpPr>
              <p:cNvPr id="5203"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endParaRPr lang="en-GB" sz="1800"/>
              </a:p>
            </p:txBody>
          </p:sp>
          <p:sp>
            <p:nvSpPr>
              <p:cNvPr id="5204"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05"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06"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7"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5208"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09"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0"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11"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5212"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3"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4"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5"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6"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17"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8"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19"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20"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1"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2"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3"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4"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5"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6"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7"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5228"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29"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0"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1"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2"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5233"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5234"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5235"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5236"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endParaRPr lang="en-GB" sz="1800"/>
              </a:p>
            </p:txBody>
          </p:sp>
          <p:sp>
            <p:nvSpPr>
              <p:cNvPr id="5237"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38"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endParaRPr lang="en-GB" sz="1800"/>
              </a:p>
            </p:txBody>
          </p:sp>
          <p:sp>
            <p:nvSpPr>
              <p:cNvPr id="5239"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0"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1"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2"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3"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4"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5"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5246"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47"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5248"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endParaRPr lang="en-GB" sz="1800"/>
              </a:p>
            </p:txBody>
          </p:sp>
          <p:sp>
            <p:nvSpPr>
              <p:cNvPr id="5249"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0"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1"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endParaRPr lang="en-GB" sz="1800"/>
              </a:p>
            </p:txBody>
          </p:sp>
          <p:sp>
            <p:nvSpPr>
              <p:cNvPr id="5252"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3"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4"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5"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5256"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5257"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endParaRPr lang="en-GB" sz="1800"/>
              </a:p>
            </p:txBody>
          </p:sp>
          <p:sp>
            <p:nvSpPr>
              <p:cNvPr id="5258"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endParaRPr lang="en-GB" sz="1800"/>
              </a:p>
            </p:txBody>
          </p:sp>
          <p:sp>
            <p:nvSpPr>
              <p:cNvPr id="5259"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endParaRPr lang="en-GB" sz="1800"/>
              </a:p>
            </p:txBody>
          </p:sp>
          <p:sp>
            <p:nvSpPr>
              <p:cNvPr id="5260"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endParaRPr lang="en-GB" sz="1800"/>
              </a:p>
            </p:txBody>
          </p:sp>
          <p:sp>
            <p:nvSpPr>
              <p:cNvPr id="5261"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endParaRPr lang="en-GB" sz="1800"/>
              </a:p>
            </p:txBody>
          </p:sp>
          <p:sp>
            <p:nvSpPr>
              <p:cNvPr id="5262"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endParaRPr lang="en-GB" sz="1800"/>
              </a:p>
            </p:txBody>
          </p:sp>
          <p:sp>
            <p:nvSpPr>
              <p:cNvPr id="5263"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endParaRPr lang="en-GB" sz="1800"/>
              </a:p>
            </p:txBody>
          </p:sp>
          <p:sp>
            <p:nvSpPr>
              <p:cNvPr id="5264"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endParaRPr lang="en-GB" sz="1800"/>
              </a:p>
            </p:txBody>
          </p:sp>
          <p:sp>
            <p:nvSpPr>
              <p:cNvPr id="5265"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endParaRPr lang="en-GB" sz="1800"/>
              </a:p>
            </p:txBody>
          </p:sp>
          <p:sp>
            <p:nvSpPr>
              <p:cNvPr id="5266"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endParaRPr lang="en-GB" sz="1800"/>
              </a:p>
            </p:txBody>
          </p:sp>
          <p:sp>
            <p:nvSpPr>
              <p:cNvPr id="5267"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endParaRPr lang="en-GB" sz="1800"/>
              </a:p>
            </p:txBody>
          </p:sp>
          <p:sp>
            <p:nvSpPr>
              <p:cNvPr id="5268"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5269"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5270"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5271"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endParaRPr lang="en-GB" sz="1800"/>
              </a:p>
            </p:txBody>
          </p:sp>
          <p:sp>
            <p:nvSpPr>
              <p:cNvPr id="5272"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endParaRPr lang="en-GB" sz="1800"/>
              </a:p>
            </p:txBody>
          </p:sp>
        </p:grpSp>
      </p:grpSp>
      <p:sp>
        <p:nvSpPr>
          <p:cNvPr id="5273" name="Rectangle 153"/>
          <p:cNvSpPr>
            <a:spLocks noGrp="1" noChangeArrowheads="1"/>
          </p:cNvSpPr>
          <p:nvPr>
            <p:ph type="ctrTitle" sz="quarter"/>
          </p:nvPr>
        </p:nvSpPr>
        <p:spPr>
          <a:xfrm>
            <a:off x="914400" y="1768476"/>
            <a:ext cx="10363200" cy="1736725"/>
          </a:xfrm>
        </p:spPr>
        <p:txBody>
          <a:bodyPr anchor="b" anchorCtr="1"/>
          <a:lstStyle>
            <a:lvl1pPr>
              <a:defRPr sz="5400"/>
            </a:lvl1pPr>
          </a:lstStyle>
          <a:p>
            <a:r>
              <a:rPr lang="en-US"/>
              <a:t>Click to edit Master title style</a:t>
            </a:r>
            <a:endParaRPr lang="en-GB"/>
          </a:p>
        </p:txBody>
      </p:sp>
      <p:sp>
        <p:nvSpPr>
          <p:cNvPr id="5274" name="Rectangle 154"/>
          <p:cNvSpPr>
            <a:spLocks noGrp="1" noChangeArrowheads="1"/>
          </p:cNvSpPr>
          <p:nvPr>
            <p:ph type="subTitle" sz="quarter" idx="1"/>
          </p:nvPr>
        </p:nvSpPr>
        <p:spPr>
          <a:xfrm>
            <a:off x="1828800" y="3886200"/>
            <a:ext cx="8534400" cy="1752600"/>
          </a:xfrm>
        </p:spPr>
        <p:txBody>
          <a:bodyPr/>
          <a:lstStyle>
            <a:lvl1pPr marL="0" indent="0" algn="ctr">
              <a:buFont typeface="Arial" charset="0"/>
              <a:buNone/>
              <a:defRPr/>
            </a:lvl1pPr>
          </a:lstStyle>
          <a:p>
            <a:r>
              <a:rPr lang="en-US"/>
              <a:t>Click to edit Master subtitle style</a:t>
            </a:r>
            <a:endParaRPr lang="en-GB"/>
          </a:p>
        </p:txBody>
      </p:sp>
      <p:sp>
        <p:nvSpPr>
          <p:cNvPr id="5275" name="Rectangle 155"/>
          <p:cNvSpPr>
            <a:spLocks noGrp="1" noChangeArrowheads="1"/>
          </p:cNvSpPr>
          <p:nvPr>
            <p:ph type="dt" sz="quarter" idx="2"/>
          </p:nvPr>
        </p:nvSpPr>
        <p:spPr>
          <a:xfrm>
            <a:off x="406400" y="6248400"/>
            <a:ext cx="3048000" cy="457200"/>
          </a:xfrm>
        </p:spPr>
        <p:txBody>
          <a:bodyPr/>
          <a:lstStyle>
            <a:lvl1pPr>
              <a:defRPr>
                <a:effectLst>
                  <a:outerShdw blurRad="38100" dist="38100" dir="2700000" algn="tl">
                    <a:srgbClr val="000000"/>
                  </a:outerShdw>
                </a:effectLst>
                <a:latin typeface="+mn-lt"/>
              </a:defRPr>
            </a:lvl1pPr>
          </a:lstStyle>
          <a:p>
            <a:endParaRPr lang="en-GB"/>
          </a:p>
        </p:txBody>
      </p:sp>
      <p:sp>
        <p:nvSpPr>
          <p:cNvPr id="5276" name="Rectangle 156"/>
          <p:cNvSpPr>
            <a:spLocks noGrp="1" noChangeArrowheads="1"/>
          </p:cNvSpPr>
          <p:nvPr>
            <p:ph type="ftr" sz="quarter" idx="3"/>
          </p:nvPr>
        </p:nvSpPr>
        <p:spPr>
          <a:xfrm>
            <a:off x="4165600" y="6248400"/>
            <a:ext cx="3860800" cy="457200"/>
          </a:xfrm>
        </p:spPr>
        <p:txBody>
          <a:bodyPr/>
          <a:lstStyle>
            <a:lvl1pPr>
              <a:defRPr>
                <a:effectLst>
                  <a:outerShdw blurRad="38100" dist="38100" dir="2700000" algn="tl">
                    <a:srgbClr val="000000"/>
                  </a:outerShdw>
                </a:effectLst>
                <a:latin typeface="+mn-lt"/>
              </a:defRPr>
            </a:lvl1pPr>
          </a:lstStyle>
          <a:p>
            <a:endParaRPr lang="en-GB"/>
          </a:p>
        </p:txBody>
      </p:sp>
      <p:sp>
        <p:nvSpPr>
          <p:cNvPr id="5277" name="Rectangle 157"/>
          <p:cNvSpPr>
            <a:spLocks noGrp="1" noChangeArrowheads="1"/>
          </p:cNvSpPr>
          <p:nvPr>
            <p:ph type="sldNum" sz="quarter" idx="4"/>
          </p:nvPr>
        </p:nvSpPr>
        <p:spPr>
          <a:xfrm>
            <a:off x="8737600" y="6248400"/>
            <a:ext cx="3048000" cy="457200"/>
          </a:xfrm>
        </p:spPr>
        <p:txBody>
          <a:bodyPr/>
          <a:lstStyle>
            <a:lvl1pPr>
              <a:defRPr>
                <a:effectLst>
                  <a:outerShdw blurRad="38100" dist="38100" dir="2700000" algn="tl">
                    <a:srgbClr val="000000"/>
                  </a:outerShdw>
                </a:effectLst>
                <a:latin typeface="+mn-lt"/>
              </a:defRPr>
            </a:lvl1pPr>
          </a:lstStyle>
          <a:p>
            <a:fld id="{5EF23E74-E689-485B-8263-06224BCE9A68}" type="slidenum">
              <a:rPr lang="en-GB" smtClean="0"/>
              <a:pPr/>
              <a:t>‹#›</a:t>
            </a:fld>
            <a:endParaRPr lang="en-GB"/>
          </a:p>
        </p:txBody>
      </p:sp>
    </p:spTree>
    <p:extLst>
      <p:ext uri="{BB962C8B-B14F-4D97-AF65-F5344CB8AC3E}">
        <p14:creationId xmlns:p14="http://schemas.microsoft.com/office/powerpoint/2010/main" val="597349659"/>
      </p:ext>
    </p:extLst>
  </p:cSld>
  <p:clrMapOvr>
    <a:masterClrMapping/>
  </p:clrMapOvr>
  <p:transition>
    <p:diamond/>
    <p:sndAc>
      <p:stSnd>
        <p:snd r:embed="rId1" name="click.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6F8C7BB-3DFD-430F-B575-9B919E8F7508}" type="slidenum">
              <a:rPr lang="en-GB" smtClean="0"/>
              <a:pPr/>
              <a:t>‹#›</a:t>
            </a:fld>
            <a:endParaRPr lang="en-GB"/>
          </a:p>
        </p:txBody>
      </p:sp>
    </p:spTree>
    <p:extLst>
      <p:ext uri="{BB962C8B-B14F-4D97-AF65-F5344CB8AC3E}">
        <p14:creationId xmlns:p14="http://schemas.microsoft.com/office/powerpoint/2010/main" val="3213951440"/>
      </p:ext>
    </p:extLst>
  </p:cSld>
  <p:clrMapOvr>
    <a:masterClrMapping/>
  </p:clrMapOvr>
  <p:transition>
    <p:diamond/>
    <p:sndAc>
      <p:stSnd>
        <p:snd r:embed="rId1" name="click.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52E235A2-CE0B-407C-8B9A-08515DC94478}" type="slidenum">
              <a:rPr lang="en-GB" smtClean="0"/>
              <a:pPr/>
              <a:t>‹#›</a:t>
            </a:fld>
            <a:endParaRPr lang="en-GB"/>
          </a:p>
        </p:txBody>
      </p:sp>
    </p:spTree>
    <p:extLst>
      <p:ext uri="{BB962C8B-B14F-4D97-AF65-F5344CB8AC3E}">
        <p14:creationId xmlns:p14="http://schemas.microsoft.com/office/powerpoint/2010/main" val="2868205331"/>
      </p:ext>
    </p:extLst>
  </p:cSld>
  <p:clrMapOvr>
    <a:masterClrMapping/>
  </p:clrMapOvr>
  <p:transition>
    <p:diamond/>
    <p:sndAc>
      <p:stSnd>
        <p:snd r:embed="rId1" name="click.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02168"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1" y="1600200"/>
            <a:ext cx="5592233"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52266BE2-66BE-49AF-86A6-FB88A2169E13}" type="slidenum">
              <a:rPr lang="en-GB" smtClean="0"/>
              <a:pPr/>
              <a:t>‹#›</a:t>
            </a:fld>
            <a:endParaRPr lang="en-GB"/>
          </a:p>
        </p:txBody>
      </p:sp>
    </p:spTree>
    <p:extLst>
      <p:ext uri="{BB962C8B-B14F-4D97-AF65-F5344CB8AC3E}">
        <p14:creationId xmlns:p14="http://schemas.microsoft.com/office/powerpoint/2010/main" val="3190280007"/>
      </p:ext>
    </p:extLst>
  </p:cSld>
  <p:clrMapOvr>
    <a:masterClrMapping/>
  </p:clrMapOvr>
  <p:transition>
    <p:diamond/>
    <p:sndAc>
      <p:stSnd>
        <p:snd r:embed="rId1" name="click.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AF036A0D-5571-40B8-A81B-39FD27AC3DF5}" type="slidenum">
              <a:rPr lang="en-GB" smtClean="0"/>
              <a:pPr/>
              <a:t>‹#›</a:t>
            </a:fld>
            <a:endParaRPr lang="en-GB"/>
          </a:p>
        </p:txBody>
      </p:sp>
    </p:spTree>
    <p:extLst>
      <p:ext uri="{BB962C8B-B14F-4D97-AF65-F5344CB8AC3E}">
        <p14:creationId xmlns:p14="http://schemas.microsoft.com/office/powerpoint/2010/main" val="783257297"/>
      </p:ext>
    </p:extLst>
  </p:cSld>
  <p:clrMapOvr>
    <a:masterClrMapping/>
  </p:clrMapOvr>
  <p:transition>
    <p:diamond/>
    <p:sndAc>
      <p:stSnd>
        <p:snd r:embed="rId1" name="click.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0E4CED38-8103-4F9E-9420-9BD256B0589B}" type="slidenum">
              <a:rPr lang="en-GB" smtClean="0"/>
              <a:pPr/>
              <a:t>‹#›</a:t>
            </a:fld>
            <a:endParaRPr lang="en-GB"/>
          </a:p>
        </p:txBody>
      </p:sp>
    </p:spTree>
    <p:extLst>
      <p:ext uri="{BB962C8B-B14F-4D97-AF65-F5344CB8AC3E}">
        <p14:creationId xmlns:p14="http://schemas.microsoft.com/office/powerpoint/2010/main" val="632190800"/>
      </p:ext>
    </p:extLst>
  </p:cSld>
  <p:clrMapOvr>
    <a:masterClrMapping/>
  </p:clrMapOvr>
  <p:transition>
    <p:diamond/>
    <p:sndAc>
      <p:stSnd>
        <p:snd r:embed="rId1" name="click.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2239DF89-3F22-43C7-93CB-1C7A69000D82}" type="slidenum">
              <a:rPr lang="en-GB" smtClean="0"/>
              <a:pPr/>
              <a:t>‹#›</a:t>
            </a:fld>
            <a:endParaRPr lang="en-GB"/>
          </a:p>
        </p:txBody>
      </p:sp>
    </p:spTree>
    <p:extLst>
      <p:ext uri="{BB962C8B-B14F-4D97-AF65-F5344CB8AC3E}">
        <p14:creationId xmlns:p14="http://schemas.microsoft.com/office/powerpoint/2010/main" val="4192340606"/>
      </p:ext>
    </p:extLst>
  </p:cSld>
  <p:clrMapOvr>
    <a:masterClrMapping/>
  </p:clrMapOvr>
  <p:transition>
    <p:diamond/>
    <p:sndAc>
      <p:stSnd>
        <p:snd r:embed="rId1" name="click.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D542D2E-74A1-489C-9BCB-717CC48415A4}" type="slidenum">
              <a:rPr lang="en-GB" smtClean="0"/>
              <a:pPr/>
              <a:t>‹#›</a:t>
            </a:fld>
            <a:endParaRPr lang="en-GB"/>
          </a:p>
        </p:txBody>
      </p:sp>
    </p:spTree>
    <p:extLst>
      <p:ext uri="{BB962C8B-B14F-4D97-AF65-F5344CB8AC3E}">
        <p14:creationId xmlns:p14="http://schemas.microsoft.com/office/powerpoint/2010/main" val="1528738362"/>
      </p:ext>
    </p:extLst>
  </p:cSld>
  <p:clrMapOvr>
    <a:masterClrMapping/>
  </p:clrMapOvr>
  <p:transition>
    <p:diamond/>
    <p:sndAc>
      <p:stSnd>
        <p:snd r:embed="rId1" name="click.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95E6106-2E9B-4828-A150-592B4CCBFD23}" type="slidenum">
              <a:rPr lang="en-GB" smtClean="0"/>
              <a:pPr/>
              <a:t>‹#›</a:t>
            </a:fld>
            <a:endParaRPr lang="en-GB"/>
          </a:p>
        </p:txBody>
      </p:sp>
    </p:spTree>
    <p:extLst>
      <p:ext uri="{BB962C8B-B14F-4D97-AF65-F5344CB8AC3E}">
        <p14:creationId xmlns:p14="http://schemas.microsoft.com/office/powerpoint/2010/main" val="1336470778"/>
      </p:ext>
    </p:extLst>
  </p:cSld>
  <p:clrMapOvr>
    <a:masterClrMapping/>
  </p:clrMapOvr>
  <p:transition>
    <p:diamond/>
    <p:sndAc>
      <p:stSnd>
        <p:snd r:embed="rId1" name="click.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A939AD6-2D98-46A8-BD45-02CC4E6FBA5F}" type="slidenum">
              <a:rPr lang="en-GB" smtClean="0"/>
              <a:pPr/>
              <a:t>‹#›</a:t>
            </a:fld>
            <a:endParaRPr lang="en-GB"/>
          </a:p>
        </p:txBody>
      </p:sp>
    </p:spTree>
    <p:extLst>
      <p:ext uri="{BB962C8B-B14F-4D97-AF65-F5344CB8AC3E}">
        <p14:creationId xmlns:p14="http://schemas.microsoft.com/office/powerpoint/2010/main" val="1266926762"/>
      </p:ext>
    </p:extLst>
  </p:cSld>
  <p:clrMapOvr>
    <a:masterClrMapping/>
  </p:clrMapOvr>
  <p:transition>
    <p:diamond/>
    <p:sndAc>
      <p:stSnd>
        <p:snd r:embed="rId1" name="click.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42918" y="228601"/>
            <a:ext cx="2846916" cy="58705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02167" y="228601"/>
            <a:ext cx="8337551" cy="5870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D87D5E79-9601-4026-A340-DE948956D5BC}" type="slidenum">
              <a:rPr lang="en-GB" smtClean="0"/>
              <a:pPr/>
              <a:t>‹#›</a:t>
            </a:fld>
            <a:endParaRPr lang="en-GB"/>
          </a:p>
        </p:txBody>
      </p:sp>
    </p:spTree>
    <p:extLst>
      <p:ext uri="{BB962C8B-B14F-4D97-AF65-F5344CB8AC3E}">
        <p14:creationId xmlns:p14="http://schemas.microsoft.com/office/powerpoint/2010/main" val="1565058627"/>
      </p:ext>
    </p:extLst>
  </p:cSld>
  <p:clrMapOvr>
    <a:masterClrMapping/>
  </p:clrMapOvr>
  <p:transition>
    <p:diamond/>
    <p:sndAc>
      <p:stSnd>
        <p:snd r:embed="rId1" name="click.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endParaRPr lang="en-GB"/>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411399CF-6175-46F2-85D3-72D89819ED06}" type="slidenum">
              <a:rPr lang="en-GB"/>
              <a:pPr/>
              <a:t>‹#›</a:t>
            </a:fld>
            <a:endParaRPr lang="en-GB"/>
          </a:p>
        </p:txBody>
      </p:sp>
    </p:spTree>
    <p:extLst>
      <p:ext uri="{BB962C8B-B14F-4D97-AF65-F5344CB8AC3E}">
        <p14:creationId xmlns:p14="http://schemas.microsoft.com/office/powerpoint/2010/main" val="1205953083"/>
      </p:ext>
    </p:extLst>
  </p:cSld>
  <p:clrMapOvr>
    <a:masterClrMapping/>
  </p:clrMapOvr>
  <p:transition>
    <p:diamond/>
    <p:sndAc>
      <p:stSnd>
        <p:snd r:embed="rId1" name="click.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6BB1294-8A08-4F45-96A0-79806875A4FF}" type="slidenum">
              <a:rPr lang="en-GB"/>
              <a:pPr/>
              <a:t>‹#›</a:t>
            </a:fld>
            <a:endParaRPr lang="en-GB"/>
          </a:p>
        </p:txBody>
      </p:sp>
    </p:spTree>
    <p:extLst>
      <p:ext uri="{BB962C8B-B14F-4D97-AF65-F5344CB8AC3E}">
        <p14:creationId xmlns:p14="http://schemas.microsoft.com/office/powerpoint/2010/main" val="222651852"/>
      </p:ext>
    </p:extLst>
  </p:cSld>
  <p:clrMapOvr>
    <a:masterClrMapping/>
  </p:clrMapOvr>
  <p:transition>
    <p:diamond/>
    <p:sndAc>
      <p:stSnd>
        <p:snd r:embed="rId1" name="click.wav"/>
      </p:stSnd>
    </p:sndAc>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890EEBB-4EB7-448D-8C88-AE52DBC34ACF}" type="slidenum">
              <a:rPr lang="en-GB"/>
              <a:pPr/>
              <a:t>‹#›</a:t>
            </a:fld>
            <a:endParaRPr lang="en-GB"/>
          </a:p>
        </p:txBody>
      </p:sp>
    </p:spTree>
    <p:extLst>
      <p:ext uri="{BB962C8B-B14F-4D97-AF65-F5344CB8AC3E}">
        <p14:creationId xmlns:p14="http://schemas.microsoft.com/office/powerpoint/2010/main" val="4271130287"/>
      </p:ext>
    </p:extLst>
  </p:cSld>
  <p:clrMapOvr>
    <a:masterClrMapping/>
  </p:clrMapOvr>
  <p:transition>
    <p:diamond/>
    <p:sndAc>
      <p:stSnd>
        <p:snd r:embed="rId1" name="click.wav"/>
      </p:stSnd>
    </p:sndAc>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53D2DDC-309B-4CB8-A915-A76859B07F91}" type="slidenum">
              <a:rPr lang="en-GB"/>
              <a:pPr/>
              <a:t>‹#›</a:t>
            </a:fld>
            <a:endParaRPr lang="en-GB"/>
          </a:p>
        </p:txBody>
      </p:sp>
    </p:spTree>
    <p:extLst>
      <p:ext uri="{BB962C8B-B14F-4D97-AF65-F5344CB8AC3E}">
        <p14:creationId xmlns:p14="http://schemas.microsoft.com/office/powerpoint/2010/main" val="2622904138"/>
      </p:ext>
    </p:extLst>
  </p:cSld>
  <p:clrMapOvr>
    <a:masterClrMapping/>
  </p:clrMapOvr>
  <p:transition>
    <p:diamond/>
    <p:sndAc>
      <p:stSnd>
        <p:snd r:embed="rId1" name="click.wav"/>
      </p:stSnd>
    </p:sndAc>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D0E81E1F-509B-424B-9B40-DC91C14AD050}" type="slidenum">
              <a:rPr lang="en-GB"/>
              <a:pPr/>
              <a:t>‹#›</a:t>
            </a:fld>
            <a:endParaRPr lang="en-GB"/>
          </a:p>
        </p:txBody>
      </p:sp>
    </p:spTree>
    <p:extLst>
      <p:ext uri="{BB962C8B-B14F-4D97-AF65-F5344CB8AC3E}">
        <p14:creationId xmlns:p14="http://schemas.microsoft.com/office/powerpoint/2010/main" val="2249758512"/>
      </p:ext>
    </p:extLst>
  </p:cSld>
  <p:clrMapOvr>
    <a:masterClrMapping/>
  </p:clrMapOvr>
  <p:transition>
    <p:diamond/>
    <p:sndAc>
      <p:stSnd>
        <p:snd r:embed="rId1" name="click.wav"/>
      </p:stSnd>
    </p:sndAc>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56A43C84-1388-4E26-B373-E0010B8E3F87}" type="slidenum">
              <a:rPr lang="en-GB"/>
              <a:pPr/>
              <a:t>‹#›</a:t>
            </a:fld>
            <a:endParaRPr lang="en-GB"/>
          </a:p>
        </p:txBody>
      </p:sp>
    </p:spTree>
    <p:extLst>
      <p:ext uri="{BB962C8B-B14F-4D97-AF65-F5344CB8AC3E}">
        <p14:creationId xmlns:p14="http://schemas.microsoft.com/office/powerpoint/2010/main" val="4067623953"/>
      </p:ext>
    </p:extLst>
  </p:cSld>
  <p:clrMapOvr>
    <a:masterClrMapping/>
  </p:clrMapOvr>
  <p:transition>
    <p:diamond/>
    <p:sndAc>
      <p:stSnd>
        <p:snd r:embed="rId1" name="click.wav"/>
      </p:stSnd>
    </p:sndAc>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AD1B0C5A-96F0-41DE-B2CC-7AB0EDE20028}" type="slidenum">
              <a:rPr lang="en-GB"/>
              <a:pPr/>
              <a:t>‹#›</a:t>
            </a:fld>
            <a:endParaRPr lang="en-GB"/>
          </a:p>
        </p:txBody>
      </p:sp>
    </p:spTree>
    <p:extLst>
      <p:ext uri="{BB962C8B-B14F-4D97-AF65-F5344CB8AC3E}">
        <p14:creationId xmlns:p14="http://schemas.microsoft.com/office/powerpoint/2010/main" val="2607346566"/>
      </p:ext>
    </p:extLst>
  </p:cSld>
  <p:clrMapOvr>
    <a:masterClrMapping/>
  </p:clrMapOvr>
  <p:transition>
    <p:diamond/>
    <p:sndAc>
      <p:stSnd>
        <p:snd r:embed="rId1" name="click.wav"/>
      </p:stSnd>
    </p:sndAc>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37F0380C-69D8-45AE-8CEA-A9F3EA6129F1}" type="slidenum">
              <a:rPr lang="en-GB"/>
              <a:pPr/>
              <a:t>‹#›</a:t>
            </a:fld>
            <a:endParaRPr lang="en-GB"/>
          </a:p>
        </p:txBody>
      </p:sp>
    </p:spTree>
    <p:extLst>
      <p:ext uri="{BB962C8B-B14F-4D97-AF65-F5344CB8AC3E}">
        <p14:creationId xmlns:p14="http://schemas.microsoft.com/office/powerpoint/2010/main" val="2916449459"/>
      </p:ext>
    </p:extLst>
  </p:cSld>
  <p:clrMapOvr>
    <a:masterClrMapping/>
  </p:clrMapOvr>
  <p:transition>
    <p:diamond/>
    <p:sndAc>
      <p:stSnd>
        <p:snd r:embed="rId1" name="click.wav"/>
      </p:stSnd>
    </p:sndAc>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72654D7-3AB2-48F3-9B11-03583062807F}" type="slidenum">
              <a:rPr lang="en-GB"/>
              <a:pPr/>
              <a:t>‹#›</a:t>
            </a:fld>
            <a:endParaRPr lang="en-GB"/>
          </a:p>
        </p:txBody>
      </p:sp>
    </p:spTree>
    <p:extLst>
      <p:ext uri="{BB962C8B-B14F-4D97-AF65-F5344CB8AC3E}">
        <p14:creationId xmlns:p14="http://schemas.microsoft.com/office/powerpoint/2010/main" val="3846306442"/>
      </p:ext>
    </p:extLst>
  </p:cSld>
  <p:clrMapOvr>
    <a:masterClrMapping/>
  </p:clrMapOvr>
  <p:transition>
    <p:diamond/>
    <p:sndAc>
      <p:stSnd>
        <p:snd r:embed="rId1" name="click.wav"/>
      </p:stSnd>
    </p:sndAc>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C5C3144-0457-44BA-BF20-F40AB9236D90}" type="slidenum">
              <a:rPr lang="en-GB"/>
              <a:pPr/>
              <a:t>‹#›</a:t>
            </a:fld>
            <a:endParaRPr lang="en-GB"/>
          </a:p>
        </p:txBody>
      </p:sp>
    </p:spTree>
    <p:extLst>
      <p:ext uri="{BB962C8B-B14F-4D97-AF65-F5344CB8AC3E}">
        <p14:creationId xmlns:p14="http://schemas.microsoft.com/office/powerpoint/2010/main" val="337107862"/>
      </p:ext>
    </p:extLst>
  </p:cSld>
  <p:clrMapOvr>
    <a:masterClrMapping/>
  </p:clrMapOvr>
  <p:transition>
    <p:diamond/>
    <p:sndAc>
      <p:stSnd>
        <p:snd r:embed="rId1" name="click.wav"/>
      </p:stSnd>
    </p:sndAc>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E334A3A1-DF23-48F2-AD84-46860D7E9022}" type="slidenum">
              <a:rPr lang="en-GB"/>
              <a:pPr/>
              <a:t>‹#›</a:t>
            </a:fld>
            <a:endParaRPr lang="en-GB"/>
          </a:p>
        </p:txBody>
      </p:sp>
    </p:spTree>
    <p:extLst>
      <p:ext uri="{BB962C8B-B14F-4D97-AF65-F5344CB8AC3E}">
        <p14:creationId xmlns:p14="http://schemas.microsoft.com/office/powerpoint/2010/main" val="2987600041"/>
      </p:ext>
    </p:extLst>
  </p:cSld>
  <p:clrMapOvr>
    <a:masterClrMapping/>
  </p:clrMapOvr>
  <p:transition>
    <p:diamond/>
    <p:sndAc>
      <p:stSnd>
        <p:snd r:embed="rId1" name="click.wav"/>
      </p:stSnd>
    </p:sndAc>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BD67C8C-1B80-4609-80AF-D9C31F222ADE}" type="slidenum">
              <a:rPr lang="en-GB"/>
              <a:pPr/>
              <a:t>‹#›</a:t>
            </a:fld>
            <a:endParaRPr lang="en-GB"/>
          </a:p>
        </p:txBody>
      </p:sp>
    </p:spTree>
    <p:extLst>
      <p:ext uri="{BB962C8B-B14F-4D97-AF65-F5344CB8AC3E}">
        <p14:creationId xmlns:p14="http://schemas.microsoft.com/office/powerpoint/2010/main" val="4153174468"/>
      </p:ext>
    </p:extLst>
  </p:cSld>
  <p:clrMapOvr>
    <a:masterClrMapping/>
  </p:clrMapOvr>
  <p:transition>
    <p:diamond/>
    <p:sndAc>
      <p:stSnd>
        <p:snd r:embed="rId1" name="click.wav"/>
      </p:stSnd>
    </p:sndAc>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1" y="1"/>
            <a:ext cx="12189884" cy="6856413"/>
            <a:chOff x="0" y="0"/>
            <a:chExt cx="5759" cy="4319"/>
          </a:xfrm>
        </p:grpSpPr>
        <p:sp>
          <p:nvSpPr>
            <p:cNvPr id="203779" name="Freeform 3"/>
            <p:cNvSpPr>
              <a:spLocks/>
            </p:cNvSpPr>
            <p:nvPr/>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endParaRPr lang="en-GB" sz="1800"/>
            </a:p>
          </p:txBody>
        </p:sp>
        <p:grpSp>
          <p:nvGrpSpPr>
            <p:cNvPr id="3" name="Group 4"/>
            <p:cNvGrpSpPr>
              <a:grpSpLocks/>
            </p:cNvGrpSpPr>
            <p:nvPr userDrawn="1"/>
          </p:nvGrpSpPr>
          <p:grpSpPr bwMode="auto">
            <a:xfrm>
              <a:off x="0" y="0"/>
              <a:ext cx="5759" cy="4319"/>
              <a:chOff x="0" y="0"/>
              <a:chExt cx="5759" cy="4319"/>
            </a:xfrm>
          </p:grpSpPr>
          <p:sp>
            <p:nvSpPr>
              <p:cNvPr id="203781" name="Freeform 5"/>
              <p:cNvSpPr>
                <a:spLocks/>
              </p:cNvSpPr>
              <p:nvPr/>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3782" name="Freeform 6"/>
              <p:cNvSpPr>
                <a:spLocks/>
              </p:cNvSpPr>
              <p:nvPr/>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3783" name="Freeform 7"/>
              <p:cNvSpPr>
                <a:spLocks/>
              </p:cNvSpPr>
              <p:nvPr/>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3784" name="Freeform 8"/>
              <p:cNvSpPr>
                <a:spLocks/>
              </p:cNvSpPr>
              <p:nvPr/>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3785" name="Freeform 9"/>
              <p:cNvSpPr>
                <a:spLocks/>
              </p:cNvSpPr>
              <p:nvPr/>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3786" name="Freeform 10"/>
              <p:cNvSpPr>
                <a:spLocks/>
              </p:cNvSpPr>
              <p:nvPr/>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3787" name="Freeform 11"/>
              <p:cNvSpPr>
                <a:spLocks/>
              </p:cNvSpPr>
              <p:nvPr/>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3788" name="Freeform 12"/>
              <p:cNvSpPr>
                <a:spLocks/>
              </p:cNvSpPr>
              <p:nvPr/>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n-GB" sz="1800"/>
              </a:p>
            </p:txBody>
          </p:sp>
          <p:sp>
            <p:nvSpPr>
              <p:cNvPr id="203789" name="Freeform 13"/>
              <p:cNvSpPr>
                <a:spLocks/>
              </p:cNvSpPr>
              <p:nvPr/>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n-GB" sz="1800"/>
              </a:p>
            </p:txBody>
          </p:sp>
          <p:sp>
            <p:nvSpPr>
              <p:cNvPr id="203790" name="Freeform 14"/>
              <p:cNvSpPr>
                <a:spLocks/>
              </p:cNvSpPr>
              <p:nvPr/>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3791" name="Freeform 15"/>
              <p:cNvSpPr>
                <a:spLocks/>
              </p:cNvSpPr>
              <p:nvPr/>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2" name="Freeform 16"/>
              <p:cNvSpPr>
                <a:spLocks/>
              </p:cNvSpPr>
              <p:nvPr/>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3" name="Freeform 17"/>
              <p:cNvSpPr>
                <a:spLocks/>
              </p:cNvSpPr>
              <p:nvPr/>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4" name="Freeform 18"/>
              <p:cNvSpPr>
                <a:spLocks/>
              </p:cNvSpPr>
              <p:nvPr/>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5" name="Freeform 19"/>
              <p:cNvSpPr>
                <a:spLocks/>
              </p:cNvSpPr>
              <p:nvPr/>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6" name="Freeform 20"/>
              <p:cNvSpPr>
                <a:spLocks/>
              </p:cNvSpPr>
              <p:nvPr/>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7" name="Freeform 21"/>
              <p:cNvSpPr>
                <a:spLocks/>
              </p:cNvSpPr>
              <p:nvPr/>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798" name="Freeform 22"/>
              <p:cNvSpPr>
                <a:spLocks/>
              </p:cNvSpPr>
              <p:nvPr/>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3799" name="Freeform 23"/>
              <p:cNvSpPr>
                <a:spLocks/>
              </p:cNvSpPr>
              <p:nvPr/>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3800" name="Freeform 24"/>
              <p:cNvSpPr>
                <a:spLocks/>
              </p:cNvSpPr>
              <p:nvPr/>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3801" name="Freeform 25"/>
              <p:cNvSpPr>
                <a:spLocks/>
              </p:cNvSpPr>
              <p:nvPr/>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3802" name="Freeform 26"/>
              <p:cNvSpPr>
                <a:spLocks/>
              </p:cNvSpPr>
              <p:nvPr/>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3803" name="Freeform 27"/>
              <p:cNvSpPr>
                <a:spLocks/>
              </p:cNvSpPr>
              <p:nvPr/>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3804" name="Freeform 28"/>
              <p:cNvSpPr>
                <a:spLocks/>
              </p:cNvSpPr>
              <p:nvPr/>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3805" name="Freeform 29"/>
              <p:cNvSpPr>
                <a:spLocks/>
              </p:cNvSpPr>
              <p:nvPr/>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grpSp>
            <p:nvGrpSpPr>
              <p:cNvPr id="4" name="Group 30"/>
              <p:cNvGrpSpPr>
                <a:grpSpLocks/>
              </p:cNvGrpSpPr>
              <p:nvPr/>
            </p:nvGrpSpPr>
            <p:grpSpPr bwMode="auto">
              <a:xfrm>
                <a:off x="0" y="0"/>
                <a:ext cx="5758" cy="1045"/>
                <a:chOff x="0" y="0"/>
                <a:chExt cx="5758" cy="1045"/>
              </a:xfrm>
            </p:grpSpPr>
            <p:sp>
              <p:nvSpPr>
                <p:cNvPr id="203807"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08"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09"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0"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1"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2"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3"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4"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5"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6"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7"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8"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19"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20"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3821"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grpSp>
          <p:grpSp>
            <p:nvGrpSpPr>
              <p:cNvPr id="5" name="Group 46"/>
              <p:cNvGrpSpPr>
                <a:grpSpLocks/>
              </p:cNvGrpSpPr>
              <p:nvPr/>
            </p:nvGrpSpPr>
            <p:grpSpPr bwMode="auto">
              <a:xfrm>
                <a:off x="0" y="558"/>
                <a:ext cx="5758" cy="487"/>
                <a:chOff x="0" y="558"/>
                <a:chExt cx="5758" cy="487"/>
              </a:xfrm>
            </p:grpSpPr>
            <p:sp>
              <p:nvSpPr>
                <p:cNvPr id="203823"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endParaRPr lang="en-GB" sz="1800"/>
                </a:p>
              </p:txBody>
            </p:sp>
            <p:sp>
              <p:nvSpPr>
                <p:cNvPr id="203824"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endParaRPr lang="en-GB" sz="1800"/>
                </a:p>
              </p:txBody>
            </p:sp>
          </p:grpSp>
          <p:grpSp>
            <p:nvGrpSpPr>
              <p:cNvPr id="6" name="Group 49"/>
              <p:cNvGrpSpPr>
                <a:grpSpLocks/>
              </p:cNvGrpSpPr>
              <p:nvPr/>
            </p:nvGrpSpPr>
            <p:grpSpPr bwMode="auto">
              <a:xfrm>
                <a:off x="264" y="1039"/>
                <a:ext cx="5200" cy="3280"/>
                <a:chOff x="264" y="1039"/>
                <a:chExt cx="5200" cy="3280"/>
              </a:xfrm>
            </p:grpSpPr>
            <p:sp>
              <p:nvSpPr>
                <p:cNvPr id="203826"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27"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28"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29"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0"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1"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2"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3"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4"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grpSp>
          <p:sp>
            <p:nvSpPr>
              <p:cNvPr id="203835" name="Freeform 59"/>
              <p:cNvSpPr>
                <a:spLocks/>
              </p:cNvSpPr>
              <p:nvPr/>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36" name="Freeform 60"/>
              <p:cNvSpPr>
                <a:spLocks/>
              </p:cNvSpPr>
              <p:nvPr/>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endParaRPr lang="en-GB" sz="1800"/>
              </a:p>
            </p:txBody>
          </p:sp>
          <p:sp>
            <p:nvSpPr>
              <p:cNvPr id="203837" name="Freeform 61"/>
              <p:cNvSpPr>
                <a:spLocks/>
              </p:cNvSpPr>
              <p:nvPr/>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endParaRPr lang="en-GB" sz="1800"/>
              </a:p>
            </p:txBody>
          </p:sp>
          <p:sp>
            <p:nvSpPr>
              <p:cNvPr id="203838" name="Freeform 62"/>
              <p:cNvSpPr>
                <a:spLocks/>
              </p:cNvSpPr>
              <p:nvPr/>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endParaRPr lang="en-GB" sz="1800"/>
              </a:p>
            </p:txBody>
          </p:sp>
          <p:sp>
            <p:nvSpPr>
              <p:cNvPr id="203839" name="Freeform 63"/>
              <p:cNvSpPr>
                <a:spLocks/>
              </p:cNvSpPr>
              <p:nvPr/>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3840" name="Freeform 64"/>
              <p:cNvSpPr>
                <a:spLocks/>
              </p:cNvSpPr>
              <p:nvPr/>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endParaRPr lang="en-GB" sz="1800"/>
              </a:p>
            </p:txBody>
          </p:sp>
          <p:sp>
            <p:nvSpPr>
              <p:cNvPr id="203841" name="Freeform 65"/>
              <p:cNvSpPr>
                <a:spLocks/>
              </p:cNvSpPr>
              <p:nvPr/>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endParaRPr lang="en-GB" sz="1800"/>
              </a:p>
            </p:txBody>
          </p:sp>
          <p:sp>
            <p:nvSpPr>
              <p:cNvPr id="203842" name="Freeform 66"/>
              <p:cNvSpPr>
                <a:spLocks/>
              </p:cNvSpPr>
              <p:nvPr/>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endParaRPr lang="en-GB" sz="1800"/>
              </a:p>
            </p:txBody>
          </p:sp>
        </p:grpSp>
      </p:grpSp>
      <p:sp>
        <p:nvSpPr>
          <p:cNvPr id="203843" name="Rectangle 67"/>
          <p:cNvSpPr>
            <a:spLocks noGrp="1" noChangeArrowheads="1"/>
          </p:cNvSpPr>
          <p:nvPr>
            <p:ph type="ctrTitle" sz="quarter"/>
          </p:nvPr>
        </p:nvSpPr>
        <p:spPr>
          <a:xfrm>
            <a:off x="607485" y="1920876"/>
            <a:ext cx="10968567" cy="1736725"/>
          </a:xfrm>
        </p:spPr>
        <p:txBody>
          <a:bodyPr anchor="b"/>
          <a:lstStyle>
            <a:lvl1pPr>
              <a:defRPr sz="5400"/>
            </a:lvl1pPr>
          </a:lstStyle>
          <a:p>
            <a:r>
              <a:rPr lang="en-US"/>
              <a:t>Click to edit Master title style</a:t>
            </a:r>
          </a:p>
        </p:txBody>
      </p:sp>
      <p:sp>
        <p:nvSpPr>
          <p:cNvPr id="203844" name="Rectangle 68"/>
          <p:cNvSpPr>
            <a:spLocks noGrp="1" noChangeArrowheads="1"/>
          </p:cNvSpPr>
          <p:nvPr>
            <p:ph type="subTitle" sz="quarter" idx="1"/>
          </p:nvPr>
        </p:nvSpPr>
        <p:spPr>
          <a:xfrm>
            <a:off x="1828800" y="3886200"/>
            <a:ext cx="8534400" cy="1752600"/>
          </a:xfrm>
        </p:spPr>
        <p:txBody>
          <a:bodyPr/>
          <a:lstStyle>
            <a:lvl1pPr marL="0" indent="0" algn="ctr">
              <a:buFont typeface="Wingdings" pitchFamily="2" charset="2"/>
              <a:buNone/>
              <a:defRPr/>
            </a:lvl1pPr>
          </a:lstStyle>
          <a:p>
            <a:r>
              <a:rPr lang="en-US"/>
              <a:t>Click to edit Master subtitle style</a:t>
            </a:r>
          </a:p>
        </p:txBody>
      </p:sp>
      <p:sp>
        <p:nvSpPr>
          <p:cNvPr id="203845" name="Rectangle 69"/>
          <p:cNvSpPr>
            <a:spLocks noGrp="1" noChangeArrowheads="1"/>
          </p:cNvSpPr>
          <p:nvPr>
            <p:ph type="dt" sz="quarter" idx="2"/>
          </p:nvPr>
        </p:nvSpPr>
        <p:spPr/>
        <p:txBody>
          <a:bodyPr/>
          <a:lstStyle>
            <a:lvl1pPr>
              <a:defRPr/>
            </a:lvl1pPr>
          </a:lstStyle>
          <a:p>
            <a:endParaRPr lang="en-US"/>
          </a:p>
        </p:txBody>
      </p:sp>
      <p:sp>
        <p:nvSpPr>
          <p:cNvPr id="203846" name="Rectangle 70"/>
          <p:cNvSpPr>
            <a:spLocks noGrp="1" noChangeArrowheads="1"/>
          </p:cNvSpPr>
          <p:nvPr>
            <p:ph type="ftr" sz="quarter" idx="3"/>
          </p:nvPr>
        </p:nvSpPr>
        <p:spPr/>
        <p:txBody>
          <a:bodyPr/>
          <a:lstStyle>
            <a:lvl1pPr>
              <a:defRPr/>
            </a:lvl1pPr>
          </a:lstStyle>
          <a:p>
            <a:endParaRPr lang="en-US"/>
          </a:p>
        </p:txBody>
      </p:sp>
      <p:sp>
        <p:nvSpPr>
          <p:cNvPr id="203847" name="Rectangle 71"/>
          <p:cNvSpPr>
            <a:spLocks noGrp="1" noChangeArrowheads="1"/>
          </p:cNvSpPr>
          <p:nvPr>
            <p:ph type="sldNum" sz="quarter" idx="4"/>
          </p:nvPr>
        </p:nvSpPr>
        <p:spPr/>
        <p:txBody>
          <a:bodyPr/>
          <a:lstStyle>
            <a:lvl1pPr>
              <a:defRPr/>
            </a:lvl1pPr>
          </a:lstStyle>
          <a:p>
            <a:fld id="{67AA86F9-06A0-43D5-B910-2FF448175027}" type="slidenum">
              <a:rPr lang="en-US"/>
              <a:pPr/>
              <a:t>‹#›</a:t>
            </a:fld>
            <a:endParaRPr lang="en-US"/>
          </a:p>
        </p:txBody>
      </p:sp>
    </p:spTree>
    <p:extLst>
      <p:ext uri="{BB962C8B-B14F-4D97-AF65-F5344CB8AC3E}">
        <p14:creationId xmlns:p14="http://schemas.microsoft.com/office/powerpoint/2010/main" val="720422012"/>
      </p:ext>
    </p:extLst>
  </p:cSld>
  <p:clrMapOvr>
    <a:masterClrMapping/>
  </p:clrMapOvr>
  <p:transition>
    <p:diamond/>
    <p:sndAc>
      <p:stSnd>
        <p:snd r:embed="rId1" name="click.wav"/>
      </p:stSnd>
    </p:sndAc>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46F572D-9B2D-49C8-B2EC-CCBAE704752E}" type="slidenum">
              <a:rPr lang="en-US"/>
              <a:pPr/>
              <a:t>‹#›</a:t>
            </a:fld>
            <a:endParaRPr lang="en-US"/>
          </a:p>
        </p:txBody>
      </p:sp>
    </p:spTree>
    <p:extLst>
      <p:ext uri="{BB962C8B-B14F-4D97-AF65-F5344CB8AC3E}">
        <p14:creationId xmlns:p14="http://schemas.microsoft.com/office/powerpoint/2010/main" val="2445885001"/>
      </p:ext>
    </p:extLst>
  </p:cSld>
  <p:clrMapOvr>
    <a:masterClrMapping/>
  </p:clrMapOvr>
  <p:transition>
    <p:diamond/>
    <p:sndAc>
      <p:stSnd>
        <p:snd r:embed="rId1" name="click.wav"/>
      </p:stSnd>
    </p:sndAc>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1C2E158-4299-4336-8856-C58E51103241}" type="slidenum">
              <a:rPr lang="en-US"/>
              <a:pPr/>
              <a:t>‹#›</a:t>
            </a:fld>
            <a:endParaRPr lang="en-US"/>
          </a:p>
        </p:txBody>
      </p:sp>
    </p:spTree>
    <p:extLst>
      <p:ext uri="{BB962C8B-B14F-4D97-AF65-F5344CB8AC3E}">
        <p14:creationId xmlns:p14="http://schemas.microsoft.com/office/powerpoint/2010/main" val="284806530"/>
      </p:ext>
    </p:extLst>
  </p:cSld>
  <p:clrMapOvr>
    <a:masterClrMapping/>
  </p:clrMapOvr>
  <p:transition>
    <p:diamond/>
    <p:sndAc>
      <p:stSnd>
        <p:snd r:embed="rId1" name="click.wav"/>
      </p:stSnd>
    </p:sndAc>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7484" y="1598613"/>
            <a:ext cx="538268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3367" y="1598613"/>
            <a:ext cx="5382684"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C191974-B975-4A2C-B34E-8F299138262F}" type="slidenum">
              <a:rPr lang="en-US"/>
              <a:pPr/>
              <a:t>‹#›</a:t>
            </a:fld>
            <a:endParaRPr lang="en-US"/>
          </a:p>
        </p:txBody>
      </p:sp>
    </p:spTree>
    <p:extLst>
      <p:ext uri="{BB962C8B-B14F-4D97-AF65-F5344CB8AC3E}">
        <p14:creationId xmlns:p14="http://schemas.microsoft.com/office/powerpoint/2010/main" val="324115500"/>
      </p:ext>
    </p:extLst>
  </p:cSld>
  <p:clrMapOvr>
    <a:masterClrMapping/>
  </p:clrMapOvr>
  <p:transition>
    <p:diamond/>
    <p:sndAc>
      <p:stSnd>
        <p:snd r:embed="rId1" name="click.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ABDF9E7-D76D-4BA0-B923-1EFBAB81FE85}" type="slidenum">
              <a:rPr lang="en-US"/>
              <a:pPr/>
              <a:t>‹#›</a:t>
            </a:fld>
            <a:endParaRPr lang="en-US"/>
          </a:p>
        </p:txBody>
      </p:sp>
    </p:spTree>
    <p:extLst>
      <p:ext uri="{BB962C8B-B14F-4D97-AF65-F5344CB8AC3E}">
        <p14:creationId xmlns:p14="http://schemas.microsoft.com/office/powerpoint/2010/main" val="4100994040"/>
      </p:ext>
    </p:extLst>
  </p:cSld>
  <p:clrMapOvr>
    <a:masterClrMapping/>
  </p:clrMapOvr>
  <p:transition>
    <p:diamond/>
    <p:sndAc>
      <p:stSnd>
        <p:snd r:embed="rId1" name="click.wav"/>
      </p:stSnd>
    </p:sndAc>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20492AAF-F433-4FA2-977C-30F5EEC1F6A9}" type="slidenum">
              <a:rPr lang="en-US"/>
              <a:pPr/>
              <a:t>‹#›</a:t>
            </a:fld>
            <a:endParaRPr lang="en-US"/>
          </a:p>
        </p:txBody>
      </p:sp>
    </p:spTree>
    <p:extLst>
      <p:ext uri="{BB962C8B-B14F-4D97-AF65-F5344CB8AC3E}">
        <p14:creationId xmlns:p14="http://schemas.microsoft.com/office/powerpoint/2010/main" val="2562937402"/>
      </p:ext>
    </p:extLst>
  </p:cSld>
  <p:clrMapOvr>
    <a:masterClrMapping/>
  </p:clrMapOvr>
  <p:transition>
    <p:diamond/>
    <p:sndAc>
      <p:stSnd>
        <p:snd r:embed="rId1" name="click.wav"/>
      </p:stSnd>
    </p:sndAc>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3BA7BA2-797C-4381-93B3-78A338982F8D}" type="slidenum">
              <a:rPr lang="en-US"/>
              <a:pPr/>
              <a:t>‹#›</a:t>
            </a:fld>
            <a:endParaRPr lang="en-US"/>
          </a:p>
        </p:txBody>
      </p:sp>
    </p:spTree>
    <p:extLst>
      <p:ext uri="{BB962C8B-B14F-4D97-AF65-F5344CB8AC3E}">
        <p14:creationId xmlns:p14="http://schemas.microsoft.com/office/powerpoint/2010/main" val="795887180"/>
      </p:ext>
    </p:extLst>
  </p:cSld>
  <p:clrMapOvr>
    <a:masterClrMapping/>
  </p:clrMapOvr>
  <p:transition>
    <p:diamond/>
    <p:sndAc>
      <p:stSnd>
        <p:snd r:embed="rId1" name="click.wav"/>
      </p:stSnd>
    </p:sndAc>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8FF0026-473C-47D6-8653-BC40B8600B73}" type="slidenum">
              <a:rPr lang="en-US"/>
              <a:pPr/>
              <a:t>‹#›</a:t>
            </a:fld>
            <a:endParaRPr lang="en-US"/>
          </a:p>
        </p:txBody>
      </p:sp>
    </p:spTree>
    <p:extLst>
      <p:ext uri="{BB962C8B-B14F-4D97-AF65-F5344CB8AC3E}">
        <p14:creationId xmlns:p14="http://schemas.microsoft.com/office/powerpoint/2010/main" val="4254391729"/>
      </p:ext>
    </p:extLst>
  </p:cSld>
  <p:clrMapOvr>
    <a:masterClrMapping/>
  </p:clrMapOvr>
  <p:transition>
    <p:diamond/>
    <p:sndAc>
      <p:stSnd>
        <p:snd r:embed="rId1" name="click.wav"/>
      </p:stSnd>
    </p:sndAc>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CCFDD85-B5AB-4D43-B865-CCDF8910C982}" type="slidenum">
              <a:rPr lang="en-US"/>
              <a:pPr/>
              <a:t>‹#›</a:t>
            </a:fld>
            <a:endParaRPr lang="en-US"/>
          </a:p>
        </p:txBody>
      </p:sp>
    </p:spTree>
    <p:extLst>
      <p:ext uri="{BB962C8B-B14F-4D97-AF65-F5344CB8AC3E}">
        <p14:creationId xmlns:p14="http://schemas.microsoft.com/office/powerpoint/2010/main" val="2121584913"/>
      </p:ext>
    </p:extLst>
  </p:cSld>
  <p:clrMapOvr>
    <a:masterClrMapping/>
  </p:clrMapOvr>
  <p:transition>
    <p:diamond/>
    <p:sndAc>
      <p:stSnd>
        <p:snd r:embed="rId1" name="click.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44ABBB8-EB91-4EF0-9D84-DB292934E077}" type="slidenum">
              <a:rPr lang="en-US"/>
              <a:pPr/>
              <a:t>‹#›</a:t>
            </a:fld>
            <a:endParaRPr lang="en-US"/>
          </a:p>
        </p:txBody>
      </p:sp>
    </p:spTree>
    <p:extLst>
      <p:ext uri="{BB962C8B-B14F-4D97-AF65-F5344CB8AC3E}">
        <p14:creationId xmlns:p14="http://schemas.microsoft.com/office/powerpoint/2010/main" val="3392661652"/>
      </p:ext>
    </p:extLst>
  </p:cSld>
  <p:clrMapOvr>
    <a:masterClrMapping/>
  </p:clrMapOvr>
  <p:transition>
    <p:diamond/>
    <p:sndAc>
      <p:stSnd>
        <p:snd r:embed="rId1" name="click.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4967" y="273050"/>
            <a:ext cx="2741084" cy="58229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7484" y="273050"/>
            <a:ext cx="8024283" cy="58229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E8B7B6-CDCA-4624-9BC7-54D876006A7B}" type="slidenum">
              <a:rPr lang="en-US"/>
              <a:pPr/>
              <a:t>‹#›</a:t>
            </a:fld>
            <a:endParaRPr lang="en-US"/>
          </a:p>
        </p:txBody>
      </p:sp>
    </p:spTree>
    <p:extLst>
      <p:ext uri="{BB962C8B-B14F-4D97-AF65-F5344CB8AC3E}">
        <p14:creationId xmlns:p14="http://schemas.microsoft.com/office/powerpoint/2010/main" val="3134761267"/>
      </p:ext>
    </p:extLst>
  </p:cSld>
  <p:clrMapOvr>
    <a:masterClrMapping/>
  </p:clrMapOvr>
  <p:transition>
    <p:diamond/>
    <p:sndAc>
      <p:stSnd>
        <p:snd r:embed="rId1" name="click.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audio" Target="../media/audio1.wav"/><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audio" Target="../media/audio1.wav"/><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chemeClr val="bg1">
                <a:gamma/>
                <a:shade val="90980"/>
                <a:invGamma/>
              </a:schemeClr>
            </a:gs>
          </a:gsLst>
          <a:lin ang="54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1" y="1422400"/>
            <a:ext cx="12196233" cy="5435600"/>
            <a:chOff x="0" y="896"/>
            <a:chExt cx="5762" cy="3424"/>
          </a:xfrm>
        </p:grpSpPr>
        <p:grpSp>
          <p:nvGrpSpPr>
            <p:cNvPr id="3" name="Group 3"/>
            <p:cNvGrpSpPr>
              <a:grpSpLocks/>
            </p:cNvGrpSpPr>
            <p:nvPr userDrawn="1"/>
          </p:nvGrpSpPr>
          <p:grpSpPr bwMode="auto">
            <a:xfrm>
              <a:off x="20" y="896"/>
              <a:ext cx="5742" cy="3424"/>
              <a:chOff x="20" y="896"/>
              <a:chExt cx="5742" cy="3424"/>
            </a:xfrm>
          </p:grpSpPr>
          <p:sp>
            <p:nvSpPr>
              <p:cNvPr id="4100" name="Freeform 4"/>
              <p:cNvSpPr>
                <a:spLocks/>
              </p:cNvSpPr>
              <p:nvPr userDrawn="1"/>
            </p:nvSpPr>
            <p:spPr bwMode="hidden">
              <a:xfrm>
                <a:off x="1399" y="1116"/>
                <a:ext cx="2815" cy="2110"/>
              </a:xfrm>
              <a:custGeom>
                <a:avLst/>
                <a:gdLst/>
                <a:ahLst/>
                <a:cxnLst>
                  <a:cxn ang="0">
                    <a:pos x="950" y="85"/>
                  </a:cxn>
                  <a:cxn ang="0">
                    <a:pos x="628" y="438"/>
                  </a:cxn>
                  <a:cxn ang="0">
                    <a:pos x="66" y="471"/>
                  </a:cxn>
                  <a:cxn ang="0">
                    <a:pos x="0" y="627"/>
                  </a:cxn>
                  <a:cxn ang="0">
                    <a:pos x="372" y="1026"/>
                  </a:cxn>
                  <a:cxn ang="0">
                    <a:pos x="611" y="902"/>
                  </a:cxn>
                  <a:cxn ang="0">
                    <a:pos x="992" y="1085"/>
                  </a:cxn>
                  <a:cxn ang="0">
                    <a:pos x="1116" y="1339"/>
                  </a:cxn>
                  <a:cxn ang="0">
                    <a:pos x="1083" y="1450"/>
                  </a:cxn>
                  <a:cxn ang="0">
                    <a:pos x="1124" y="1659"/>
                  </a:cxn>
                  <a:cxn ang="0">
                    <a:pos x="1149" y="1999"/>
                  </a:cxn>
                  <a:cxn ang="0">
                    <a:pos x="1463" y="2110"/>
                  </a:cxn>
                  <a:cxn ang="0">
                    <a:pos x="1686" y="2025"/>
                  </a:cxn>
                  <a:cxn ang="0">
                    <a:pos x="1603" y="1777"/>
                  </a:cxn>
                  <a:cxn ang="0">
                    <a:pos x="1991" y="1555"/>
                  </a:cxn>
                  <a:cxn ang="0">
                    <a:pos x="2281" y="1542"/>
                  </a:cxn>
                  <a:cxn ang="0">
                    <a:pos x="2446" y="1359"/>
                  </a:cxn>
                  <a:cxn ang="0">
                    <a:pos x="2361" y="1001"/>
                  </a:cxn>
                  <a:cxn ang="0">
                    <a:pos x="2606" y="893"/>
                  </a:cxn>
                  <a:cxn ang="0">
                    <a:pos x="2815" y="454"/>
                  </a:cxn>
                  <a:cxn ang="0">
                    <a:pos x="2518" y="0"/>
                  </a:cxn>
                </a:cxnLst>
                <a:rect l="0" t="0" r="r" b="b"/>
                <a:pathLst>
                  <a:path w="2815" h="2110">
                    <a:moveTo>
                      <a:pt x="950" y="85"/>
                    </a:moveTo>
                    <a:lnTo>
                      <a:pt x="628" y="438"/>
                    </a:lnTo>
                    <a:lnTo>
                      <a:pt x="66" y="471"/>
                    </a:lnTo>
                    <a:lnTo>
                      <a:pt x="0" y="627"/>
                    </a:lnTo>
                    <a:lnTo>
                      <a:pt x="372" y="1026"/>
                    </a:lnTo>
                    <a:lnTo>
                      <a:pt x="611" y="902"/>
                    </a:lnTo>
                    <a:lnTo>
                      <a:pt x="992" y="1085"/>
                    </a:lnTo>
                    <a:lnTo>
                      <a:pt x="1116" y="1339"/>
                    </a:lnTo>
                    <a:lnTo>
                      <a:pt x="1083" y="1450"/>
                    </a:lnTo>
                    <a:lnTo>
                      <a:pt x="1124" y="1659"/>
                    </a:lnTo>
                    <a:lnTo>
                      <a:pt x="1149" y="1999"/>
                    </a:lnTo>
                    <a:lnTo>
                      <a:pt x="1463" y="2110"/>
                    </a:lnTo>
                    <a:lnTo>
                      <a:pt x="1686" y="2025"/>
                    </a:lnTo>
                    <a:lnTo>
                      <a:pt x="1603" y="1777"/>
                    </a:lnTo>
                    <a:lnTo>
                      <a:pt x="1991" y="1555"/>
                    </a:lnTo>
                    <a:lnTo>
                      <a:pt x="2281" y="1542"/>
                    </a:lnTo>
                    <a:lnTo>
                      <a:pt x="2446" y="1359"/>
                    </a:lnTo>
                    <a:lnTo>
                      <a:pt x="2361" y="1001"/>
                    </a:lnTo>
                    <a:lnTo>
                      <a:pt x="2606" y="893"/>
                    </a:lnTo>
                    <a:lnTo>
                      <a:pt x="2815" y="454"/>
                    </a:lnTo>
                    <a:lnTo>
                      <a:pt x="2518" y="0"/>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1" name="Freeform 5"/>
              <p:cNvSpPr>
                <a:spLocks/>
              </p:cNvSpPr>
              <p:nvPr userDrawn="1"/>
            </p:nvSpPr>
            <p:spPr bwMode="hidden">
              <a:xfrm>
                <a:off x="672" y="1116"/>
                <a:ext cx="3966" cy="2366"/>
              </a:xfrm>
              <a:custGeom>
                <a:avLst/>
                <a:gdLst/>
                <a:ahLst/>
                <a:cxnLst>
                  <a:cxn ang="0">
                    <a:pos x="1423" y="65"/>
                  </a:cxn>
                  <a:cxn ang="0">
                    <a:pos x="1148" y="262"/>
                  </a:cxn>
                  <a:cxn ang="0">
                    <a:pos x="934" y="216"/>
                  </a:cxn>
                  <a:cxn ang="0">
                    <a:pos x="529" y="314"/>
                  </a:cxn>
                  <a:cxn ang="0">
                    <a:pos x="174" y="327"/>
                  </a:cxn>
                  <a:cxn ang="0">
                    <a:pos x="0" y="628"/>
                  </a:cxn>
                  <a:cxn ang="0">
                    <a:pos x="91" y="726"/>
                  </a:cxn>
                  <a:cxn ang="0">
                    <a:pos x="231" y="654"/>
                  </a:cxn>
                  <a:cxn ang="0">
                    <a:pos x="430" y="687"/>
                  </a:cxn>
                  <a:cxn ang="0">
                    <a:pos x="504" y="850"/>
                  </a:cxn>
                  <a:cxn ang="0">
                    <a:pos x="347" y="1020"/>
                  </a:cxn>
                  <a:cxn ang="0">
                    <a:pos x="529" y="1144"/>
                  </a:cxn>
                  <a:cxn ang="0">
                    <a:pos x="727" y="1105"/>
                  </a:cxn>
                  <a:cxn ang="0">
                    <a:pos x="901" y="1216"/>
                  </a:cxn>
                  <a:cxn ang="0">
                    <a:pos x="1256" y="1229"/>
                  </a:cxn>
                  <a:cxn ang="0">
                    <a:pos x="1611" y="1425"/>
                  </a:cxn>
                  <a:cxn ang="0">
                    <a:pos x="1694" y="1673"/>
                  </a:cxn>
                  <a:cxn ang="0">
                    <a:pos x="1619" y="2118"/>
                  </a:cxn>
                  <a:cxn ang="0">
                    <a:pos x="1694" y="2268"/>
                  </a:cxn>
                  <a:cxn ang="0">
                    <a:pos x="2132" y="2242"/>
                  </a:cxn>
                  <a:cxn ang="0">
                    <a:pos x="2289" y="2366"/>
                  </a:cxn>
                  <a:cxn ang="0">
                    <a:pos x="2594" y="2046"/>
                  </a:cxn>
                  <a:cxn ang="0">
                    <a:pos x="2537" y="1817"/>
                  </a:cxn>
                  <a:cxn ang="0">
                    <a:pos x="2818" y="1673"/>
                  </a:cxn>
                  <a:cxn ang="0">
                    <a:pos x="3016" y="1719"/>
                  </a:cxn>
                  <a:cxn ang="0">
                    <a:pos x="3280" y="1615"/>
                  </a:cxn>
                  <a:cxn ang="0">
                    <a:pos x="3405" y="1174"/>
                  </a:cxn>
                  <a:cxn ang="0">
                    <a:pos x="3643" y="922"/>
                  </a:cxn>
                  <a:cxn ang="0">
                    <a:pos x="3966" y="896"/>
                  </a:cxn>
                  <a:cxn ang="0">
                    <a:pos x="3908" y="733"/>
                  </a:cxn>
                  <a:cxn ang="0">
                    <a:pos x="3669" y="563"/>
                  </a:cxn>
                  <a:cxn ang="0">
                    <a:pos x="3817" y="210"/>
                  </a:cxn>
                  <a:cxn ang="0">
                    <a:pos x="3590" y="0"/>
                  </a:cxn>
                </a:cxnLst>
                <a:rect l="0" t="0" r="r" b="b"/>
                <a:pathLst>
                  <a:path w="3966" h="2366">
                    <a:moveTo>
                      <a:pt x="1423" y="65"/>
                    </a:moveTo>
                    <a:lnTo>
                      <a:pt x="1148" y="262"/>
                    </a:lnTo>
                    <a:lnTo>
                      <a:pt x="934" y="216"/>
                    </a:lnTo>
                    <a:lnTo>
                      <a:pt x="529" y="314"/>
                    </a:lnTo>
                    <a:lnTo>
                      <a:pt x="174" y="327"/>
                    </a:lnTo>
                    <a:lnTo>
                      <a:pt x="0" y="628"/>
                    </a:lnTo>
                    <a:lnTo>
                      <a:pt x="91" y="726"/>
                    </a:lnTo>
                    <a:lnTo>
                      <a:pt x="231" y="654"/>
                    </a:lnTo>
                    <a:lnTo>
                      <a:pt x="430" y="687"/>
                    </a:lnTo>
                    <a:lnTo>
                      <a:pt x="504" y="850"/>
                    </a:lnTo>
                    <a:lnTo>
                      <a:pt x="347" y="1020"/>
                    </a:lnTo>
                    <a:lnTo>
                      <a:pt x="529" y="1144"/>
                    </a:lnTo>
                    <a:lnTo>
                      <a:pt x="727" y="1105"/>
                    </a:lnTo>
                    <a:lnTo>
                      <a:pt x="901" y="1216"/>
                    </a:lnTo>
                    <a:lnTo>
                      <a:pt x="1256" y="1229"/>
                    </a:lnTo>
                    <a:lnTo>
                      <a:pt x="1611" y="1425"/>
                    </a:lnTo>
                    <a:lnTo>
                      <a:pt x="1694" y="1673"/>
                    </a:lnTo>
                    <a:lnTo>
                      <a:pt x="1619" y="2118"/>
                    </a:lnTo>
                    <a:lnTo>
                      <a:pt x="1694" y="2268"/>
                    </a:lnTo>
                    <a:lnTo>
                      <a:pt x="2132" y="2242"/>
                    </a:lnTo>
                    <a:lnTo>
                      <a:pt x="2289" y="2366"/>
                    </a:lnTo>
                    <a:lnTo>
                      <a:pt x="2594" y="2046"/>
                    </a:lnTo>
                    <a:lnTo>
                      <a:pt x="2537" y="1817"/>
                    </a:lnTo>
                    <a:lnTo>
                      <a:pt x="2818" y="1673"/>
                    </a:lnTo>
                    <a:lnTo>
                      <a:pt x="3016" y="1719"/>
                    </a:lnTo>
                    <a:lnTo>
                      <a:pt x="3280" y="1615"/>
                    </a:lnTo>
                    <a:lnTo>
                      <a:pt x="3405" y="1174"/>
                    </a:lnTo>
                    <a:lnTo>
                      <a:pt x="3643" y="922"/>
                    </a:lnTo>
                    <a:lnTo>
                      <a:pt x="3966" y="896"/>
                    </a:lnTo>
                    <a:lnTo>
                      <a:pt x="3908" y="733"/>
                    </a:lnTo>
                    <a:lnTo>
                      <a:pt x="3669" y="563"/>
                    </a:lnTo>
                    <a:lnTo>
                      <a:pt x="3817" y="210"/>
                    </a:lnTo>
                    <a:lnTo>
                      <a:pt x="3590" y="0"/>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2" name="Freeform 6"/>
              <p:cNvSpPr>
                <a:spLocks/>
              </p:cNvSpPr>
              <p:nvPr userDrawn="1"/>
            </p:nvSpPr>
            <p:spPr bwMode="hidden">
              <a:xfrm>
                <a:off x="20" y="1069"/>
                <a:ext cx="5732" cy="3107"/>
              </a:xfrm>
              <a:custGeom>
                <a:avLst/>
                <a:gdLst/>
                <a:ahLst/>
                <a:cxnLst>
                  <a:cxn ang="0">
                    <a:pos x="81" y="0"/>
                  </a:cxn>
                  <a:cxn ang="0">
                    <a:pos x="133" y="328"/>
                  </a:cxn>
                  <a:cxn ang="0">
                    <a:pos x="0" y="666"/>
                  </a:cxn>
                  <a:cxn ang="0">
                    <a:pos x="83" y="1221"/>
                  </a:cxn>
                  <a:cxn ang="0">
                    <a:pos x="413" y="1515"/>
                  </a:cxn>
                  <a:cxn ang="0">
                    <a:pos x="881" y="1700"/>
                  </a:cxn>
                  <a:cxn ang="0">
                    <a:pos x="1440" y="1651"/>
                  </a:cxn>
                  <a:cxn ang="0">
                    <a:pos x="1755" y="1940"/>
                  </a:cxn>
                  <a:cxn ang="0">
                    <a:pos x="1653" y="2126"/>
                  </a:cxn>
                  <a:cxn ang="0">
                    <a:pos x="1136" y="2142"/>
                  </a:cxn>
                  <a:cxn ang="0">
                    <a:pos x="911" y="2021"/>
                  </a:cxn>
                  <a:cxn ang="0">
                    <a:pos x="739" y="2142"/>
                  </a:cxn>
                  <a:cxn ang="0">
                    <a:pos x="954" y="2524"/>
                  </a:cxn>
                  <a:cxn ang="0">
                    <a:pos x="973" y="2905"/>
                  </a:cxn>
                  <a:cxn ang="0">
                    <a:pos x="1511" y="3107"/>
                  </a:cxn>
                  <a:cxn ang="0">
                    <a:pos x="1644" y="2922"/>
                  </a:cxn>
                  <a:cxn ang="0">
                    <a:pos x="2077" y="2797"/>
                  </a:cxn>
                  <a:cxn ang="0">
                    <a:pos x="2610" y="2962"/>
                  </a:cxn>
                  <a:cxn ang="0">
                    <a:pos x="3222" y="2812"/>
                  </a:cxn>
                  <a:cxn ang="0">
                    <a:pos x="3443" y="2922"/>
                  </a:cxn>
                  <a:cxn ang="0">
                    <a:pos x="3861" y="2648"/>
                  </a:cxn>
                  <a:cxn ang="0">
                    <a:pos x="4125" y="2311"/>
                  </a:cxn>
                  <a:cxn ang="0">
                    <a:pos x="4369" y="2318"/>
                  </a:cxn>
                  <a:cxn ang="0">
                    <a:pos x="4554" y="2445"/>
                  </a:cxn>
                  <a:cxn ang="0">
                    <a:pos x="5015" y="2142"/>
                  </a:cxn>
                  <a:cxn ang="0">
                    <a:pos x="5404" y="2185"/>
                  </a:cxn>
                  <a:cxn ang="0">
                    <a:pos x="5732" y="2069"/>
                  </a:cxn>
                </a:cxnLst>
                <a:rect l="0" t="0" r="r" b="b"/>
                <a:pathLst>
                  <a:path w="5732" h="3107">
                    <a:moveTo>
                      <a:pt x="81" y="0"/>
                    </a:moveTo>
                    <a:lnTo>
                      <a:pt x="133" y="328"/>
                    </a:lnTo>
                    <a:lnTo>
                      <a:pt x="0" y="666"/>
                    </a:lnTo>
                    <a:lnTo>
                      <a:pt x="83" y="1221"/>
                    </a:lnTo>
                    <a:lnTo>
                      <a:pt x="413" y="1515"/>
                    </a:lnTo>
                    <a:lnTo>
                      <a:pt x="881" y="1700"/>
                    </a:lnTo>
                    <a:lnTo>
                      <a:pt x="1440" y="1651"/>
                    </a:lnTo>
                    <a:lnTo>
                      <a:pt x="1755" y="1940"/>
                    </a:lnTo>
                    <a:lnTo>
                      <a:pt x="1653" y="2126"/>
                    </a:lnTo>
                    <a:lnTo>
                      <a:pt x="1136" y="2142"/>
                    </a:lnTo>
                    <a:lnTo>
                      <a:pt x="911" y="2021"/>
                    </a:lnTo>
                    <a:lnTo>
                      <a:pt x="739" y="2142"/>
                    </a:lnTo>
                    <a:lnTo>
                      <a:pt x="954" y="2524"/>
                    </a:lnTo>
                    <a:lnTo>
                      <a:pt x="973" y="2905"/>
                    </a:lnTo>
                    <a:lnTo>
                      <a:pt x="1511" y="3107"/>
                    </a:lnTo>
                    <a:lnTo>
                      <a:pt x="1644" y="2922"/>
                    </a:lnTo>
                    <a:lnTo>
                      <a:pt x="2077" y="2797"/>
                    </a:lnTo>
                    <a:lnTo>
                      <a:pt x="2610" y="2962"/>
                    </a:lnTo>
                    <a:lnTo>
                      <a:pt x="3222" y="2812"/>
                    </a:lnTo>
                    <a:lnTo>
                      <a:pt x="3443" y="2922"/>
                    </a:lnTo>
                    <a:lnTo>
                      <a:pt x="3861" y="2648"/>
                    </a:lnTo>
                    <a:lnTo>
                      <a:pt x="4125" y="2311"/>
                    </a:lnTo>
                    <a:lnTo>
                      <a:pt x="4369" y="2318"/>
                    </a:lnTo>
                    <a:lnTo>
                      <a:pt x="4554" y="2445"/>
                    </a:lnTo>
                    <a:lnTo>
                      <a:pt x="5015" y="2142"/>
                    </a:lnTo>
                    <a:lnTo>
                      <a:pt x="5404" y="2185"/>
                    </a:lnTo>
                    <a:lnTo>
                      <a:pt x="5732" y="206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3" name="Freeform 7"/>
              <p:cNvSpPr>
                <a:spLocks/>
              </p:cNvSpPr>
              <p:nvPr userDrawn="1"/>
            </p:nvSpPr>
            <p:spPr bwMode="hidden">
              <a:xfrm>
                <a:off x="242" y="1145"/>
                <a:ext cx="5512" cy="2760"/>
              </a:xfrm>
              <a:custGeom>
                <a:avLst/>
                <a:gdLst/>
                <a:ahLst/>
                <a:cxnLst>
                  <a:cxn ang="0">
                    <a:pos x="240" y="0"/>
                  </a:cxn>
                  <a:cxn ang="0">
                    <a:pos x="0" y="336"/>
                  </a:cxn>
                  <a:cxn ang="0">
                    <a:pos x="82" y="821"/>
                  </a:cxn>
                  <a:cxn ang="0">
                    <a:pos x="243" y="873"/>
                  </a:cxn>
                  <a:cxn ang="0">
                    <a:pos x="473" y="1087"/>
                  </a:cxn>
                  <a:cxn ang="0">
                    <a:pos x="557" y="1441"/>
                  </a:cxn>
                  <a:cxn ang="0">
                    <a:pos x="839" y="1499"/>
                  </a:cxn>
                  <a:cxn ang="0">
                    <a:pos x="1258" y="1349"/>
                  </a:cxn>
                  <a:cxn ang="0">
                    <a:pos x="1307" y="1493"/>
                  </a:cxn>
                  <a:cxn ang="0">
                    <a:pos x="1621" y="1513"/>
                  </a:cxn>
                  <a:cxn ang="0">
                    <a:pos x="1862" y="1865"/>
                  </a:cxn>
                  <a:cxn ang="0">
                    <a:pos x="1668" y="2166"/>
                  </a:cxn>
                  <a:cxn ang="0">
                    <a:pos x="1308" y="2217"/>
                  </a:cxn>
                  <a:cxn ang="0">
                    <a:pos x="992" y="2172"/>
                  </a:cxn>
                  <a:cxn ang="0">
                    <a:pos x="903" y="2244"/>
                  </a:cxn>
                  <a:cxn ang="0">
                    <a:pos x="1008" y="2415"/>
                  </a:cxn>
                  <a:cxn ang="0">
                    <a:pos x="992" y="2538"/>
                  </a:cxn>
                  <a:cxn ang="0">
                    <a:pos x="1137" y="2760"/>
                  </a:cxn>
                  <a:cxn ang="0">
                    <a:pos x="1661" y="2623"/>
                  </a:cxn>
                  <a:cxn ang="0">
                    <a:pos x="1725" y="2492"/>
                  </a:cxn>
                  <a:cxn ang="0">
                    <a:pos x="1895" y="2551"/>
                  </a:cxn>
                  <a:cxn ang="0">
                    <a:pos x="2338" y="2448"/>
                  </a:cxn>
                  <a:cxn ang="0">
                    <a:pos x="2443" y="2714"/>
                  </a:cxn>
                  <a:cxn ang="0">
                    <a:pos x="2870" y="2541"/>
                  </a:cxn>
                  <a:cxn ang="0">
                    <a:pos x="3264" y="2591"/>
                  </a:cxn>
                  <a:cxn ang="0">
                    <a:pos x="3522" y="2427"/>
                  </a:cxn>
                  <a:cxn ang="0">
                    <a:pos x="3594" y="2081"/>
                  </a:cxn>
                  <a:cxn ang="0">
                    <a:pos x="4013" y="2087"/>
                  </a:cxn>
                  <a:cxn ang="0">
                    <a:pos x="4070" y="1924"/>
                  </a:cxn>
                  <a:cxn ang="0">
                    <a:pos x="4239" y="1931"/>
                  </a:cxn>
                  <a:cxn ang="0">
                    <a:pos x="4465" y="2094"/>
                  </a:cxn>
                  <a:cxn ang="0">
                    <a:pos x="4836" y="1814"/>
                  </a:cxn>
                  <a:cxn ang="0">
                    <a:pos x="5225" y="1785"/>
                  </a:cxn>
                  <a:cxn ang="0">
                    <a:pos x="5367" y="1571"/>
                  </a:cxn>
                  <a:cxn ang="0">
                    <a:pos x="5512" y="1585"/>
                  </a:cxn>
                </a:cxnLst>
                <a:rect l="0" t="0" r="r" b="b"/>
                <a:pathLst>
                  <a:path w="5512" h="2760">
                    <a:moveTo>
                      <a:pt x="240" y="0"/>
                    </a:moveTo>
                    <a:lnTo>
                      <a:pt x="0" y="336"/>
                    </a:lnTo>
                    <a:lnTo>
                      <a:pt x="82" y="821"/>
                    </a:lnTo>
                    <a:lnTo>
                      <a:pt x="243" y="873"/>
                    </a:lnTo>
                    <a:lnTo>
                      <a:pt x="473" y="1087"/>
                    </a:lnTo>
                    <a:lnTo>
                      <a:pt x="557" y="1441"/>
                    </a:lnTo>
                    <a:lnTo>
                      <a:pt x="839" y="1499"/>
                    </a:lnTo>
                    <a:lnTo>
                      <a:pt x="1258" y="1349"/>
                    </a:lnTo>
                    <a:lnTo>
                      <a:pt x="1307" y="1493"/>
                    </a:lnTo>
                    <a:lnTo>
                      <a:pt x="1621" y="1513"/>
                    </a:lnTo>
                    <a:lnTo>
                      <a:pt x="1862" y="1865"/>
                    </a:lnTo>
                    <a:lnTo>
                      <a:pt x="1668" y="2166"/>
                    </a:lnTo>
                    <a:lnTo>
                      <a:pt x="1308" y="2217"/>
                    </a:lnTo>
                    <a:lnTo>
                      <a:pt x="992" y="2172"/>
                    </a:lnTo>
                    <a:lnTo>
                      <a:pt x="903" y="2244"/>
                    </a:lnTo>
                    <a:lnTo>
                      <a:pt x="1008" y="2415"/>
                    </a:lnTo>
                    <a:lnTo>
                      <a:pt x="992" y="2538"/>
                    </a:lnTo>
                    <a:lnTo>
                      <a:pt x="1137" y="2760"/>
                    </a:lnTo>
                    <a:lnTo>
                      <a:pt x="1661" y="2623"/>
                    </a:lnTo>
                    <a:lnTo>
                      <a:pt x="1725" y="2492"/>
                    </a:lnTo>
                    <a:lnTo>
                      <a:pt x="1895" y="2551"/>
                    </a:lnTo>
                    <a:lnTo>
                      <a:pt x="2338" y="2448"/>
                    </a:lnTo>
                    <a:lnTo>
                      <a:pt x="2443" y="2714"/>
                    </a:lnTo>
                    <a:lnTo>
                      <a:pt x="2870" y="2541"/>
                    </a:lnTo>
                    <a:lnTo>
                      <a:pt x="3264" y="2591"/>
                    </a:lnTo>
                    <a:lnTo>
                      <a:pt x="3522" y="2427"/>
                    </a:lnTo>
                    <a:lnTo>
                      <a:pt x="3594" y="2081"/>
                    </a:lnTo>
                    <a:lnTo>
                      <a:pt x="4013" y="2087"/>
                    </a:lnTo>
                    <a:lnTo>
                      <a:pt x="4070" y="1924"/>
                    </a:lnTo>
                    <a:lnTo>
                      <a:pt x="4239" y="1931"/>
                    </a:lnTo>
                    <a:lnTo>
                      <a:pt x="4465" y="2094"/>
                    </a:lnTo>
                    <a:lnTo>
                      <a:pt x="4836" y="1814"/>
                    </a:lnTo>
                    <a:lnTo>
                      <a:pt x="5225" y="1785"/>
                    </a:lnTo>
                    <a:lnTo>
                      <a:pt x="5367" y="1571"/>
                    </a:lnTo>
                    <a:lnTo>
                      <a:pt x="5512" y="1585"/>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4" name="Freeform 8"/>
              <p:cNvSpPr>
                <a:spLocks/>
              </p:cNvSpPr>
              <p:nvPr userDrawn="1"/>
            </p:nvSpPr>
            <p:spPr bwMode="hidden">
              <a:xfrm>
                <a:off x="4840" y="984"/>
                <a:ext cx="790" cy="1189"/>
              </a:xfrm>
              <a:custGeom>
                <a:avLst/>
                <a:gdLst/>
                <a:ahLst/>
                <a:cxnLst>
                  <a:cxn ang="0">
                    <a:pos x="139" y="0"/>
                  </a:cxn>
                  <a:cxn ang="0">
                    <a:pos x="210" y="233"/>
                  </a:cxn>
                  <a:cxn ang="0">
                    <a:pos x="159" y="643"/>
                  </a:cxn>
                  <a:cxn ang="0">
                    <a:pos x="454" y="771"/>
                  </a:cxn>
                  <a:cxn ang="0">
                    <a:pos x="605" y="1046"/>
                  </a:cxn>
                  <a:cxn ang="0">
                    <a:pos x="790" y="1189"/>
                  </a:cxn>
                  <a:cxn ang="0">
                    <a:pos x="540" y="1111"/>
                  </a:cxn>
                  <a:cxn ang="0">
                    <a:pos x="363" y="883"/>
                  </a:cxn>
                  <a:cxn ang="0">
                    <a:pos x="139" y="852"/>
                  </a:cxn>
                  <a:cxn ang="0">
                    <a:pos x="0" y="499"/>
                  </a:cxn>
                  <a:cxn ang="0">
                    <a:pos x="48" y="209"/>
                  </a:cxn>
                </a:cxnLst>
                <a:rect l="0" t="0" r="r" b="b"/>
                <a:pathLst>
                  <a:path w="790" h="1189">
                    <a:moveTo>
                      <a:pt x="139" y="0"/>
                    </a:moveTo>
                    <a:lnTo>
                      <a:pt x="210" y="233"/>
                    </a:lnTo>
                    <a:lnTo>
                      <a:pt x="159" y="643"/>
                    </a:lnTo>
                    <a:lnTo>
                      <a:pt x="454" y="771"/>
                    </a:lnTo>
                    <a:lnTo>
                      <a:pt x="605" y="1046"/>
                    </a:lnTo>
                    <a:lnTo>
                      <a:pt x="790" y="1189"/>
                    </a:lnTo>
                    <a:lnTo>
                      <a:pt x="540" y="1111"/>
                    </a:lnTo>
                    <a:lnTo>
                      <a:pt x="363" y="883"/>
                    </a:lnTo>
                    <a:lnTo>
                      <a:pt x="139" y="852"/>
                    </a:lnTo>
                    <a:lnTo>
                      <a:pt x="0" y="499"/>
                    </a:lnTo>
                    <a:lnTo>
                      <a:pt x="48" y="209"/>
                    </a:lnTo>
                  </a:path>
                </a:pathLst>
              </a:custGeom>
              <a:noFill/>
              <a:ln w="15240" cap="flat" cmpd="sng">
                <a:solidFill>
                  <a:schemeClr val="bg2"/>
                </a:solidFill>
                <a:prstDash val="solid"/>
                <a:round/>
                <a:headEnd type="none" w="med" len="med"/>
                <a:tailEnd type="none" w="med" len="med"/>
              </a:ln>
              <a:effectLst/>
            </p:spPr>
            <p:txBody>
              <a:bodyPr/>
              <a:lstStyle/>
              <a:p>
                <a:endParaRPr lang="en-GB" sz="1800"/>
              </a:p>
            </p:txBody>
          </p:sp>
          <p:sp>
            <p:nvSpPr>
              <p:cNvPr id="4105" name="Freeform 9"/>
              <p:cNvSpPr>
                <a:spLocks/>
              </p:cNvSpPr>
              <p:nvPr userDrawn="1"/>
            </p:nvSpPr>
            <p:spPr bwMode="hidden">
              <a:xfrm>
                <a:off x="5173" y="896"/>
                <a:ext cx="579" cy="1117"/>
              </a:xfrm>
              <a:custGeom>
                <a:avLst/>
                <a:gdLst/>
                <a:ahLst/>
                <a:cxnLst>
                  <a:cxn ang="0">
                    <a:pos x="0" y="0"/>
                  </a:cxn>
                  <a:cxn ang="0">
                    <a:pos x="128" y="328"/>
                  </a:cxn>
                  <a:cxn ang="0">
                    <a:pos x="9" y="659"/>
                  </a:cxn>
                  <a:cxn ang="0">
                    <a:pos x="40" y="763"/>
                  </a:cxn>
                  <a:cxn ang="0">
                    <a:pos x="234" y="739"/>
                  </a:cxn>
                  <a:cxn ang="0">
                    <a:pos x="344" y="1055"/>
                  </a:cxn>
                  <a:cxn ang="0">
                    <a:pos x="579" y="1117"/>
                  </a:cxn>
                </a:cxnLst>
                <a:rect l="0" t="0" r="r" b="b"/>
                <a:pathLst>
                  <a:path w="579" h="1117">
                    <a:moveTo>
                      <a:pt x="0" y="0"/>
                    </a:moveTo>
                    <a:lnTo>
                      <a:pt x="128" y="328"/>
                    </a:lnTo>
                    <a:lnTo>
                      <a:pt x="9" y="659"/>
                    </a:lnTo>
                    <a:lnTo>
                      <a:pt x="40" y="763"/>
                    </a:lnTo>
                    <a:lnTo>
                      <a:pt x="234" y="739"/>
                    </a:lnTo>
                    <a:lnTo>
                      <a:pt x="344" y="1055"/>
                    </a:lnTo>
                    <a:lnTo>
                      <a:pt x="579" y="1117"/>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6" name="Freeform 10"/>
              <p:cNvSpPr>
                <a:spLocks/>
              </p:cNvSpPr>
              <p:nvPr userDrawn="1"/>
            </p:nvSpPr>
            <p:spPr bwMode="hidden">
              <a:xfrm>
                <a:off x="3291" y="968"/>
                <a:ext cx="2471" cy="2396"/>
              </a:xfrm>
              <a:custGeom>
                <a:avLst/>
                <a:gdLst/>
                <a:ahLst/>
                <a:cxnLst>
                  <a:cxn ang="0">
                    <a:pos x="1118" y="0"/>
                  </a:cxn>
                  <a:cxn ang="0">
                    <a:pos x="1179" y="225"/>
                  </a:cxn>
                  <a:cxn ang="0">
                    <a:pos x="1393" y="339"/>
                  </a:cxn>
                  <a:cxn ang="0">
                    <a:pos x="1404" y="548"/>
                  </a:cxn>
                  <a:cxn ang="0">
                    <a:pos x="1342" y="732"/>
                  </a:cxn>
                  <a:cxn ang="0">
                    <a:pos x="1434" y="925"/>
                  </a:cxn>
                  <a:cxn ang="0">
                    <a:pos x="1455" y="1109"/>
                  </a:cxn>
                  <a:cxn ang="0">
                    <a:pos x="1311" y="1142"/>
                  </a:cxn>
                  <a:cxn ang="0">
                    <a:pos x="926" y="1384"/>
                  </a:cxn>
                  <a:cxn ang="0">
                    <a:pos x="975" y="1456"/>
                  </a:cxn>
                  <a:cxn ang="0">
                    <a:pos x="956" y="1624"/>
                  </a:cxn>
                  <a:cxn ang="0">
                    <a:pos x="782" y="1817"/>
                  </a:cxn>
                  <a:cxn ang="0">
                    <a:pos x="539" y="1978"/>
                  </a:cxn>
                  <a:cxn ang="0">
                    <a:pos x="152" y="2026"/>
                  </a:cxn>
                  <a:cxn ang="0">
                    <a:pos x="19" y="2251"/>
                  </a:cxn>
                  <a:cxn ang="0">
                    <a:pos x="0" y="2396"/>
                  </a:cxn>
                  <a:cxn ang="0">
                    <a:pos x="213" y="2179"/>
                  </a:cxn>
                  <a:cxn ang="0">
                    <a:pos x="629" y="2090"/>
                  </a:cxn>
                  <a:cxn ang="0">
                    <a:pos x="894" y="1906"/>
                  </a:cxn>
                  <a:cxn ang="0">
                    <a:pos x="1230" y="1986"/>
                  </a:cxn>
                  <a:cxn ang="0">
                    <a:pos x="1668" y="1906"/>
                  </a:cxn>
                  <a:cxn ang="0">
                    <a:pos x="1983" y="1745"/>
                  </a:cxn>
                  <a:cxn ang="0">
                    <a:pos x="2014" y="1600"/>
                  </a:cxn>
                  <a:cxn ang="0">
                    <a:pos x="2237" y="1496"/>
                  </a:cxn>
                  <a:cxn ang="0">
                    <a:pos x="2359" y="1552"/>
                  </a:cxn>
                  <a:cxn ang="0">
                    <a:pos x="2471" y="1479"/>
                  </a:cxn>
                </a:cxnLst>
                <a:rect l="0" t="0" r="r" b="b"/>
                <a:pathLst>
                  <a:path w="2471" h="2396">
                    <a:moveTo>
                      <a:pt x="1118" y="0"/>
                    </a:moveTo>
                    <a:lnTo>
                      <a:pt x="1179" y="225"/>
                    </a:lnTo>
                    <a:lnTo>
                      <a:pt x="1393" y="339"/>
                    </a:lnTo>
                    <a:lnTo>
                      <a:pt x="1404" y="548"/>
                    </a:lnTo>
                    <a:lnTo>
                      <a:pt x="1342" y="732"/>
                    </a:lnTo>
                    <a:lnTo>
                      <a:pt x="1434" y="925"/>
                    </a:lnTo>
                    <a:lnTo>
                      <a:pt x="1455" y="1109"/>
                    </a:lnTo>
                    <a:lnTo>
                      <a:pt x="1311" y="1142"/>
                    </a:lnTo>
                    <a:lnTo>
                      <a:pt x="926" y="1384"/>
                    </a:lnTo>
                    <a:lnTo>
                      <a:pt x="975" y="1456"/>
                    </a:lnTo>
                    <a:lnTo>
                      <a:pt x="956" y="1624"/>
                    </a:lnTo>
                    <a:lnTo>
                      <a:pt x="782" y="1817"/>
                    </a:lnTo>
                    <a:lnTo>
                      <a:pt x="539" y="1978"/>
                    </a:lnTo>
                    <a:lnTo>
                      <a:pt x="152" y="2026"/>
                    </a:lnTo>
                    <a:lnTo>
                      <a:pt x="19" y="2251"/>
                    </a:lnTo>
                    <a:lnTo>
                      <a:pt x="0" y="2396"/>
                    </a:lnTo>
                    <a:lnTo>
                      <a:pt x="213" y="2179"/>
                    </a:lnTo>
                    <a:lnTo>
                      <a:pt x="629" y="2090"/>
                    </a:lnTo>
                    <a:lnTo>
                      <a:pt x="894" y="1906"/>
                    </a:lnTo>
                    <a:lnTo>
                      <a:pt x="1230" y="1986"/>
                    </a:lnTo>
                    <a:lnTo>
                      <a:pt x="1668" y="1906"/>
                    </a:lnTo>
                    <a:lnTo>
                      <a:pt x="1983" y="1745"/>
                    </a:lnTo>
                    <a:lnTo>
                      <a:pt x="2014" y="1600"/>
                    </a:lnTo>
                    <a:lnTo>
                      <a:pt x="2237" y="1496"/>
                    </a:lnTo>
                    <a:lnTo>
                      <a:pt x="2359" y="1552"/>
                    </a:lnTo>
                    <a:lnTo>
                      <a:pt x="2471" y="1479"/>
                    </a:lnTo>
                  </a:path>
                </a:pathLst>
              </a:custGeom>
              <a:noFill/>
              <a:ln w="16510" cap="flat" cmpd="sng">
                <a:solidFill>
                  <a:schemeClr val="bg2"/>
                </a:solidFill>
                <a:prstDash val="solid"/>
                <a:round/>
                <a:headEnd type="none" w="med" len="med"/>
                <a:tailEnd type="none" w="med" len="med"/>
              </a:ln>
              <a:effectLst/>
            </p:spPr>
            <p:txBody>
              <a:bodyPr/>
              <a:lstStyle/>
              <a:p>
                <a:endParaRPr lang="en-GB" sz="1800"/>
              </a:p>
            </p:txBody>
          </p:sp>
          <p:sp>
            <p:nvSpPr>
              <p:cNvPr id="4107" name="Freeform 11"/>
              <p:cNvSpPr>
                <a:spLocks/>
              </p:cNvSpPr>
              <p:nvPr userDrawn="1"/>
            </p:nvSpPr>
            <p:spPr bwMode="hidden">
              <a:xfrm>
                <a:off x="2366" y="1067"/>
                <a:ext cx="1399" cy="1349"/>
              </a:xfrm>
              <a:custGeom>
                <a:avLst/>
                <a:gdLst/>
                <a:ahLst/>
                <a:cxnLst>
                  <a:cxn ang="0">
                    <a:pos x="620" y="155"/>
                  </a:cxn>
                  <a:cxn ang="0">
                    <a:pos x="421" y="155"/>
                  </a:cxn>
                  <a:cxn ang="0">
                    <a:pos x="205" y="507"/>
                  </a:cxn>
                  <a:cxn ang="0">
                    <a:pos x="0" y="673"/>
                  </a:cxn>
                  <a:cxn ang="0">
                    <a:pos x="487" y="783"/>
                  </a:cxn>
                  <a:cxn ang="0">
                    <a:pos x="425" y="1009"/>
                  </a:cxn>
                  <a:cxn ang="0">
                    <a:pos x="617" y="1086"/>
                  </a:cxn>
                  <a:cxn ang="0">
                    <a:pos x="498" y="1349"/>
                  </a:cxn>
                  <a:cxn ang="0">
                    <a:pos x="961" y="1035"/>
                  </a:cxn>
                  <a:cxn ang="0">
                    <a:pos x="926" y="776"/>
                  </a:cxn>
                  <a:cxn ang="0">
                    <a:pos x="1181" y="749"/>
                  </a:cxn>
                  <a:cxn ang="0">
                    <a:pos x="1399" y="601"/>
                  </a:cxn>
                  <a:cxn ang="0">
                    <a:pos x="1315" y="416"/>
                  </a:cxn>
                  <a:cxn ang="0">
                    <a:pos x="1341" y="196"/>
                  </a:cxn>
                  <a:cxn ang="0">
                    <a:pos x="1171" y="164"/>
                  </a:cxn>
                  <a:cxn ang="0">
                    <a:pos x="928" y="0"/>
                  </a:cxn>
                  <a:cxn ang="0">
                    <a:pos x="620" y="155"/>
                  </a:cxn>
                </a:cxnLst>
                <a:rect l="0" t="0" r="r" b="b"/>
                <a:pathLst>
                  <a:path w="1399" h="1349">
                    <a:moveTo>
                      <a:pt x="620" y="155"/>
                    </a:moveTo>
                    <a:lnTo>
                      <a:pt x="421" y="155"/>
                    </a:lnTo>
                    <a:lnTo>
                      <a:pt x="205" y="507"/>
                    </a:lnTo>
                    <a:lnTo>
                      <a:pt x="0" y="673"/>
                    </a:lnTo>
                    <a:lnTo>
                      <a:pt x="487" y="783"/>
                    </a:lnTo>
                    <a:lnTo>
                      <a:pt x="425" y="1009"/>
                    </a:lnTo>
                    <a:lnTo>
                      <a:pt x="617" y="1086"/>
                    </a:lnTo>
                    <a:lnTo>
                      <a:pt x="498" y="1349"/>
                    </a:lnTo>
                    <a:lnTo>
                      <a:pt x="961" y="1035"/>
                    </a:lnTo>
                    <a:lnTo>
                      <a:pt x="926" y="776"/>
                    </a:lnTo>
                    <a:lnTo>
                      <a:pt x="1181" y="749"/>
                    </a:lnTo>
                    <a:lnTo>
                      <a:pt x="1399" y="601"/>
                    </a:lnTo>
                    <a:lnTo>
                      <a:pt x="1315" y="416"/>
                    </a:lnTo>
                    <a:lnTo>
                      <a:pt x="1341" y="196"/>
                    </a:lnTo>
                    <a:lnTo>
                      <a:pt x="1171" y="164"/>
                    </a:lnTo>
                    <a:lnTo>
                      <a:pt x="928" y="0"/>
                    </a:lnTo>
                    <a:lnTo>
                      <a:pt x="620" y="155"/>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08" name="Freeform 12"/>
              <p:cNvSpPr>
                <a:spLocks/>
              </p:cNvSpPr>
              <p:nvPr userDrawn="1"/>
            </p:nvSpPr>
            <p:spPr bwMode="hidden">
              <a:xfrm>
                <a:off x="4275" y="2031"/>
                <a:ext cx="1256" cy="810"/>
              </a:xfrm>
              <a:custGeom>
                <a:avLst/>
                <a:gdLst/>
                <a:ahLst/>
                <a:cxnLst>
                  <a:cxn ang="0">
                    <a:pos x="719" y="183"/>
                  </a:cxn>
                  <a:cxn ang="0">
                    <a:pos x="760" y="33"/>
                  </a:cxn>
                  <a:cxn ang="0">
                    <a:pos x="884" y="0"/>
                  </a:cxn>
                  <a:cxn ang="0">
                    <a:pos x="983" y="78"/>
                  </a:cxn>
                  <a:cxn ang="0">
                    <a:pos x="1082" y="248"/>
                  </a:cxn>
                  <a:cxn ang="0">
                    <a:pos x="1256" y="229"/>
                  </a:cxn>
                  <a:cxn ang="0">
                    <a:pos x="1248" y="359"/>
                  </a:cxn>
                  <a:cxn ang="0">
                    <a:pos x="1016" y="431"/>
                  </a:cxn>
                  <a:cxn ang="0">
                    <a:pos x="879" y="417"/>
                  </a:cxn>
                  <a:cxn ang="0">
                    <a:pos x="719" y="481"/>
                  </a:cxn>
                  <a:cxn ang="0">
                    <a:pos x="591" y="633"/>
                  </a:cxn>
                  <a:cxn ang="0">
                    <a:pos x="423" y="537"/>
                  </a:cxn>
                  <a:cxn ang="0">
                    <a:pos x="256" y="810"/>
                  </a:cxn>
                  <a:cxn ang="0">
                    <a:pos x="66" y="764"/>
                  </a:cxn>
                  <a:cxn ang="0">
                    <a:pos x="0" y="601"/>
                  </a:cxn>
                  <a:cxn ang="0">
                    <a:pos x="157" y="483"/>
                  </a:cxn>
                  <a:cxn ang="0">
                    <a:pos x="248" y="281"/>
                  </a:cxn>
                  <a:cxn ang="0">
                    <a:pos x="438" y="150"/>
                  </a:cxn>
                  <a:cxn ang="0">
                    <a:pos x="719" y="189"/>
                  </a:cxn>
                </a:cxnLst>
                <a:rect l="0" t="0" r="r" b="b"/>
                <a:pathLst>
                  <a:path w="1256" h="810">
                    <a:moveTo>
                      <a:pt x="719" y="183"/>
                    </a:moveTo>
                    <a:lnTo>
                      <a:pt x="760" y="33"/>
                    </a:lnTo>
                    <a:lnTo>
                      <a:pt x="884" y="0"/>
                    </a:lnTo>
                    <a:lnTo>
                      <a:pt x="983" y="78"/>
                    </a:lnTo>
                    <a:lnTo>
                      <a:pt x="1082" y="248"/>
                    </a:lnTo>
                    <a:lnTo>
                      <a:pt x="1256" y="229"/>
                    </a:lnTo>
                    <a:lnTo>
                      <a:pt x="1248" y="359"/>
                    </a:lnTo>
                    <a:lnTo>
                      <a:pt x="1016" y="431"/>
                    </a:lnTo>
                    <a:lnTo>
                      <a:pt x="879" y="417"/>
                    </a:lnTo>
                    <a:lnTo>
                      <a:pt x="719" y="481"/>
                    </a:lnTo>
                    <a:lnTo>
                      <a:pt x="591" y="633"/>
                    </a:lnTo>
                    <a:lnTo>
                      <a:pt x="423" y="537"/>
                    </a:lnTo>
                    <a:lnTo>
                      <a:pt x="256" y="810"/>
                    </a:lnTo>
                    <a:lnTo>
                      <a:pt x="66" y="764"/>
                    </a:lnTo>
                    <a:lnTo>
                      <a:pt x="0" y="601"/>
                    </a:lnTo>
                    <a:lnTo>
                      <a:pt x="157" y="483"/>
                    </a:lnTo>
                    <a:lnTo>
                      <a:pt x="248" y="281"/>
                    </a:lnTo>
                    <a:lnTo>
                      <a:pt x="438" y="150"/>
                    </a:lnTo>
                    <a:lnTo>
                      <a:pt x="719" y="189"/>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09" name="Freeform 13"/>
              <p:cNvSpPr>
                <a:spLocks/>
              </p:cNvSpPr>
              <p:nvPr userDrawn="1"/>
            </p:nvSpPr>
            <p:spPr bwMode="hidden">
              <a:xfrm>
                <a:off x="2914" y="3476"/>
                <a:ext cx="2848" cy="788"/>
              </a:xfrm>
              <a:custGeom>
                <a:avLst/>
                <a:gdLst/>
                <a:ahLst/>
                <a:cxnLst>
                  <a:cxn ang="0">
                    <a:pos x="2838" y="16"/>
                  </a:cxn>
                  <a:cxn ang="0">
                    <a:pos x="2493" y="0"/>
                  </a:cxn>
                  <a:cxn ang="0">
                    <a:pos x="2278" y="81"/>
                  </a:cxn>
                  <a:cxn ang="0">
                    <a:pos x="1936" y="44"/>
                  </a:cxn>
                  <a:cxn ang="0">
                    <a:pos x="1739" y="354"/>
                  </a:cxn>
                  <a:cxn ang="0">
                    <a:pos x="1600" y="212"/>
                  </a:cxn>
                  <a:cxn ang="0">
                    <a:pos x="1352" y="308"/>
                  </a:cxn>
                  <a:cxn ang="0">
                    <a:pos x="1445" y="515"/>
                  </a:cxn>
                  <a:cxn ang="0">
                    <a:pos x="1072" y="412"/>
                  </a:cxn>
                  <a:cxn ang="0">
                    <a:pos x="888" y="540"/>
                  </a:cxn>
                  <a:cxn ang="0">
                    <a:pos x="0" y="660"/>
                  </a:cxn>
                  <a:cxn ang="0">
                    <a:pos x="288" y="788"/>
                  </a:cxn>
                  <a:cxn ang="0">
                    <a:pos x="1040" y="676"/>
                  </a:cxn>
                  <a:cxn ang="0">
                    <a:pos x="1272" y="748"/>
                  </a:cxn>
                  <a:cxn ang="0">
                    <a:pos x="2096" y="691"/>
                  </a:cxn>
                  <a:cxn ang="0">
                    <a:pos x="2320" y="748"/>
                  </a:cxn>
                  <a:cxn ang="0">
                    <a:pos x="2456" y="596"/>
                  </a:cxn>
                  <a:cxn ang="0">
                    <a:pos x="2712" y="716"/>
                  </a:cxn>
                  <a:cxn ang="0">
                    <a:pos x="2716" y="339"/>
                  </a:cxn>
                  <a:cxn ang="0">
                    <a:pos x="2848" y="258"/>
                  </a:cxn>
                </a:cxnLst>
                <a:rect l="0" t="0" r="r" b="b"/>
                <a:pathLst>
                  <a:path w="2848" h="788">
                    <a:moveTo>
                      <a:pt x="2838" y="16"/>
                    </a:moveTo>
                    <a:lnTo>
                      <a:pt x="2493" y="0"/>
                    </a:lnTo>
                    <a:lnTo>
                      <a:pt x="2278" y="81"/>
                    </a:lnTo>
                    <a:lnTo>
                      <a:pt x="1936" y="44"/>
                    </a:lnTo>
                    <a:lnTo>
                      <a:pt x="1739" y="354"/>
                    </a:lnTo>
                    <a:lnTo>
                      <a:pt x="1600" y="212"/>
                    </a:lnTo>
                    <a:lnTo>
                      <a:pt x="1352" y="308"/>
                    </a:lnTo>
                    <a:lnTo>
                      <a:pt x="1445" y="515"/>
                    </a:lnTo>
                    <a:lnTo>
                      <a:pt x="1072" y="412"/>
                    </a:lnTo>
                    <a:lnTo>
                      <a:pt x="888" y="540"/>
                    </a:lnTo>
                    <a:lnTo>
                      <a:pt x="0" y="660"/>
                    </a:lnTo>
                    <a:lnTo>
                      <a:pt x="288" y="788"/>
                    </a:lnTo>
                    <a:lnTo>
                      <a:pt x="1040" y="676"/>
                    </a:lnTo>
                    <a:lnTo>
                      <a:pt x="1272" y="748"/>
                    </a:lnTo>
                    <a:lnTo>
                      <a:pt x="2096" y="691"/>
                    </a:lnTo>
                    <a:lnTo>
                      <a:pt x="2320" y="748"/>
                    </a:lnTo>
                    <a:lnTo>
                      <a:pt x="2456" y="596"/>
                    </a:lnTo>
                    <a:lnTo>
                      <a:pt x="2712" y="716"/>
                    </a:lnTo>
                    <a:lnTo>
                      <a:pt x="2716" y="339"/>
                    </a:lnTo>
                    <a:lnTo>
                      <a:pt x="2848" y="258"/>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0" name="Freeform 14"/>
              <p:cNvSpPr>
                <a:spLocks/>
              </p:cNvSpPr>
              <p:nvPr userDrawn="1"/>
            </p:nvSpPr>
            <p:spPr bwMode="hidden">
              <a:xfrm>
                <a:off x="5443" y="922"/>
                <a:ext cx="319" cy="854"/>
              </a:xfrm>
              <a:custGeom>
                <a:avLst/>
                <a:gdLst/>
                <a:ahLst/>
                <a:cxnLst>
                  <a:cxn ang="0">
                    <a:pos x="0" y="0"/>
                  </a:cxn>
                  <a:cxn ang="0">
                    <a:pos x="106" y="313"/>
                  </a:cxn>
                  <a:cxn ang="0">
                    <a:pos x="106" y="634"/>
                  </a:cxn>
                  <a:cxn ang="0">
                    <a:pos x="268" y="854"/>
                  </a:cxn>
                  <a:cxn ang="0">
                    <a:pos x="278" y="577"/>
                  </a:cxn>
                  <a:cxn ang="0">
                    <a:pos x="238" y="400"/>
                  </a:cxn>
                  <a:cxn ang="0">
                    <a:pos x="319" y="240"/>
                  </a:cxn>
                </a:cxnLst>
                <a:rect l="0" t="0" r="r" b="b"/>
                <a:pathLst>
                  <a:path w="319" h="854">
                    <a:moveTo>
                      <a:pt x="0" y="0"/>
                    </a:moveTo>
                    <a:lnTo>
                      <a:pt x="106" y="313"/>
                    </a:lnTo>
                    <a:lnTo>
                      <a:pt x="106" y="634"/>
                    </a:lnTo>
                    <a:lnTo>
                      <a:pt x="268" y="854"/>
                    </a:lnTo>
                    <a:lnTo>
                      <a:pt x="278" y="577"/>
                    </a:lnTo>
                    <a:lnTo>
                      <a:pt x="238" y="400"/>
                    </a:lnTo>
                    <a:lnTo>
                      <a:pt x="319" y="240"/>
                    </a:lnTo>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1" name="Freeform 15"/>
              <p:cNvSpPr>
                <a:spLocks/>
              </p:cNvSpPr>
              <p:nvPr userDrawn="1"/>
            </p:nvSpPr>
            <p:spPr bwMode="hidden">
              <a:xfrm>
                <a:off x="4954" y="3568"/>
                <a:ext cx="646" cy="392"/>
              </a:xfrm>
              <a:custGeom>
                <a:avLst/>
                <a:gdLst/>
                <a:ahLst/>
                <a:cxnLst>
                  <a:cxn ang="0">
                    <a:pos x="504" y="0"/>
                  </a:cxn>
                  <a:cxn ang="0">
                    <a:pos x="320" y="61"/>
                  </a:cxn>
                  <a:cxn ang="0">
                    <a:pos x="238" y="109"/>
                  </a:cxn>
                  <a:cxn ang="0">
                    <a:pos x="144" y="216"/>
                  </a:cxn>
                  <a:cxn ang="0">
                    <a:pos x="0" y="392"/>
                  </a:cxn>
                  <a:cxn ang="0">
                    <a:pos x="360" y="263"/>
                  </a:cxn>
                  <a:cxn ang="0">
                    <a:pos x="432" y="182"/>
                  </a:cxn>
                  <a:cxn ang="0">
                    <a:pos x="646" y="142"/>
                  </a:cxn>
                  <a:cxn ang="0">
                    <a:pos x="504" y="0"/>
                  </a:cxn>
                </a:cxnLst>
                <a:rect l="0" t="0" r="r" b="b"/>
                <a:pathLst>
                  <a:path w="646" h="392">
                    <a:moveTo>
                      <a:pt x="504" y="0"/>
                    </a:moveTo>
                    <a:lnTo>
                      <a:pt x="320" y="61"/>
                    </a:lnTo>
                    <a:lnTo>
                      <a:pt x="238" y="109"/>
                    </a:lnTo>
                    <a:lnTo>
                      <a:pt x="144" y="216"/>
                    </a:lnTo>
                    <a:lnTo>
                      <a:pt x="0" y="392"/>
                    </a:lnTo>
                    <a:lnTo>
                      <a:pt x="360" y="263"/>
                    </a:lnTo>
                    <a:lnTo>
                      <a:pt x="432" y="182"/>
                    </a:lnTo>
                    <a:lnTo>
                      <a:pt x="646" y="142"/>
                    </a:lnTo>
                    <a:lnTo>
                      <a:pt x="504" y="0"/>
                    </a:lnTo>
                    <a:close/>
                  </a:path>
                </a:pathLst>
              </a:custGeom>
              <a:noFill/>
              <a:ln w="17780" cap="flat" cmpd="sng">
                <a:solidFill>
                  <a:schemeClr val="bg2"/>
                </a:solidFill>
                <a:prstDash val="solid"/>
                <a:round/>
                <a:headEnd type="none" w="med" len="med"/>
                <a:tailEnd type="none" w="med" len="med"/>
              </a:ln>
              <a:effectLst/>
            </p:spPr>
            <p:txBody>
              <a:bodyPr/>
              <a:lstStyle/>
              <a:p>
                <a:endParaRPr lang="en-GB" sz="1800"/>
              </a:p>
            </p:txBody>
          </p:sp>
          <p:sp>
            <p:nvSpPr>
              <p:cNvPr id="4112" name="Freeform 16"/>
              <p:cNvSpPr>
                <a:spLocks/>
              </p:cNvSpPr>
              <p:nvPr userDrawn="1"/>
            </p:nvSpPr>
            <p:spPr bwMode="hidden">
              <a:xfrm>
                <a:off x="50" y="2400"/>
                <a:ext cx="2736" cy="1920"/>
              </a:xfrm>
              <a:custGeom>
                <a:avLst/>
                <a:gdLst/>
                <a:ahLst/>
                <a:cxnLst>
                  <a:cxn ang="0">
                    <a:pos x="0" y="0"/>
                  </a:cxn>
                  <a:cxn ang="0">
                    <a:pos x="96" y="336"/>
                  </a:cxn>
                  <a:cxn ang="0">
                    <a:pos x="384" y="384"/>
                  </a:cxn>
                  <a:cxn ang="0">
                    <a:pos x="576" y="720"/>
                  </a:cxn>
                  <a:cxn ang="0">
                    <a:pos x="528" y="960"/>
                  </a:cxn>
                  <a:cxn ang="0">
                    <a:pos x="672" y="1104"/>
                  </a:cxn>
                  <a:cxn ang="0">
                    <a:pos x="576" y="1392"/>
                  </a:cxn>
                  <a:cxn ang="0">
                    <a:pos x="624" y="1632"/>
                  </a:cxn>
                  <a:cxn ang="0">
                    <a:pos x="1488" y="1872"/>
                  </a:cxn>
                  <a:cxn ang="0">
                    <a:pos x="1680" y="1728"/>
                  </a:cxn>
                  <a:cxn ang="0">
                    <a:pos x="2208" y="1728"/>
                  </a:cxn>
                  <a:cxn ang="0">
                    <a:pos x="2304" y="1632"/>
                  </a:cxn>
                  <a:cxn ang="0">
                    <a:pos x="2736" y="1872"/>
                  </a:cxn>
                  <a:cxn ang="0">
                    <a:pos x="2640" y="1920"/>
                  </a:cxn>
                  <a:cxn ang="0">
                    <a:pos x="2304" y="1824"/>
                  </a:cxn>
                  <a:cxn ang="0">
                    <a:pos x="2160" y="1872"/>
                  </a:cxn>
                  <a:cxn ang="0">
                    <a:pos x="1632" y="1920"/>
                  </a:cxn>
                  <a:cxn ang="0">
                    <a:pos x="1440" y="1920"/>
                  </a:cxn>
                  <a:cxn ang="0">
                    <a:pos x="480" y="1824"/>
                  </a:cxn>
                  <a:cxn ang="0">
                    <a:pos x="192" y="1872"/>
                  </a:cxn>
                  <a:cxn ang="0">
                    <a:pos x="96" y="1680"/>
                  </a:cxn>
                  <a:cxn ang="0">
                    <a:pos x="288" y="1440"/>
                  </a:cxn>
                  <a:cxn ang="0">
                    <a:pos x="336" y="1104"/>
                  </a:cxn>
                  <a:cxn ang="0">
                    <a:pos x="144" y="864"/>
                  </a:cxn>
                  <a:cxn ang="0">
                    <a:pos x="240" y="624"/>
                  </a:cxn>
                  <a:cxn ang="0">
                    <a:pos x="48" y="528"/>
                  </a:cxn>
                  <a:cxn ang="0">
                    <a:pos x="0" y="0"/>
                  </a:cxn>
                </a:cxnLst>
                <a:rect l="0" t="0" r="r" b="b"/>
                <a:pathLst>
                  <a:path w="2736" h="1920">
                    <a:moveTo>
                      <a:pt x="0" y="0"/>
                    </a:moveTo>
                    <a:lnTo>
                      <a:pt x="96" y="336"/>
                    </a:lnTo>
                    <a:lnTo>
                      <a:pt x="384" y="384"/>
                    </a:lnTo>
                    <a:lnTo>
                      <a:pt x="576" y="720"/>
                    </a:lnTo>
                    <a:lnTo>
                      <a:pt x="528" y="960"/>
                    </a:lnTo>
                    <a:lnTo>
                      <a:pt x="672" y="1104"/>
                    </a:lnTo>
                    <a:lnTo>
                      <a:pt x="576" y="1392"/>
                    </a:lnTo>
                    <a:lnTo>
                      <a:pt x="624" y="1632"/>
                    </a:lnTo>
                    <a:lnTo>
                      <a:pt x="1488" y="1872"/>
                    </a:lnTo>
                    <a:lnTo>
                      <a:pt x="1680" y="1728"/>
                    </a:lnTo>
                    <a:lnTo>
                      <a:pt x="2208" y="1728"/>
                    </a:lnTo>
                    <a:lnTo>
                      <a:pt x="2304" y="1632"/>
                    </a:lnTo>
                    <a:lnTo>
                      <a:pt x="2736" y="1872"/>
                    </a:lnTo>
                    <a:lnTo>
                      <a:pt x="2640" y="1920"/>
                    </a:lnTo>
                    <a:lnTo>
                      <a:pt x="2304" y="1824"/>
                    </a:lnTo>
                    <a:lnTo>
                      <a:pt x="2160" y="1872"/>
                    </a:lnTo>
                    <a:lnTo>
                      <a:pt x="1632" y="1920"/>
                    </a:lnTo>
                    <a:lnTo>
                      <a:pt x="1440" y="1920"/>
                    </a:lnTo>
                    <a:lnTo>
                      <a:pt x="480" y="1824"/>
                    </a:lnTo>
                    <a:lnTo>
                      <a:pt x="192" y="1872"/>
                    </a:lnTo>
                    <a:lnTo>
                      <a:pt x="96" y="1680"/>
                    </a:lnTo>
                    <a:lnTo>
                      <a:pt x="288" y="1440"/>
                    </a:lnTo>
                    <a:lnTo>
                      <a:pt x="336" y="1104"/>
                    </a:lnTo>
                    <a:lnTo>
                      <a:pt x="144" y="864"/>
                    </a:lnTo>
                    <a:lnTo>
                      <a:pt x="240" y="624"/>
                    </a:lnTo>
                    <a:lnTo>
                      <a:pt x="48" y="528"/>
                    </a:lnTo>
                    <a:lnTo>
                      <a:pt x="0" y="0"/>
                    </a:lnTo>
                    <a:close/>
                  </a:path>
                </a:pathLst>
              </a:custGeom>
              <a:noFill/>
              <a:ln w="9525" cap="flat" cmpd="sng">
                <a:solidFill>
                  <a:schemeClr val="bg2"/>
                </a:solidFill>
                <a:prstDash val="solid"/>
                <a:round/>
                <a:headEnd type="none" w="med" len="med"/>
                <a:tailEnd type="none" w="med" len="med"/>
              </a:ln>
              <a:effectLst/>
            </p:spPr>
            <p:txBody>
              <a:bodyPr/>
              <a:lstStyle/>
              <a:p>
                <a:endParaRPr lang="en-GB" sz="1800"/>
              </a:p>
            </p:txBody>
          </p:sp>
        </p:grpSp>
        <p:grpSp>
          <p:nvGrpSpPr>
            <p:cNvPr id="4" name="Group 17"/>
            <p:cNvGrpSpPr>
              <a:grpSpLocks/>
            </p:cNvGrpSpPr>
            <p:nvPr userDrawn="1"/>
          </p:nvGrpSpPr>
          <p:grpSpPr bwMode="auto">
            <a:xfrm>
              <a:off x="0" y="2291"/>
              <a:ext cx="1385" cy="1702"/>
              <a:chOff x="0" y="2291"/>
              <a:chExt cx="1385" cy="1702"/>
            </a:xfrm>
          </p:grpSpPr>
          <p:sp>
            <p:nvSpPr>
              <p:cNvPr id="4114" name="Rectangle 18"/>
              <p:cNvSpPr>
                <a:spLocks noChangeArrowheads="1"/>
              </p:cNvSpPr>
              <p:nvPr userDrawn="1"/>
            </p:nvSpPr>
            <p:spPr bwMode="ltGray">
              <a:xfrm rot="6798887">
                <a:off x="62" y="388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5" name="Rectangle 19"/>
              <p:cNvSpPr>
                <a:spLocks noChangeArrowheads="1"/>
              </p:cNvSpPr>
              <p:nvPr userDrawn="1"/>
            </p:nvSpPr>
            <p:spPr bwMode="ltGray">
              <a:xfrm rot="6798887">
                <a:off x="33" y="388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6" name="Rectangle 20"/>
              <p:cNvSpPr>
                <a:spLocks noChangeArrowheads="1"/>
              </p:cNvSpPr>
              <p:nvPr userDrawn="1"/>
            </p:nvSpPr>
            <p:spPr bwMode="ltGray">
              <a:xfrm rot="6798887">
                <a:off x="6" y="387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17" name="Rectangle 21"/>
              <p:cNvSpPr>
                <a:spLocks noChangeArrowheads="1"/>
              </p:cNvSpPr>
              <p:nvPr userDrawn="1"/>
            </p:nvSpPr>
            <p:spPr bwMode="ltGray">
              <a:xfrm rot="5999912">
                <a:off x="209" y="388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18" name="Rectangle 22"/>
              <p:cNvSpPr>
                <a:spLocks noChangeArrowheads="1"/>
              </p:cNvSpPr>
              <p:nvPr userDrawn="1"/>
            </p:nvSpPr>
            <p:spPr bwMode="ltGray">
              <a:xfrm rot="5999912">
                <a:off x="182" y="388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19" name="Rectangle 23"/>
              <p:cNvSpPr>
                <a:spLocks noChangeArrowheads="1"/>
              </p:cNvSpPr>
              <p:nvPr userDrawn="1"/>
            </p:nvSpPr>
            <p:spPr bwMode="ltGray">
              <a:xfrm rot="6250138">
                <a:off x="152" y="388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0" name="Rectangle 24"/>
              <p:cNvSpPr>
                <a:spLocks noChangeArrowheads="1"/>
              </p:cNvSpPr>
              <p:nvPr userDrawn="1"/>
            </p:nvSpPr>
            <p:spPr bwMode="ltGray">
              <a:xfrm rot="6238076">
                <a:off x="123" y="388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1" name="Rectangle 25"/>
              <p:cNvSpPr>
                <a:spLocks noChangeArrowheads="1"/>
              </p:cNvSpPr>
              <p:nvPr userDrawn="1"/>
            </p:nvSpPr>
            <p:spPr bwMode="ltGray">
              <a:xfrm rot="5380717">
                <a:off x="363" y="386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2" name="Rectangle 26"/>
              <p:cNvSpPr>
                <a:spLocks noChangeArrowheads="1"/>
              </p:cNvSpPr>
              <p:nvPr userDrawn="1"/>
            </p:nvSpPr>
            <p:spPr bwMode="ltGray">
              <a:xfrm rot="5380717">
                <a:off x="332" y="387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3" name="Rectangle 27"/>
              <p:cNvSpPr>
                <a:spLocks noChangeArrowheads="1"/>
              </p:cNvSpPr>
              <p:nvPr userDrawn="1"/>
            </p:nvSpPr>
            <p:spPr bwMode="ltGray">
              <a:xfrm rot="5583200">
                <a:off x="302" y="387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4" name="Rectangle 28"/>
              <p:cNvSpPr>
                <a:spLocks noChangeArrowheads="1"/>
              </p:cNvSpPr>
              <p:nvPr userDrawn="1"/>
            </p:nvSpPr>
            <p:spPr bwMode="ltGray">
              <a:xfrm rot="5737625">
                <a:off x="270" y="3882"/>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25" name="Rectangle 29"/>
              <p:cNvSpPr>
                <a:spLocks noChangeArrowheads="1"/>
              </p:cNvSpPr>
              <p:nvPr userDrawn="1"/>
            </p:nvSpPr>
            <p:spPr bwMode="ltGray">
              <a:xfrm rot="4715477">
                <a:off x="516" y="382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6" name="Rectangle 30"/>
              <p:cNvSpPr>
                <a:spLocks noChangeArrowheads="1"/>
              </p:cNvSpPr>
              <p:nvPr userDrawn="1"/>
            </p:nvSpPr>
            <p:spPr bwMode="ltGray">
              <a:xfrm rot="4924949">
                <a:off x="486" y="38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7" name="Rectangle 31"/>
              <p:cNvSpPr>
                <a:spLocks noChangeArrowheads="1"/>
              </p:cNvSpPr>
              <p:nvPr userDrawn="1"/>
            </p:nvSpPr>
            <p:spPr bwMode="ltGray">
              <a:xfrm rot="4924949">
                <a:off x="456" y="38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8" name="Rectangle 32"/>
              <p:cNvSpPr>
                <a:spLocks noChangeArrowheads="1"/>
              </p:cNvSpPr>
              <p:nvPr userDrawn="1"/>
            </p:nvSpPr>
            <p:spPr bwMode="ltGray">
              <a:xfrm rot="5041352">
                <a:off x="426" y="385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29" name="Rectangle 33"/>
              <p:cNvSpPr>
                <a:spLocks noChangeArrowheads="1"/>
              </p:cNvSpPr>
              <p:nvPr userDrawn="1"/>
            </p:nvSpPr>
            <p:spPr bwMode="ltGray">
              <a:xfrm rot="3816889">
                <a:off x="664" y="376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0" name="Rectangle 34"/>
              <p:cNvSpPr>
                <a:spLocks noChangeArrowheads="1"/>
              </p:cNvSpPr>
              <p:nvPr userDrawn="1"/>
            </p:nvSpPr>
            <p:spPr bwMode="ltGray">
              <a:xfrm rot="3816889">
                <a:off x="634" y="3780"/>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1" name="Rectangle 35"/>
              <p:cNvSpPr>
                <a:spLocks noChangeArrowheads="1"/>
              </p:cNvSpPr>
              <p:nvPr userDrawn="1"/>
            </p:nvSpPr>
            <p:spPr bwMode="ltGray">
              <a:xfrm rot="4104184">
                <a:off x="605" y="3791"/>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2" name="Rectangle 36"/>
              <p:cNvSpPr>
                <a:spLocks noChangeArrowheads="1"/>
              </p:cNvSpPr>
              <p:nvPr userDrawn="1"/>
            </p:nvSpPr>
            <p:spPr bwMode="ltGray">
              <a:xfrm rot="4325343">
                <a:off x="575" y="380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3" name="Rectangle 37"/>
              <p:cNvSpPr>
                <a:spLocks noChangeArrowheads="1"/>
              </p:cNvSpPr>
              <p:nvPr userDrawn="1"/>
            </p:nvSpPr>
            <p:spPr bwMode="ltGray">
              <a:xfrm rot="3368036">
                <a:off x="799" y="3683"/>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4" name="Rectangle 38"/>
              <p:cNvSpPr>
                <a:spLocks noChangeArrowheads="1"/>
              </p:cNvSpPr>
              <p:nvPr userDrawn="1"/>
            </p:nvSpPr>
            <p:spPr bwMode="ltGray">
              <a:xfrm rot="3368036">
                <a:off x="772" y="369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5" name="Rectangle 39"/>
              <p:cNvSpPr>
                <a:spLocks noChangeArrowheads="1"/>
              </p:cNvSpPr>
              <p:nvPr userDrawn="1"/>
            </p:nvSpPr>
            <p:spPr bwMode="ltGray">
              <a:xfrm rot="3368036">
                <a:off x="745" y="37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6" name="Rectangle 40"/>
              <p:cNvSpPr>
                <a:spLocks noChangeArrowheads="1"/>
              </p:cNvSpPr>
              <p:nvPr userDrawn="1"/>
            </p:nvSpPr>
            <p:spPr bwMode="ltGray">
              <a:xfrm rot="3816889">
                <a:off x="717" y="373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37" name="Rectangle 41"/>
              <p:cNvSpPr>
                <a:spLocks noChangeArrowheads="1"/>
              </p:cNvSpPr>
              <p:nvPr userDrawn="1"/>
            </p:nvSpPr>
            <p:spPr bwMode="ltGray">
              <a:xfrm rot="2302266">
                <a:off x="923" y="358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38" name="Rectangle 42"/>
              <p:cNvSpPr>
                <a:spLocks noChangeArrowheads="1"/>
              </p:cNvSpPr>
              <p:nvPr userDrawn="1"/>
            </p:nvSpPr>
            <p:spPr bwMode="ltGray">
              <a:xfrm rot="2302266">
                <a:off x="899" y="360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39" name="Rectangle 43"/>
              <p:cNvSpPr>
                <a:spLocks noChangeArrowheads="1"/>
              </p:cNvSpPr>
              <p:nvPr userDrawn="1"/>
            </p:nvSpPr>
            <p:spPr bwMode="ltGray">
              <a:xfrm rot="2707562">
                <a:off x="876" y="3626"/>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0" name="Rectangle 44"/>
              <p:cNvSpPr>
                <a:spLocks noChangeArrowheads="1"/>
              </p:cNvSpPr>
              <p:nvPr userDrawn="1"/>
            </p:nvSpPr>
            <p:spPr bwMode="ltGray">
              <a:xfrm rot="2707562">
                <a:off x="850" y="3644"/>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141" name="Rectangle 45"/>
              <p:cNvSpPr>
                <a:spLocks noChangeArrowheads="1"/>
              </p:cNvSpPr>
              <p:nvPr userDrawn="1"/>
            </p:nvSpPr>
            <p:spPr bwMode="ltGray">
              <a:xfrm rot="1525830">
                <a:off x="1027" y="3473"/>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2" name="Rectangle 46"/>
              <p:cNvSpPr>
                <a:spLocks noChangeArrowheads="1"/>
              </p:cNvSpPr>
              <p:nvPr userDrawn="1"/>
            </p:nvSpPr>
            <p:spPr bwMode="ltGray">
              <a:xfrm rot="1525830">
                <a:off x="1009" y="349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3" name="Rectangle 47"/>
              <p:cNvSpPr>
                <a:spLocks noChangeArrowheads="1"/>
              </p:cNvSpPr>
              <p:nvPr userDrawn="1"/>
            </p:nvSpPr>
            <p:spPr bwMode="ltGray">
              <a:xfrm rot="1788117">
                <a:off x="990" y="351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4" name="Rectangle 48"/>
              <p:cNvSpPr>
                <a:spLocks noChangeArrowheads="1"/>
              </p:cNvSpPr>
              <p:nvPr userDrawn="1"/>
            </p:nvSpPr>
            <p:spPr bwMode="ltGray">
              <a:xfrm rot="1788117">
                <a:off x="969" y="354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5" name="Rectangle 49"/>
              <p:cNvSpPr>
                <a:spLocks noChangeArrowheads="1"/>
              </p:cNvSpPr>
              <p:nvPr userDrawn="1"/>
            </p:nvSpPr>
            <p:spPr bwMode="ltGray">
              <a:xfrm rot="841630">
                <a:off x="1113" y="3355"/>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46" name="Rectangle 50"/>
              <p:cNvSpPr>
                <a:spLocks noChangeArrowheads="1"/>
              </p:cNvSpPr>
              <p:nvPr userDrawn="1"/>
            </p:nvSpPr>
            <p:spPr bwMode="ltGray">
              <a:xfrm rot="841630">
                <a:off x="1100" y="3378"/>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7" name="Rectangle 51"/>
              <p:cNvSpPr>
                <a:spLocks noChangeArrowheads="1"/>
              </p:cNvSpPr>
              <p:nvPr userDrawn="1"/>
            </p:nvSpPr>
            <p:spPr bwMode="ltGray">
              <a:xfrm rot="1308689">
                <a:off x="1086" y="340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8" name="Rectangle 52"/>
              <p:cNvSpPr>
                <a:spLocks noChangeArrowheads="1"/>
              </p:cNvSpPr>
              <p:nvPr userDrawn="1"/>
            </p:nvSpPr>
            <p:spPr bwMode="ltGray">
              <a:xfrm rot="1308689">
                <a:off x="1064" y="342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49" name="Rectangle 53"/>
              <p:cNvSpPr>
                <a:spLocks noChangeArrowheads="1"/>
              </p:cNvSpPr>
              <p:nvPr userDrawn="1"/>
            </p:nvSpPr>
            <p:spPr bwMode="ltGray">
              <a:xfrm rot="469913">
                <a:off x="1172" y="3225"/>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0" name="Rectangle 54"/>
              <p:cNvSpPr>
                <a:spLocks noChangeArrowheads="1"/>
              </p:cNvSpPr>
              <p:nvPr userDrawn="1"/>
            </p:nvSpPr>
            <p:spPr bwMode="ltGray">
              <a:xfrm rot="559869">
                <a:off x="1162" y="3250"/>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1" name="Rectangle 55"/>
              <p:cNvSpPr>
                <a:spLocks noChangeArrowheads="1"/>
              </p:cNvSpPr>
              <p:nvPr userDrawn="1"/>
            </p:nvSpPr>
            <p:spPr bwMode="ltGray">
              <a:xfrm rot="734079">
                <a:off x="1154" y="327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2" name="Rectangle 56"/>
              <p:cNvSpPr>
                <a:spLocks noChangeArrowheads="1"/>
              </p:cNvSpPr>
              <p:nvPr userDrawn="1"/>
            </p:nvSpPr>
            <p:spPr bwMode="ltGray">
              <a:xfrm rot="734079">
                <a:off x="1141" y="330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53" name="Rectangle 57"/>
              <p:cNvSpPr>
                <a:spLocks noChangeArrowheads="1"/>
              </p:cNvSpPr>
              <p:nvPr userDrawn="1"/>
            </p:nvSpPr>
            <p:spPr bwMode="ltGray">
              <a:xfrm rot="-293905">
                <a:off x="1211" y="309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4" name="Rectangle 58"/>
              <p:cNvSpPr>
                <a:spLocks noChangeArrowheads="1"/>
              </p:cNvSpPr>
              <p:nvPr userDrawn="1"/>
            </p:nvSpPr>
            <p:spPr bwMode="ltGray">
              <a:xfrm rot="-8">
                <a:off x="1201" y="3122"/>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5" name="Rectangle 59"/>
              <p:cNvSpPr>
                <a:spLocks noChangeArrowheads="1"/>
              </p:cNvSpPr>
              <p:nvPr userDrawn="1"/>
            </p:nvSpPr>
            <p:spPr bwMode="ltGray">
              <a:xfrm rot="-8">
                <a:off x="1200" y="3147"/>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6" name="Rectangle 60"/>
              <p:cNvSpPr>
                <a:spLocks noChangeArrowheads="1"/>
              </p:cNvSpPr>
              <p:nvPr userDrawn="1"/>
            </p:nvSpPr>
            <p:spPr bwMode="ltGray">
              <a:xfrm rot="214188">
                <a:off x="1189" y="31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57" name="Rectangle 61"/>
              <p:cNvSpPr>
                <a:spLocks noChangeArrowheads="1"/>
              </p:cNvSpPr>
              <p:nvPr userDrawn="1"/>
            </p:nvSpPr>
            <p:spPr bwMode="ltGray">
              <a:xfrm rot="-682388">
                <a:off x="1219" y="296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58" name="Rectangle 62"/>
              <p:cNvSpPr>
                <a:spLocks noChangeArrowheads="1"/>
              </p:cNvSpPr>
              <p:nvPr userDrawn="1"/>
            </p:nvSpPr>
            <p:spPr bwMode="ltGray">
              <a:xfrm rot="-480400">
                <a:off x="1220" y="2991"/>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59" name="Rectangle 63"/>
              <p:cNvSpPr>
                <a:spLocks noChangeArrowheads="1"/>
              </p:cNvSpPr>
              <p:nvPr userDrawn="1"/>
            </p:nvSpPr>
            <p:spPr bwMode="ltGray">
              <a:xfrm rot="-480400">
                <a:off x="1220" y="30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0" name="Rectangle 64"/>
              <p:cNvSpPr>
                <a:spLocks noChangeArrowheads="1"/>
              </p:cNvSpPr>
              <p:nvPr userDrawn="1"/>
            </p:nvSpPr>
            <p:spPr bwMode="ltGray">
              <a:xfrm rot="-270546">
                <a:off x="1219" y="30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61" name="Rectangle 65"/>
              <p:cNvSpPr>
                <a:spLocks noChangeArrowheads="1"/>
              </p:cNvSpPr>
              <p:nvPr userDrawn="1"/>
            </p:nvSpPr>
            <p:spPr bwMode="ltGray">
              <a:xfrm rot="-1132286">
                <a:off x="1207" y="2843"/>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2" name="Rectangle 66"/>
              <p:cNvSpPr>
                <a:spLocks noChangeArrowheads="1"/>
              </p:cNvSpPr>
              <p:nvPr userDrawn="1"/>
            </p:nvSpPr>
            <p:spPr bwMode="ltGray">
              <a:xfrm rot="-969272">
                <a:off x="1213" y="286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3" name="Rectangle 67"/>
              <p:cNvSpPr>
                <a:spLocks noChangeArrowheads="1"/>
              </p:cNvSpPr>
              <p:nvPr userDrawn="1"/>
            </p:nvSpPr>
            <p:spPr bwMode="ltGray">
              <a:xfrm rot="-969272">
                <a:off x="1216" y="288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4" name="Rectangle 68"/>
              <p:cNvSpPr>
                <a:spLocks noChangeArrowheads="1"/>
              </p:cNvSpPr>
              <p:nvPr userDrawn="1"/>
            </p:nvSpPr>
            <p:spPr bwMode="ltGray">
              <a:xfrm rot="-806259">
                <a:off x="1219" y="291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5" name="Rectangle 69"/>
              <p:cNvSpPr>
                <a:spLocks noChangeArrowheads="1"/>
              </p:cNvSpPr>
              <p:nvPr userDrawn="1"/>
            </p:nvSpPr>
            <p:spPr bwMode="ltGray">
              <a:xfrm rot="-1543941">
                <a:off x="1165" y="272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6" name="Rectangle 70"/>
              <p:cNvSpPr>
                <a:spLocks noChangeArrowheads="1"/>
              </p:cNvSpPr>
              <p:nvPr userDrawn="1"/>
            </p:nvSpPr>
            <p:spPr bwMode="ltGray">
              <a:xfrm rot="-1341953">
                <a:off x="1176" y="2752"/>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7" name="Rectangle 71"/>
              <p:cNvSpPr>
                <a:spLocks noChangeArrowheads="1"/>
              </p:cNvSpPr>
              <p:nvPr userDrawn="1"/>
            </p:nvSpPr>
            <p:spPr bwMode="ltGray">
              <a:xfrm rot="-1341953">
                <a:off x="1184" y="277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8" name="Rectangle 72"/>
              <p:cNvSpPr>
                <a:spLocks noChangeArrowheads="1"/>
              </p:cNvSpPr>
              <p:nvPr userDrawn="1"/>
            </p:nvSpPr>
            <p:spPr bwMode="ltGray">
              <a:xfrm rot="-1341953">
                <a:off x="1194" y="279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69" name="Rectangle 73"/>
              <p:cNvSpPr>
                <a:spLocks noChangeArrowheads="1"/>
              </p:cNvSpPr>
              <p:nvPr userDrawn="1"/>
            </p:nvSpPr>
            <p:spPr bwMode="ltGray">
              <a:xfrm rot="-1928746">
                <a:off x="1101" y="262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0" name="Rectangle 74"/>
              <p:cNvSpPr>
                <a:spLocks noChangeArrowheads="1"/>
              </p:cNvSpPr>
              <p:nvPr userDrawn="1"/>
            </p:nvSpPr>
            <p:spPr bwMode="ltGray">
              <a:xfrm rot="-1844175">
                <a:off x="1114" y="2645"/>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1" name="Rectangle 75"/>
              <p:cNvSpPr>
                <a:spLocks noChangeArrowheads="1"/>
              </p:cNvSpPr>
              <p:nvPr userDrawn="1"/>
            </p:nvSpPr>
            <p:spPr bwMode="ltGray">
              <a:xfrm rot="-1752383">
                <a:off x="1129" y="266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2" name="Rectangle 76"/>
              <p:cNvSpPr>
                <a:spLocks noChangeArrowheads="1"/>
              </p:cNvSpPr>
              <p:nvPr userDrawn="1"/>
            </p:nvSpPr>
            <p:spPr bwMode="ltGray">
              <a:xfrm rot="-1752383">
                <a:off x="1142" y="268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3" name="Rectangle 77"/>
              <p:cNvSpPr>
                <a:spLocks noChangeArrowheads="1"/>
              </p:cNvSpPr>
              <p:nvPr userDrawn="1"/>
            </p:nvSpPr>
            <p:spPr bwMode="ltGray">
              <a:xfrm rot="-2466736">
                <a:off x="1014" y="2538"/>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4" name="Rectangle 78"/>
              <p:cNvSpPr>
                <a:spLocks noChangeArrowheads="1"/>
              </p:cNvSpPr>
              <p:nvPr userDrawn="1"/>
            </p:nvSpPr>
            <p:spPr bwMode="ltGray">
              <a:xfrm rot="-2466736">
                <a:off x="1035" y="255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5" name="Rectangle 79"/>
              <p:cNvSpPr>
                <a:spLocks noChangeArrowheads="1"/>
              </p:cNvSpPr>
              <p:nvPr userDrawn="1"/>
            </p:nvSpPr>
            <p:spPr bwMode="ltGray">
              <a:xfrm rot="-2466736">
                <a:off x="1050" y="2574"/>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6" name="Rectangle 80"/>
              <p:cNvSpPr>
                <a:spLocks noChangeArrowheads="1"/>
              </p:cNvSpPr>
              <p:nvPr userDrawn="1"/>
            </p:nvSpPr>
            <p:spPr bwMode="ltGray">
              <a:xfrm rot="-2342866">
                <a:off x="1068" y="2590"/>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77" name="Freeform 81"/>
              <p:cNvSpPr>
                <a:spLocks/>
              </p:cNvSpPr>
              <p:nvPr userDrawn="1"/>
            </p:nvSpPr>
            <p:spPr bwMode="ltGray">
              <a:xfrm>
                <a:off x="486" y="2563"/>
                <a:ext cx="180" cy="151"/>
              </a:xfrm>
              <a:custGeom>
                <a:avLst/>
                <a:gdLst/>
                <a:ahLst/>
                <a:cxnLst>
                  <a:cxn ang="0">
                    <a:pos x="0" y="144"/>
                  </a:cxn>
                  <a:cxn ang="0">
                    <a:pos x="28" y="147"/>
                  </a:cxn>
                  <a:cxn ang="0">
                    <a:pos x="64" y="46"/>
                  </a:cxn>
                  <a:cxn ang="0">
                    <a:pos x="94" y="151"/>
                  </a:cxn>
                  <a:cxn ang="0">
                    <a:pos x="129" y="151"/>
                  </a:cxn>
                  <a:cxn ang="0">
                    <a:pos x="180" y="9"/>
                  </a:cxn>
                  <a:cxn ang="0">
                    <a:pos x="148" y="10"/>
                  </a:cxn>
                  <a:cxn ang="0">
                    <a:pos x="112" y="112"/>
                  </a:cxn>
                  <a:cxn ang="0">
                    <a:pos x="79" y="0"/>
                  </a:cxn>
                  <a:cxn ang="0">
                    <a:pos x="48" y="0"/>
                  </a:cxn>
                  <a:cxn ang="0">
                    <a:pos x="0" y="144"/>
                  </a:cxn>
                </a:cxnLst>
                <a:rect l="0" t="0" r="r" b="b"/>
                <a:pathLst>
                  <a:path w="180" h="151">
                    <a:moveTo>
                      <a:pt x="0" y="144"/>
                    </a:moveTo>
                    <a:lnTo>
                      <a:pt x="28" y="147"/>
                    </a:lnTo>
                    <a:lnTo>
                      <a:pt x="64" y="46"/>
                    </a:lnTo>
                    <a:lnTo>
                      <a:pt x="94" y="151"/>
                    </a:lnTo>
                    <a:lnTo>
                      <a:pt x="129" y="151"/>
                    </a:lnTo>
                    <a:lnTo>
                      <a:pt x="180" y="9"/>
                    </a:lnTo>
                    <a:lnTo>
                      <a:pt x="148" y="10"/>
                    </a:lnTo>
                    <a:lnTo>
                      <a:pt x="112" y="112"/>
                    </a:lnTo>
                    <a:lnTo>
                      <a:pt x="79" y="0"/>
                    </a:lnTo>
                    <a:lnTo>
                      <a:pt x="48" y="0"/>
                    </a:lnTo>
                    <a:lnTo>
                      <a:pt x="0" y="144"/>
                    </a:lnTo>
                    <a:close/>
                  </a:path>
                </a:pathLst>
              </a:custGeom>
              <a:solidFill>
                <a:schemeClr val="bg2"/>
              </a:solidFill>
              <a:ln w="9525">
                <a:noFill/>
                <a:round/>
                <a:headEnd/>
                <a:tailEnd/>
              </a:ln>
              <a:effectLst/>
            </p:spPr>
            <p:txBody>
              <a:bodyPr/>
              <a:lstStyle/>
              <a:p>
                <a:endParaRPr lang="en-GB" sz="1800"/>
              </a:p>
            </p:txBody>
          </p:sp>
          <p:sp>
            <p:nvSpPr>
              <p:cNvPr id="4178" name="Rectangle 82"/>
              <p:cNvSpPr>
                <a:spLocks noChangeArrowheads="1"/>
              </p:cNvSpPr>
              <p:nvPr userDrawn="1"/>
            </p:nvSpPr>
            <p:spPr bwMode="ltGray">
              <a:xfrm rot="6575641">
                <a:off x="-217" y="3138"/>
                <a:ext cx="1226" cy="12"/>
              </a:xfrm>
              <a:prstGeom prst="rect">
                <a:avLst/>
              </a:prstGeom>
              <a:solidFill>
                <a:schemeClr val="bg2"/>
              </a:solidFill>
              <a:ln w="9525">
                <a:noFill/>
                <a:miter lim="800000"/>
                <a:headEnd/>
                <a:tailEnd/>
              </a:ln>
              <a:effectLst/>
            </p:spPr>
            <p:txBody>
              <a:bodyPr wrap="none" anchor="ctr"/>
              <a:lstStyle/>
              <a:p>
                <a:endParaRPr lang="en-GB" sz="1800"/>
              </a:p>
            </p:txBody>
          </p:sp>
          <p:sp>
            <p:nvSpPr>
              <p:cNvPr id="4179" name="Rectangle 83"/>
              <p:cNvSpPr>
                <a:spLocks noChangeArrowheads="1"/>
              </p:cNvSpPr>
              <p:nvPr userDrawn="1"/>
            </p:nvSpPr>
            <p:spPr bwMode="ltGray">
              <a:xfrm rot="238799">
                <a:off x="4" y="3146"/>
                <a:ext cx="1031" cy="12"/>
              </a:xfrm>
              <a:prstGeom prst="rect">
                <a:avLst/>
              </a:prstGeom>
              <a:solidFill>
                <a:schemeClr val="bg2"/>
              </a:solidFill>
              <a:ln w="9525">
                <a:noFill/>
                <a:miter lim="800000"/>
                <a:headEnd/>
                <a:tailEnd/>
              </a:ln>
              <a:effectLst/>
            </p:spPr>
            <p:txBody>
              <a:bodyPr wrap="none" anchor="ctr"/>
              <a:lstStyle/>
              <a:p>
                <a:endParaRPr lang="en-GB" sz="1800"/>
              </a:p>
            </p:txBody>
          </p:sp>
          <p:sp>
            <p:nvSpPr>
              <p:cNvPr id="4180" name="Rectangle 84"/>
              <p:cNvSpPr>
                <a:spLocks noChangeArrowheads="1"/>
              </p:cNvSpPr>
              <p:nvPr userDrawn="1"/>
            </p:nvSpPr>
            <p:spPr bwMode="ltGray">
              <a:xfrm rot="-2957028">
                <a:off x="907" y="247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1" name="Rectangle 85"/>
              <p:cNvSpPr>
                <a:spLocks noChangeArrowheads="1"/>
              </p:cNvSpPr>
              <p:nvPr userDrawn="1"/>
            </p:nvSpPr>
            <p:spPr bwMode="ltGray">
              <a:xfrm rot="-2957028">
                <a:off x="930" y="2486"/>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2" name="Rectangle 86"/>
              <p:cNvSpPr>
                <a:spLocks noChangeArrowheads="1"/>
              </p:cNvSpPr>
              <p:nvPr userDrawn="1"/>
            </p:nvSpPr>
            <p:spPr bwMode="ltGray">
              <a:xfrm rot="-2957028">
                <a:off x="954" y="2497"/>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83" name="Rectangle 87"/>
              <p:cNvSpPr>
                <a:spLocks noChangeArrowheads="1"/>
              </p:cNvSpPr>
              <p:nvPr userDrawn="1"/>
            </p:nvSpPr>
            <p:spPr bwMode="ltGray">
              <a:xfrm rot="-2661033">
                <a:off x="974" y="2509"/>
                <a:ext cx="86" cy="12"/>
              </a:xfrm>
              <a:prstGeom prst="rect">
                <a:avLst/>
              </a:prstGeom>
              <a:solidFill>
                <a:schemeClr val="bg2"/>
              </a:solidFill>
              <a:ln w="9525">
                <a:noFill/>
                <a:miter lim="800000"/>
                <a:headEnd/>
                <a:tailEnd/>
              </a:ln>
              <a:effectLst/>
            </p:spPr>
            <p:txBody>
              <a:bodyPr wrap="none" anchor="ctr"/>
              <a:lstStyle/>
              <a:p>
                <a:endParaRPr lang="en-GB" sz="1800"/>
              </a:p>
            </p:txBody>
          </p:sp>
          <p:sp>
            <p:nvSpPr>
              <p:cNvPr id="4184" name="Rectangle 88"/>
              <p:cNvSpPr>
                <a:spLocks noChangeArrowheads="1"/>
              </p:cNvSpPr>
              <p:nvPr userDrawn="1"/>
            </p:nvSpPr>
            <p:spPr bwMode="ltGray">
              <a:xfrm rot="-3638503">
                <a:off x="788" y="242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5" name="Rectangle 89"/>
              <p:cNvSpPr>
                <a:spLocks noChangeArrowheads="1"/>
              </p:cNvSpPr>
              <p:nvPr userDrawn="1"/>
            </p:nvSpPr>
            <p:spPr bwMode="ltGray">
              <a:xfrm rot="-3638503">
                <a:off x="815" y="2434"/>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6" name="Rectangle 90"/>
              <p:cNvSpPr>
                <a:spLocks noChangeArrowheads="1"/>
              </p:cNvSpPr>
              <p:nvPr userDrawn="1"/>
            </p:nvSpPr>
            <p:spPr bwMode="ltGray">
              <a:xfrm rot="-3514633">
                <a:off x="837" y="2441"/>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7" name="Rectangle 91"/>
              <p:cNvSpPr>
                <a:spLocks noChangeArrowheads="1"/>
              </p:cNvSpPr>
              <p:nvPr userDrawn="1"/>
            </p:nvSpPr>
            <p:spPr bwMode="ltGray">
              <a:xfrm rot="-3220799">
                <a:off x="862" y="2453"/>
                <a:ext cx="81" cy="12"/>
              </a:xfrm>
              <a:prstGeom prst="rect">
                <a:avLst/>
              </a:prstGeom>
              <a:solidFill>
                <a:schemeClr val="bg2"/>
              </a:solidFill>
              <a:ln w="9525">
                <a:noFill/>
                <a:miter lim="800000"/>
                <a:headEnd/>
                <a:tailEnd/>
              </a:ln>
              <a:effectLst/>
            </p:spPr>
            <p:txBody>
              <a:bodyPr wrap="none" anchor="ctr"/>
              <a:lstStyle/>
              <a:p>
                <a:endParaRPr lang="en-GB" sz="1800"/>
              </a:p>
            </p:txBody>
          </p:sp>
          <p:sp>
            <p:nvSpPr>
              <p:cNvPr id="4188" name="Rectangle 92"/>
              <p:cNvSpPr>
                <a:spLocks noChangeArrowheads="1"/>
              </p:cNvSpPr>
              <p:nvPr userDrawn="1"/>
            </p:nvSpPr>
            <p:spPr bwMode="ltGray">
              <a:xfrm rot="-4338250">
                <a:off x="649" y="2396"/>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89" name="Rectangle 93"/>
              <p:cNvSpPr>
                <a:spLocks noChangeArrowheads="1"/>
              </p:cNvSpPr>
              <p:nvPr userDrawn="1"/>
            </p:nvSpPr>
            <p:spPr bwMode="ltGray">
              <a:xfrm rot="-4250359">
                <a:off x="677" y="2402"/>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0" name="Rectangle 94"/>
              <p:cNvSpPr>
                <a:spLocks noChangeArrowheads="1"/>
              </p:cNvSpPr>
              <p:nvPr userDrawn="1"/>
            </p:nvSpPr>
            <p:spPr bwMode="ltGray">
              <a:xfrm rot="-4250359">
                <a:off x="707" y="2407"/>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1" name="Rectangle 95"/>
              <p:cNvSpPr>
                <a:spLocks noChangeArrowheads="1"/>
              </p:cNvSpPr>
              <p:nvPr userDrawn="1"/>
            </p:nvSpPr>
            <p:spPr bwMode="ltGray">
              <a:xfrm rot="-3989246">
                <a:off x="737" y="241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2" name="Rectangle 96"/>
              <p:cNvSpPr>
                <a:spLocks noChangeArrowheads="1"/>
              </p:cNvSpPr>
              <p:nvPr userDrawn="1"/>
            </p:nvSpPr>
            <p:spPr bwMode="ltGray">
              <a:xfrm rot="-4862215">
                <a:off x="503" y="239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3" name="Rectangle 97"/>
              <p:cNvSpPr>
                <a:spLocks noChangeArrowheads="1"/>
              </p:cNvSpPr>
              <p:nvPr userDrawn="1"/>
            </p:nvSpPr>
            <p:spPr bwMode="ltGray">
              <a:xfrm rot="-4673370">
                <a:off x="533" y="239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4" name="Rectangle 98"/>
              <p:cNvSpPr>
                <a:spLocks noChangeArrowheads="1"/>
              </p:cNvSpPr>
              <p:nvPr userDrawn="1"/>
            </p:nvSpPr>
            <p:spPr bwMode="ltGray">
              <a:xfrm rot="-4646721">
                <a:off x="563" y="2390"/>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5" name="Rectangle 99"/>
              <p:cNvSpPr>
                <a:spLocks noChangeArrowheads="1"/>
              </p:cNvSpPr>
              <p:nvPr userDrawn="1"/>
            </p:nvSpPr>
            <p:spPr bwMode="ltGray">
              <a:xfrm rot="-4580623">
                <a:off x="594" y="2391"/>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196" name="Rectangle 100"/>
              <p:cNvSpPr>
                <a:spLocks noChangeArrowheads="1"/>
              </p:cNvSpPr>
              <p:nvPr userDrawn="1"/>
            </p:nvSpPr>
            <p:spPr bwMode="ltGray">
              <a:xfrm rot="-5195129">
                <a:off x="355" y="2414"/>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7" name="Rectangle 101"/>
              <p:cNvSpPr>
                <a:spLocks noChangeArrowheads="1"/>
              </p:cNvSpPr>
              <p:nvPr userDrawn="1"/>
            </p:nvSpPr>
            <p:spPr bwMode="ltGray">
              <a:xfrm rot="-5360484">
                <a:off x="385" y="2409"/>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8" name="Rectangle 102"/>
              <p:cNvSpPr>
                <a:spLocks noChangeArrowheads="1"/>
              </p:cNvSpPr>
              <p:nvPr userDrawn="1"/>
            </p:nvSpPr>
            <p:spPr bwMode="ltGray">
              <a:xfrm rot="-5288939">
                <a:off x="418" y="2405"/>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199" name="Rectangle 103"/>
              <p:cNvSpPr>
                <a:spLocks noChangeArrowheads="1"/>
              </p:cNvSpPr>
              <p:nvPr userDrawn="1"/>
            </p:nvSpPr>
            <p:spPr bwMode="ltGray">
              <a:xfrm rot="-5164854">
                <a:off x="449" y="2400"/>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200" name="Rectangle 104"/>
              <p:cNvSpPr>
                <a:spLocks noChangeArrowheads="1"/>
              </p:cNvSpPr>
              <p:nvPr userDrawn="1"/>
            </p:nvSpPr>
            <p:spPr bwMode="ltGray">
              <a:xfrm rot="-6132163">
                <a:off x="206" y="245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1" name="Rectangle 105"/>
              <p:cNvSpPr>
                <a:spLocks noChangeArrowheads="1"/>
              </p:cNvSpPr>
              <p:nvPr userDrawn="1"/>
            </p:nvSpPr>
            <p:spPr bwMode="ltGray">
              <a:xfrm rot="-6220433">
                <a:off x="237" y="244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2" name="Rectangle 106"/>
              <p:cNvSpPr>
                <a:spLocks noChangeArrowheads="1"/>
              </p:cNvSpPr>
              <p:nvPr userDrawn="1"/>
            </p:nvSpPr>
            <p:spPr bwMode="ltGray">
              <a:xfrm rot="-6110943">
                <a:off x="266" y="243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3" name="Rectangle 107"/>
              <p:cNvSpPr>
                <a:spLocks noChangeArrowheads="1"/>
              </p:cNvSpPr>
              <p:nvPr userDrawn="1"/>
            </p:nvSpPr>
            <p:spPr bwMode="ltGray">
              <a:xfrm rot="-5919570">
                <a:off x="292" y="2427"/>
                <a:ext cx="69" cy="12"/>
              </a:xfrm>
              <a:prstGeom prst="rect">
                <a:avLst/>
              </a:prstGeom>
              <a:solidFill>
                <a:schemeClr val="bg2"/>
              </a:solidFill>
              <a:ln w="9525">
                <a:noFill/>
                <a:miter lim="800000"/>
                <a:headEnd/>
                <a:tailEnd/>
              </a:ln>
              <a:effectLst/>
            </p:spPr>
            <p:txBody>
              <a:bodyPr wrap="none" anchor="ctr"/>
              <a:lstStyle/>
              <a:p>
                <a:endParaRPr lang="en-GB" sz="1800"/>
              </a:p>
            </p:txBody>
          </p:sp>
          <p:sp>
            <p:nvSpPr>
              <p:cNvPr id="4204" name="Rectangle 108"/>
              <p:cNvSpPr>
                <a:spLocks noChangeArrowheads="1"/>
              </p:cNvSpPr>
              <p:nvPr userDrawn="1"/>
            </p:nvSpPr>
            <p:spPr bwMode="ltGray">
              <a:xfrm rot="-7376291">
                <a:off x="5" y="2549"/>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5" name="Rectangle 109"/>
              <p:cNvSpPr>
                <a:spLocks noChangeArrowheads="1"/>
              </p:cNvSpPr>
              <p:nvPr userDrawn="1"/>
            </p:nvSpPr>
            <p:spPr bwMode="ltGray">
              <a:xfrm rot="-7168347">
                <a:off x="64" y="2517"/>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6" name="Rectangle 110"/>
              <p:cNvSpPr>
                <a:spLocks noChangeArrowheads="1"/>
              </p:cNvSpPr>
              <p:nvPr userDrawn="1"/>
            </p:nvSpPr>
            <p:spPr bwMode="ltGray">
              <a:xfrm rot="-6802416">
                <a:off x="92" y="250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7" name="Rectangle 111"/>
              <p:cNvSpPr>
                <a:spLocks noChangeArrowheads="1"/>
              </p:cNvSpPr>
              <p:nvPr userDrawn="1"/>
            </p:nvSpPr>
            <p:spPr bwMode="ltGray">
              <a:xfrm rot="-6802416">
                <a:off x="119" y="2492"/>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8" name="Rectangle 112"/>
              <p:cNvSpPr>
                <a:spLocks noChangeArrowheads="1"/>
              </p:cNvSpPr>
              <p:nvPr userDrawn="1"/>
            </p:nvSpPr>
            <p:spPr bwMode="ltGray">
              <a:xfrm rot="-6457704">
                <a:off x="150" y="2478"/>
                <a:ext cx="63" cy="12"/>
              </a:xfrm>
              <a:prstGeom prst="rect">
                <a:avLst/>
              </a:prstGeom>
              <a:solidFill>
                <a:schemeClr val="bg2"/>
              </a:solidFill>
              <a:ln w="9525">
                <a:noFill/>
                <a:miter lim="800000"/>
                <a:headEnd/>
                <a:tailEnd/>
              </a:ln>
              <a:effectLst/>
            </p:spPr>
            <p:txBody>
              <a:bodyPr wrap="none" anchor="ctr"/>
              <a:lstStyle/>
              <a:p>
                <a:endParaRPr lang="en-GB" sz="1800"/>
              </a:p>
            </p:txBody>
          </p:sp>
          <p:sp>
            <p:nvSpPr>
              <p:cNvPr id="4209" name="Rectangle 113"/>
              <p:cNvSpPr>
                <a:spLocks noChangeArrowheads="1"/>
              </p:cNvSpPr>
              <p:nvPr userDrawn="1"/>
            </p:nvSpPr>
            <p:spPr bwMode="ltGray">
              <a:xfrm rot="-1876771">
                <a:off x="0" y="3363"/>
                <a:ext cx="75" cy="12"/>
              </a:xfrm>
              <a:prstGeom prst="rect">
                <a:avLst/>
              </a:prstGeom>
              <a:solidFill>
                <a:schemeClr val="bg2"/>
              </a:solidFill>
              <a:ln w="9525">
                <a:noFill/>
                <a:miter lim="800000"/>
                <a:headEnd/>
                <a:tailEnd/>
              </a:ln>
              <a:effectLst/>
            </p:spPr>
            <p:txBody>
              <a:bodyPr wrap="none" anchor="ctr"/>
              <a:lstStyle/>
              <a:p>
                <a:endParaRPr lang="en-GB" sz="1800"/>
              </a:p>
            </p:txBody>
          </p:sp>
          <p:sp>
            <p:nvSpPr>
              <p:cNvPr id="4210" name="Rectangle 114"/>
              <p:cNvSpPr>
                <a:spLocks noChangeArrowheads="1"/>
              </p:cNvSpPr>
              <p:nvPr userDrawn="1"/>
            </p:nvSpPr>
            <p:spPr bwMode="ltGray">
              <a:xfrm rot="3283992">
                <a:off x="511" y="347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4211" name="Rectangle 115"/>
              <p:cNvSpPr>
                <a:spLocks noChangeArrowheads="1"/>
              </p:cNvSpPr>
              <p:nvPr userDrawn="1"/>
            </p:nvSpPr>
            <p:spPr bwMode="ltGray">
              <a:xfrm rot="3283992">
                <a:off x="35" y="2798"/>
                <a:ext cx="242" cy="12"/>
              </a:xfrm>
              <a:prstGeom prst="rect">
                <a:avLst/>
              </a:prstGeom>
              <a:solidFill>
                <a:schemeClr val="bg2"/>
              </a:solidFill>
              <a:ln w="9525">
                <a:noFill/>
                <a:miter lim="800000"/>
                <a:headEnd/>
                <a:tailEnd/>
              </a:ln>
              <a:effectLst/>
            </p:spPr>
            <p:txBody>
              <a:bodyPr wrap="none" anchor="ctr"/>
              <a:lstStyle/>
              <a:p>
                <a:endParaRPr lang="en-GB" sz="1800"/>
              </a:p>
            </p:txBody>
          </p:sp>
          <p:sp>
            <p:nvSpPr>
              <p:cNvPr id="4212" name="Rectangle 116"/>
              <p:cNvSpPr>
                <a:spLocks noChangeArrowheads="1"/>
              </p:cNvSpPr>
              <p:nvPr userDrawn="1"/>
            </p:nvSpPr>
            <p:spPr bwMode="ltGray">
              <a:xfrm rot="-1876771">
                <a:off x="700" y="2851"/>
                <a:ext cx="317" cy="12"/>
              </a:xfrm>
              <a:prstGeom prst="rect">
                <a:avLst/>
              </a:prstGeom>
              <a:solidFill>
                <a:schemeClr val="bg2"/>
              </a:solidFill>
              <a:ln w="9525">
                <a:noFill/>
                <a:miter lim="800000"/>
                <a:headEnd/>
                <a:tailEnd/>
              </a:ln>
              <a:effectLst/>
            </p:spPr>
            <p:txBody>
              <a:bodyPr wrap="none" anchor="ctr"/>
              <a:lstStyle/>
              <a:p>
                <a:endParaRPr lang="en-GB" sz="1800"/>
              </a:p>
            </p:txBody>
          </p:sp>
          <p:sp>
            <p:nvSpPr>
              <p:cNvPr id="4213" name="Rectangle 117"/>
              <p:cNvSpPr>
                <a:spLocks noChangeArrowheads="1"/>
              </p:cNvSpPr>
              <p:nvPr userDrawn="1"/>
            </p:nvSpPr>
            <p:spPr bwMode="ltGray">
              <a:xfrm rot="5908516">
                <a:off x="200" y="3915"/>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14" name="Rectangle 118"/>
              <p:cNvSpPr>
                <a:spLocks noChangeArrowheads="1"/>
              </p:cNvSpPr>
              <p:nvPr userDrawn="1"/>
            </p:nvSpPr>
            <p:spPr bwMode="ltGray">
              <a:xfrm rot="6683973">
                <a:off x="45" y="3915"/>
                <a:ext cx="144" cy="12"/>
              </a:xfrm>
              <a:prstGeom prst="rect">
                <a:avLst/>
              </a:prstGeom>
              <a:solidFill>
                <a:schemeClr val="bg2"/>
              </a:solidFill>
              <a:ln w="9525">
                <a:noFill/>
                <a:miter lim="800000"/>
                <a:headEnd/>
                <a:tailEnd/>
              </a:ln>
              <a:effectLst/>
            </p:spPr>
            <p:txBody>
              <a:bodyPr wrap="none" anchor="ctr"/>
              <a:lstStyle/>
              <a:p>
                <a:endParaRPr lang="en-GB" sz="1800"/>
              </a:p>
            </p:txBody>
          </p:sp>
          <p:sp>
            <p:nvSpPr>
              <p:cNvPr id="4215" name="Rectangle 119"/>
              <p:cNvSpPr>
                <a:spLocks noChangeArrowheads="1"/>
              </p:cNvSpPr>
              <p:nvPr userDrawn="1"/>
            </p:nvSpPr>
            <p:spPr bwMode="ltGray">
              <a:xfrm rot="5245609">
                <a:off x="361" y="389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6" name="Rectangle 120"/>
              <p:cNvSpPr>
                <a:spLocks noChangeArrowheads="1"/>
              </p:cNvSpPr>
              <p:nvPr userDrawn="1"/>
            </p:nvSpPr>
            <p:spPr bwMode="ltGray">
              <a:xfrm rot="4500520">
                <a:off x="522" y="3847"/>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7" name="Rectangle 121"/>
              <p:cNvSpPr>
                <a:spLocks noChangeArrowheads="1"/>
              </p:cNvSpPr>
              <p:nvPr userDrawn="1"/>
            </p:nvSpPr>
            <p:spPr bwMode="ltGray">
              <a:xfrm rot="3805227">
                <a:off x="670" y="377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8" name="Rectangle 122"/>
              <p:cNvSpPr>
                <a:spLocks noChangeArrowheads="1"/>
              </p:cNvSpPr>
              <p:nvPr userDrawn="1"/>
            </p:nvSpPr>
            <p:spPr bwMode="ltGray">
              <a:xfrm rot="3060138">
                <a:off x="813" y="3688"/>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19" name="Rectangle 123"/>
              <p:cNvSpPr>
                <a:spLocks noChangeArrowheads="1"/>
              </p:cNvSpPr>
              <p:nvPr userDrawn="1"/>
            </p:nvSpPr>
            <p:spPr bwMode="ltGray">
              <a:xfrm rot="2090281">
                <a:off x="938" y="3582"/>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0" name="Rectangle 124"/>
              <p:cNvSpPr>
                <a:spLocks noChangeArrowheads="1"/>
              </p:cNvSpPr>
              <p:nvPr userDrawn="1"/>
            </p:nvSpPr>
            <p:spPr bwMode="ltGray">
              <a:xfrm rot="-7168347">
                <a:off x="-18" y="2506"/>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1" name="Rectangle 125"/>
              <p:cNvSpPr>
                <a:spLocks noChangeArrowheads="1"/>
              </p:cNvSpPr>
              <p:nvPr userDrawn="1"/>
            </p:nvSpPr>
            <p:spPr bwMode="ltGray">
              <a:xfrm rot="-6406501">
                <a:off x="136" y="2433"/>
                <a:ext cx="132" cy="12"/>
              </a:xfrm>
              <a:prstGeom prst="rect">
                <a:avLst/>
              </a:prstGeom>
              <a:solidFill>
                <a:schemeClr val="bg2"/>
              </a:solidFill>
              <a:ln w="9525">
                <a:noFill/>
                <a:miter lim="800000"/>
                <a:headEnd/>
                <a:tailEnd/>
              </a:ln>
              <a:effectLst/>
            </p:spPr>
            <p:txBody>
              <a:bodyPr wrap="none" anchor="ctr"/>
              <a:lstStyle/>
              <a:p>
                <a:endParaRPr lang="en-GB" sz="1800"/>
              </a:p>
            </p:txBody>
          </p:sp>
          <p:sp>
            <p:nvSpPr>
              <p:cNvPr id="4222" name="Rectangle 126"/>
              <p:cNvSpPr>
                <a:spLocks noChangeArrowheads="1"/>
              </p:cNvSpPr>
              <p:nvPr userDrawn="1"/>
            </p:nvSpPr>
            <p:spPr bwMode="ltGray">
              <a:xfrm rot="-4970620">
                <a:off x="447" y="2364"/>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23" name="Rectangle 127"/>
              <p:cNvSpPr>
                <a:spLocks noChangeArrowheads="1"/>
              </p:cNvSpPr>
              <p:nvPr userDrawn="1"/>
            </p:nvSpPr>
            <p:spPr bwMode="ltGray">
              <a:xfrm rot="-4298502">
                <a:off x="597" y="2360"/>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4224" name="Rectangle 128"/>
              <p:cNvSpPr>
                <a:spLocks noChangeArrowheads="1"/>
              </p:cNvSpPr>
              <p:nvPr userDrawn="1"/>
            </p:nvSpPr>
            <p:spPr bwMode="ltGray">
              <a:xfrm rot="-3676305">
                <a:off x="739" y="2386"/>
                <a:ext cx="155" cy="12"/>
              </a:xfrm>
              <a:prstGeom prst="rect">
                <a:avLst/>
              </a:prstGeom>
              <a:solidFill>
                <a:schemeClr val="bg2"/>
              </a:solidFill>
              <a:ln w="9525">
                <a:noFill/>
                <a:miter lim="800000"/>
                <a:headEnd/>
                <a:tailEnd/>
              </a:ln>
              <a:effectLst/>
            </p:spPr>
            <p:txBody>
              <a:bodyPr wrap="none" anchor="ctr"/>
              <a:lstStyle/>
              <a:p>
                <a:endParaRPr lang="en-GB" sz="1800"/>
              </a:p>
            </p:txBody>
          </p:sp>
          <p:sp>
            <p:nvSpPr>
              <p:cNvPr id="4225" name="Rectangle 129"/>
              <p:cNvSpPr>
                <a:spLocks noChangeArrowheads="1"/>
              </p:cNvSpPr>
              <p:nvPr userDrawn="1"/>
            </p:nvSpPr>
            <p:spPr bwMode="ltGray">
              <a:xfrm rot="-3188616">
                <a:off x="869" y="24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6" name="Rectangle 130"/>
              <p:cNvSpPr>
                <a:spLocks noChangeArrowheads="1"/>
              </p:cNvSpPr>
              <p:nvPr userDrawn="1"/>
            </p:nvSpPr>
            <p:spPr bwMode="ltGray">
              <a:xfrm rot="-2610246">
                <a:off x="984" y="2497"/>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7" name="Rectangle 131"/>
              <p:cNvSpPr>
                <a:spLocks noChangeArrowheads="1"/>
              </p:cNvSpPr>
              <p:nvPr userDrawn="1"/>
            </p:nvSpPr>
            <p:spPr bwMode="ltGray">
              <a:xfrm rot="-2190008">
                <a:off x="1075" y="2585"/>
                <a:ext cx="173" cy="12"/>
              </a:xfrm>
              <a:prstGeom prst="rect">
                <a:avLst/>
              </a:prstGeom>
              <a:solidFill>
                <a:schemeClr val="bg2"/>
              </a:solidFill>
              <a:ln w="9525">
                <a:noFill/>
                <a:miter lim="800000"/>
                <a:headEnd/>
                <a:tailEnd/>
              </a:ln>
              <a:effectLst/>
            </p:spPr>
            <p:txBody>
              <a:bodyPr wrap="none" anchor="ctr"/>
              <a:lstStyle/>
              <a:p>
                <a:endParaRPr lang="en-GB" sz="1800"/>
              </a:p>
            </p:txBody>
          </p:sp>
          <p:sp>
            <p:nvSpPr>
              <p:cNvPr id="4228" name="Rectangle 132"/>
              <p:cNvSpPr>
                <a:spLocks noChangeArrowheads="1"/>
              </p:cNvSpPr>
              <p:nvPr userDrawn="1"/>
            </p:nvSpPr>
            <p:spPr bwMode="ltGray">
              <a:xfrm rot="-1728558">
                <a:off x="1147" y="2688"/>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29" name="Rectangle 133"/>
              <p:cNvSpPr>
                <a:spLocks noChangeArrowheads="1"/>
              </p:cNvSpPr>
              <p:nvPr userDrawn="1"/>
            </p:nvSpPr>
            <p:spPr bwMode="ltGray">
              <a:xfrm rot="-1172118">
                <a:off x="1198" y="2805"/>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0" name="Rectangle 134"/>
              <p:cNvSpPr>
                <a:spLocks noChangeArrowheads="1"/>
              </p:cNvSpPr>
              <p:nvPr userDrawn="1"/>
            </p:nvSpPr>
            <p:spPr bwMode="ltGray">
              <a:xfrm rot="-753845">
                <a:off x="1218" y="2930"/>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1" name="Rectangle 135"/>
              <p:cNvSpPr>
                <a:spLocks noChangeArrowheads="1"/>
              </p:cNvSpPr>
              <p:nvPr userDrawn="1"/>
            </p:nvSpPr>
            <p:spPr bwMode="ltGray">
              <a:xfrm rot="-287823">
                <a:off x="1213" y="3066"/>
                <a:ext cx="167" cy="12"/>
              </a:xfrm>
              <a:prstGeom prst="rect">
                <a:avLst/>
              </a:prstGeom>
              <a:solidFill>
                <a:schemeClr val="bg2"/>
              </a:solidFill>
              <a:ln w="9525">
                <a:noFill/>
                <a:miter lim="800000"/>
                <a:headEnd/>
                <a:tailEnd/>
              </a:ln>
              <a:effectLst/>
            </p:spPr>
            <p:txBody>
              <a:bodyPr wrap="none" anchor="ctr"/>
              <a:lstStyle/>
              <a:p>
                <a:endParaRPr lang="en-GB" sz="1800"/>
              </a:p>
            </p:txBody>
          </p:sp>
          <p:sp>
            <p:nvSpPr>
              <p:cNvPr id="4232" name="Rectangle 136"/>
              <p:cNvSpPr>
                <a:spLocks noChangeArrowheads="1"/>
              </p:cNvSpPr>
              <p:nvPr userDrawn="1"/>
            </p:nvSpPr>
            <p:spPr bwMode="ltGray">
              <a:xfrm rot="696741">
                <a:off x="1126" y="3337"/>
                <a:ext cx="150" cy="12"/>
              </a:xfrm>
              <a:prstGeom prst="rect">
                <a:avLst/>
              </a:prstGeom>
              <a:solidFill>
                <a:schemeClr val="bg2"/>
              </a:solidFill>
              <a:ln w="9525">
                <a:noFill/>
                <a:miter lim="800000"/>
                <a:headEnd/>
                <a:tailEnd/>
              </a:ln>
              <a:effectLst/>
            </p:spPr>
            <p:txBody>
              <a:bodyPr wrap="none" anchor="ctr"/>
              <a:lstStyle/>
              <a:p>
                <a:endParaRPr lang="en-GB" sz="1800"/>
              </a:p>
            </p:txBody>
          </p:sp>
          <p:sp>
            <p:nvSpPr>
              <p:cNvPr id="4233" name="Rectangle 137"/>
              <p:cNvSpPr>
                <a:spLocks noChangeArrowheads="1"/>
              </p:cNvSpPr>
              <p:nvPr userDrawn="1"/>
            </p:nvSpPr>
            <p:spPr bwMode="ltGray">
              <a:xfrm rot="1529990">
                <a:off x="1041" y="3465"/>
                <a:ext cx="140" cy="12"/>
              </a:xfrm>
              <a:prstGeom prst="rect">
                <a:avLst/>
              </a:prstGeom>
              <a:solidFill>
                <a:schemeClr val="bg2"/>
              </a:solidFill>
              <a:ln w="9525">
                <a:noFill/>
                <a:miter lim="800000"/>
                <a:headEnd/>
                <a:tailEnd/>
              </a:ln>
              <a:effectLst/>
            </p:spPr>
            <p:txBody>
              <a:bodyPr wrap="none" anchor="ctr"/>
              <a:lstStyle/>
              <a:p>
                <a:endParaRPr lang="en-GB" sz="1800"/>
              </a:p>
            </p:txBody>
          </p:sp>
          <p:sp>
            <p:nvSpPr>
              <p:cNvPr id="4234" name="Freeform 138"/>
              <p:cNvSpPr>
                <a:spLocks/>
              </p:cNvSpPr>
              <p:nvPr userDrawn="1"/>
            </p:nvSpPr>
            <p:spPr bwMode="ltGray">
              <a:xfrm>
                <a:off x="850" y="3136"/>
                <a:ext cx="204" cy="120"/>
              </a:xfrm>
              <a:custGeom>
                <a:avLst/>
                <a:gdLst/>
                <a:ahLst/>
                <a:cxnLst>
                  <a:cxn ang="0">
                    <a:pos x="168" y="120"/>
                  </a:cxn>
                  <a:cxn ang="0">
                    <a:pos x="204" y="12"/>
                  </a:cxn>
                  <a:cxn ang="0">
                    <a:pos x="42" y="0"/>
                  </a:cxn>
                  <a:cxn ang="0">
                    <a:pos x="0" y="108"/>
                  </a:cxn>
                  <a:cxn ang="0">
                    <a:pos x="30" y="114"/>
                  </a:cxn>
                  <a:cxn ang="0">
                    <a:pos x="60" y="30"/>
                  </a:cxn>
                  <a:cxn ang="0">
                    <a:pos x="102" y="36"/>
                  </a:cxn>
                  <a:cxn ang="0">
                    <a:pos x="78" y="108"/>
                  </a:cxn>
                  <a:cxn ang="0">
                    <a:pos x="102" y="108"/>
                  </a:cxn>
                  <a:cxn ang="0">
                    <a:pos x="132" y="36"/>
                  </a:cxn>
                  <a:cxn ang="0">
                    <a:pos x="162" y="36"/>
                  </a:cxn>
                  <a:cxn ang="0">
                    <a:pos x="138" y="114"/>
                  </a:cxn>
                  <a:cxn ang="0">
                    <a:pos x="168" y="120"/>
                  </a:cxn>
                </a:cxnLst>
                <a:rect l="0" t="0" r="r" b="b"/>
                <a:pathLst>
                  <a:path w="204" h="120">
                    <a:moveTo>
                      <a:pt x="168" y="120"/>
                    </a:moveTo>
                    <a:lnTo>
                      <a:pt x="204" y="12"/>
                    </a:lnTo>
                    <a:lnTo>
                      <a:pt x="42" y="0"/>
                    </a:lnTo>
                    <a:lnTo>
                      <a:pt x="0" y="108"/>
                    </a:lnTo>
                    <a:lnTo>
                      <a:pt x="30" y="114"/>
                    </a:lnTo>
                    <a:lnTo>
                      <a:pt x="60" y="30"/>
                    </a:lnTo>
                    <a:lnTo>
                      <a:pt x="102" y="36"/>
                    </a:lnTo>
                    <a:lnTo>
                      <a:pt x="78" y="108"/>
                    </a:lnTo>
                    <a:lnTo>
                      <a:pt x="102" y="108"/>
                    </a:lnTo>
                    <a:lnTo>
                      <a:pt x="132" y="36"/>
                    </a:lnTo>
                    <a:lnTo>
                      <a:pt x="162" y="36"/>
                    </a:lnTo>
                    <a:lnTo>
                      <a:pt x="138" y="114"/>
                    </a:lnTo>
                    <a:lnTo>
                      <a:pt x="168" y="120"/>
                    </a:lnTo>
                    <a:close/>
                  </a:path>
                </a:pathLst>
              </a:custGeom>
              <a:solidFill>
                <a:schemeClr val="bg2"/>
              </a:solidFill>
              <a:ln w="9525">
                <a:noFill/>
                <a:round/>
                <a:headEnd/>
                <a:tailEnd/>
              </a:ln>
            </p:spPr>
            <p:txBody>
              <a:bodyPr/>
              <a:lstStyle/>
              <a:p>
                <a:endParaRPr lang="en-GB" sz="1800"/>
              </a:p>
            </p:txBody>
          </p:sp>
          <p:sp>
            <p:nvSpPr>
              <p:cNvPr id="4235" name="Freeform 139"/>
              <p:cNvSpPr>
                <a:spLocks/>
              </p:cNvSpPr>
              <p:nvPr userDrawn="1"/>
            </p:nvSpPr>
            <p:spPr bwMode="ltGray">
              <a:xfrm>
                <a:off x="19" y="2722"/>
                <a:ext cx="90" cy="78"/>
              </a:xfrm>
              <a:custGeom>
                <a:avLst/>
                <a:gdLst/>
                <a:ahLst/>
                <a:cxnLst>
                  <a:cxn ang="0">
                    <a:pos x="66" y="36"/>
                  </a:cxn>
                  <a:cxn ang="0">
                    <a:pos x="66" y="36"/>
                  </a:cxn>
                  <a:cxn ang="0">
                    <a:pos x="18" y="24"/>
                  </a:cxn>
                  <a:cxn ang="0">
                    <a:pos x="0" y="30"/>
                  </a:cxn>
                  <a:cxn ang="0">
                    <a:pos x="36" y="78"/>
                  </a:cxn>
                  <a:cxn ang="0">
                    <a:pos x="48" y="72"/>
                  </a:cxn>
                  <a:cxn ang="0">
                    <a:pos x="24" y="36"/>
                  </a:cxn>
                  <a:cxn ang="0">
                    <a:pos x="24" y="36"/>
                  </a:cxn>
                  <a:cxn ang="0">
                    <a:pos x="72" y="54"/>
                  </a:cxn>
                  <a:cxn ang="0">
                    <a:pos x="90" y="42"/>
                  </a:cxn>
                  <a:cxn ang="0">
                    <a:pos x="54" y="0"/>
                  </a:cxn>
                  <a:cxn ang="0">
                    <a:pos x="42" y="6"/>
                  </a:cxn>
                  <a:cxn ang="0">
                    <a:pos x="66" y="36"/>
                  </a:cxn>
                </a:cxnLst>
                <a:rect l="0" t="0" r="r" b="b"/>
                <a:pathLst>
                  <a:path w="90" h="78">
                    <a:moveTo>
                      <a:pt x="66" y="36"/>
                    </a:moveTo>
                    <a:lnTo>
                      <a:pt x="66" y="36"/>
                    </a:lnTo>
                    <a:lnTo>
                      <a:pt x="18" y="24"/>
                    </a:lnTo>
                    <a:lnTo>
                      <a:pt x="0" y="30"/>
                    </a:lnTo>
                    <a:lnTo>
                      <a:pt x="36" y="78"/>
                    </a:lnTo>
                    <a:lnTo>
                      <a:pt x="48" y="72"/>
                    </a:lnTo>
                    <a:lnTo>
                      <a:pt x="24" y="36"/>
                    </a:lnTo>
                    <a:lnTo>
                      <a:pt x="24" y="36"/>
                    </a:lnTo>
                    <a:lnTo>
                      <a:pt x="72" y="54"/>
                    </a:lnTo>
                    <a:lnTo>
                      <a:pt x="90" y="42"/>
                    </a:lnTo>
                    <a:lnTo>
                      <a:pt x="54" y="0"/>
                    </a:lnTo>
                    <a:lnTo>
                      <a:pt x="42" y="6"/>
                    </a:lnTo>
                    <a:lnTo>
                      <a:pt x="66" y="36"/>
                    </a:lnTo>
                    <a:close/>
                  </a:path>
                </a:pathLst>
              </a:custGeom>
              <a:solidFill>
                <a:schemeClr val="bg2"/>
              </a:solidFill>
              <a:ln w="9525">
                <a:noFill/>
                <a:round/>
                <a:headEnd/>
                <a:tailEnd/>
              </a:ln>
            </p:spPr>
            <p:txBody>
              <a:bodyPr/>
              <a:lstStyle/>
              <a:p>
                <a:endParaRPr lang="en-GB" sz="1800"/>
              </a:p>
            </p:txBody>
          </p:sp>
          <p:sp>
            <p:nvSpPr>
              <p:cNvPr id="4236" name="Freeform 140"/>
              <p:cNvSpPr>
                <a:spLocks/>
              </p:cNvSpPr>
              <p:nvPr userDrawn="1"/>
            </p:nvSpPr>
            <p:spPr bwMode="ltGray">
              <a:xfrm>
                <a:off x="97" y="2651"/>
                <a:ext cx="101" cy="89"/>
              </a:xfrm>
              <a:custGeom>
                <a:avLst/>
                <a:gdLst/>
                <a:ahLst/>
                <a:cxnLst>
                  <a:cxn ang="0">
                    <a:pos x="54" y="89"/>
                  </a:cxn>
                  <a:cxn ang="0">
                    <a:pos x="65" y="83"/>
                  </a:cxn>
                  <a:cxn ang="0">
                    <a:pos x="48" y="35"/>
                  </a:cxn>
                  <a:cxn ang="0">
                    <a:pos x="89" y="65"/>
                  </a:cxn>
                  <a:cxn ang="0">
                    <a:pos x="101" y="59"/>
                  </a:cxn>
                  <a:cxn ang="0">
                    <a:pos x="83" y="0"/>
                  </a:cxn>
                  <a:cxn ang="0">
                    <a:pos x="71" y="12"/>
                  </a:cxn>
                  <a:cxn ang="0">
                    <a:pos x="83" y="41"/>
                  </a:cxn>
                  <a:cxn ang="0">
                    <a:pos x="48" y="23"/>
                  </a:cxn>
                  <a:cxn ang="0">
                    <a:pos x="36" y="29"/>
                  </a:cxn>
                  <a:cxn ang="0">
                    <a:pos x="45" y="68"/>
                  </a:cxn>
                  <a:cxn ang="0">
                    <a:pos x="18" y="41"/>
                  </a:cxn>
                  <a:cxn ang="0">
                    <a:pos x="0" y="53"/>
                  </a:cxn>
                  <a:cxn ang="0">
                    <a:pos x="54" y="89"/>
                  </a:cxn>
                </a:cxnLst>
                <a:rect l="0" t="0" r="r" b="b"/>
                <a:pathLst>
                  <a:path w="101" h="89">
                    <a:moveTo>
                      <a:pt x="54" y="89"/>
                    </a:moveTo>
                    <a:lnTo>
                      <a:pt x="65" y="83"/>
                    </a:lnTo>
                    <a:lnTo>
                      <a:pt x="48" y="35"/>
                    </a:lnTo>
                    <a:lnTo>
                      <a:pt x="89" y="65"/>
                    </a:lnTo>
                    <a:lnTo>
                      <a:pt x="101" y="59"/>
                    </a:lnTo>
                    <a:lnTo>
                      <a:pt x="83" y="0"/>
                    </a:lnTo>
                    <a:lnTo>
                      <a:pt x="71" y="12"/>
                    </a:lnTo>
                    <a:lnTo>
                      <a:pt x="83" y="41"/>
                    </a:lnTo>
                    <a:lnTo>
                      <a:pt x="48" y="23"/>
                    </a:lnTo>
                    <a:lnTo>
                      <a:pt x="36" y="29"/>
                    </a:lnTo>
                    <a:lnTo>
                      <a:pt x="45" y="68"/>
                    </a:lnTo>
                    <a:lnTo>
                      <a:pt x="18" y="41"/>
                    </a:lnTo>
                    <a:lnTo>
                      <a:pt x="0" y="53"/>
                    </a:lnTo>
                    <a:lnTo>
                      <a:pt x="54" y="89"/>
                    </a:lnTo>
                    <a:close/>
                  </a:path>
                </a:pathLst>
              </a:custGeom>
              <a:solidFill>
                <a:schemeClr val="bg2"/>
              </a:solidFill>
              <a:ln w="9525">
                <a:noFill/>
                <a:round/>
                <a:headEnd/>
                <a:tailEnd/>
              </a:ln>
            </p:spPr>
            <p:txBody>
              <a:bodyPr/>
              <a:lstStyle/>
              <a:p>
                <a:endParaRPr lang="en-GB" sz="1800"/>
              </a:p>
            </p:txBody>
          </p:sp>
          <p:sp>
            <p:nvSpPr>
              <p:cNvPr id="4237" name="Freeform 141"/>
              <p:cNvSpPr>
                <a:spLocks/>
              </p:cNvSpPr>
              <p:nvPr userDrawn="1"/>
            </p:nvSpPr>
            <p:spPr bwMode="ltGray">
              <a:xfrm>
                <a:off x="677" y="3502"/>
                <a:ext cx="83" cy="78"/>
              </a:xfrm>
              <a:custGeom>
                <a:avLst/>
                <a:gdLst/>
                <a:ahLst/>
                <a:cxnLst>
                  <a:cxn ang="0">
                    <a:pos x="36" y="78"/>
                  </a:cxn>
                  <a:cxn ang="0">
                    <a:pos x="83" y="48"/>
                  </a:cxn>
                  <a:cxn ang="0">
                    <a:pos x="54" y="0"/>
                  </a:cxn>
                  <a:cxn ang="0">
                    <a:pos x="0" y="30"/>
                  </a:cxn>
                  <a:cxn ang="0">
                    <a:pos x="6" y="36"/>
                  </a:cxn>
                  <a:cxn ang="0">
                    <a:pos x="42" y="18"/>
                  </a:cxn>
                  <a:cxn ang="0">
                    <a:pos x="54" y="30"/>
                  </a:cxn>
                  <a:cxn ang="0">
                    <a:pos x="24" y="48"/>
                  </a:cxn>
                  <a:cxn ang="0">
                    <a:pos x="30" y="54"/>
                  </a:cxn>
                  <a:cxn ang="0">
                    <a:pos x="60" y="36"/>
                  </a:cxn>
                  <a:cxn ang="0">
                    <a:pos x="66" y="48"/>
                  </a:cxn>
                  <a:cxn ang="0">
                    <a:pos x="30" y="66"/>
                  </a:cxn>
                  <a:cxn ang="0">
                    <a:pos x="36" y="78"/>
                  </a:cxn>
                </a:cxnLst>
                <a:rect l="0" t="0" r="r" b="b"/>
                <a:pathLst>
                  <a:path w="83" h="78">
                    <a:moveTo>
                      <a:pt x="36" y="78"/>
                    </a:moveTo>
                    <a:lnTo>
                      <a:pt x="83" y="48"/>
                    </a:lnTo>
                    <a:lnTo>
                      <a:pt x="54" y="0"/>
                    </a:lnTo>
                    <a:lnTo>
                      <a:pt x="0" y="30"/>
                    </a:lnTo>
                    <a:lnTo>
                      <a:pt x="6" y="36"/>
                    </a:lnTo>
                    <a:lnTo>
                      <a:pt x="42" y="18"/>
                    </a:lnTo>
                    <a:lnTo>
                      <a:pt x="54" y="30"/>
                    </a:lnTo>
                    <a:lnTo>
                      <a:pt x="24" y="48"/>
                    </a:lnTo>
                    <a:lnTo>
                      <a:pt x="30" y="54"/>
                    </a:lnTo>
                    <a:lnTo>
                      <a:pt x="60" y="36"/>
                    </a:lnTo>
                    <a:lnTo>
                      <a:pt x="66" y="48"/>
                    </a:lnTo>
                    <a:lnTo>
                      <a:pt x="30" y="66"/>
                    </a:lnTo>
                    <a:lnTo>
                      <a:pt x="36" y="78"/>
                    </a:lnTo>
                    <a:close/>
                  </a:path>
                </a:pathLst>
              </a:custGeom>
              <a:solidFill>
                <a:schemeClr val="bg2"/>
              </a:solidFill>
              <a:ln w="9525">
                <a:noFill/>
                <a:round/>
                <a:headEnd/>
                <a:tailEnd/>
              </a:ln>
            </p:spPr>
            <p:txBody>
              <a:bodyPr/>
              <a:lstStyle/>
              <a:p>
                <a:endParaRPr lang="en-GB" sz="1800"/>
              </a:p>
            </p:txBody>
          </p:sp>
          <p:sp>
            <p:nvSpPr>
              <p:cNvPr id="4238" name="Freeform 142"/>
              <p:cNvSpPr>
                <a:spLocks/>
              </p:cNvSpPr>
              <p:nvPr userDrawn="1"/>
            </p:nvSpPr>
            <p:spPr bwMode="ltGray">
              <a:xfrm>
                <a:off x="940" y="2782"/>
                <a:ext cx="90" cy="72"/>
              </a:xfrm>
              <a:custGeom>
                <a:avLst/>
                <a:gdLst/>
                <a:ahLst/>
                <a:cxnLst>
                  <a:cxn ang="0">
                    <a:pos x="90" y="30"/>
                  </a:cxn>
                  <a:cxn ang="0">
                    <a:pos x="66" y="0"/>
                  </a:cxn>
                  <a:cxn ang="0">
                    <a:pos x="0" y="36"/>
                  </a:cxn>
                  <a:cxn ang="0">
                    <a:pos x="24" y="72"/>
                  </a:cxn>
                  <a:cxn ang="0">
                    <a:pos x="36" y="66"/>
                  </a:cxn>
                  <a:cxn ang="0">
                    <a:pos x="18" y="42"/>
                  </a:cxn>
                  <a:cxn ang="0">
                    <a:pos x="36" y="30"/>
                  </a:cxn>
                  <a:cxn ang="0">
                    <a:pos x="54" y="54"/>
                  </a:cxn>
                  <a:cxn ang="0">
                    <a:pos x="60" y="48"/>
                  </a:cxn>
                  <a:cxn ang="0">
                    <a:pos x="48" y="24"/>
                  </a:cxn>
                  <a:cxn ang="0">
                    <a:pos x="60" y="12"/>
                  </a:cxn>
                  <a:cxn ang="0">
                    <a:pos x="78" y="42"/>
                  </a:cxn>
                  <a:cxn ang="0">
                    <a:pos x="90" y="30"/>
                  </a:cxn>
                </a:cxnLst>
                <a:rect l="0" t="0" r="r" b="b"/>
                <a:pathLst>
                  <a:path w="90" h="72">
                    <a:moveTo>
                      <a:pt x="90" y="30"/>
                    </a:moveTo>
                    <a:lnTo>
                      <a:pt x="66" y="0"/>
                    </a:lnTo>
                    <a:lnTo>
                      <a:pt x="0" y="36"/>
                    </a:lnTo>
                    <a:lnTo>
                      <a:pt x="24" y="72"/>
                    </a:lnTo>
                    <a:lnTo>
                      <a:pt x="36" y="66"/>
                    </a:lnTo>
                    <a:lnTo>
                      <a:pt x="18" y="42"/>
                    </a:lnTo>
                    <a:lnTo>
                      <a:pt x="36" y="30"/>
                    </a:lnTo>
                    <a:lnTo>
                      <a:pt x="54" y="54"/>
                    </a:lnTo>
                    <a:lnTo>
                      <a:pt x="60" y="48"/>
                    </a:lnTo>
                    <a:lnTo>
                      <a:pt x="48" y="24"/>
                    </a:lnTo>
                    <a:lnTo>
                      <a:pt x="60" y="12"/>
                    </a:lnTo>
                    <a:lnTo>
                      <a:pt x="78" y="42"/>
                    </a:lnTo>
                    <a:lnTo>
                      <a:pt x="90" y="30"/>
                    </a:lnTo>
                    <a:close/>
                  </a:path>
                </a:pathLst>
              </a:custGeom>
              <a:solidFill>
                <a:schemeClr val="bg2"/>
              </a:solidFill>
              <a:ln w="9525">
                <a:noFill/>
                <a:round/>
                <a:headEnd/>
                <a:tailEnd/>
              </a:ln>
            </p:spPr>
            <p:txBody>
              <a:bodyPr/>
              <a:lstStyle/>
              <a:p>
                <a:endParaRPr lang="en-GB" sz="1800"/>
              </a:p>
            </p:txBody>
          </p:sp>
          <p:sp>
            <p:nvSpPr>
              <p:cNvPr id="4239" name="Freeform 143"/>
              <p:cNvSpPr>
                <a:spLocks/>
              </p:cNvSpPr>
              <p:nvPr userDrawn="1"/>
            </p:nvSpPr>
            <p:spPr bwMode="ltGray">
              <a:xfrm>
                <a:off x="898" y="2716"/>
                <a:ext cx="90" cy="84"/>
              </a:xfrm>
              <a:custGeom>
                <a:avLst/>
                <a:gdLst/>
                <a:ahLst/>
                <a:cxnLst>
                  <a:cxn ang="0">
                    <a:pos x="42" y="60"/>
                  </a:cxn>
                  <a:cxn ang="0">
                    <a:pos x="42" y="60"/>
                  </a:cxn>
                  <a:cxn ang="0">
                    <a:pos x="72" y="12"/>
                  </a:cxn>
                  <a:cxn ang="0">
                    <a:pos x="66" y="0"/>
                  </a:cxn>
                  <a:cxn ang="0">
                    <a:pos x="0" y="42"/>
                  </a:cxn>
                  <a:cxn ang="0">
                    <a:pos x="6" y="54"/>
                  </a:cxn>
                  <a:cxn ang="0">
                    <a:pos x="54" y="24"/>
                  </a:cxn>
                  <a:cxn ang="0">
                    <a:pos x="54" y="24"/>
                  </a:cxn>
                  <a:cxn ang="0">
                    <a:pos x="18" y="72"/>
                  </a:cxn>
                  <a:cxn ang="0">
                    <a:pos x="24" y="84"/>
                  </a:cxn>
                  <a:cxn ang="0">
                    <a:pos x="90" y="42"/>
                  </a:cxn>
                  <a:cxn ang="0">
                    <a:pos x="84" y="30"/>
                  </a:cxn>
                  <a:cxn ang="0">
                    <a:pos x="42" y="60"/>
                  </a:cxn>
                </a:cxnLst>
                <a:rect l="0" t="0" r="r" b="b"/>
                <a:pathLst>
                  <a:path w="90" h="84">
                    <a:moveTo>
                      <a:pt x="42" y="60"/>
                    </a:moveTo>
                    <a:lnTo>
                      <a:pt x="42" y="60"/>
                    </a:lnTo>
                    <a:lnTo>
                      <a:pt x="72" y="12"/>
                    </a:lnTo>
                    <a:lnTo>
                      <a:pt x="66" y="0"/>
                    </a:lnTo>
                    <a:lnTo>
                      <a:pt x="0" y="42"/>
                    </a:lnTo>
                    <a:lnTo>
                      <a:pt x="6" y="54"/>
                    </a:lnTo>
                    <a:lnTo>
                      <a:pt x="54" y="24"/>
                    </a:lnTo>
                    <a:lnTo>
                      <a:pt x="54" y="24"/>
                    </a:lnTo>
                    <a:lnTo>
                      <a:pt x="18" y="72"/>
                    </a:lnTo>
                    <a:lnTo>
                      <a:pt x="24" y="84"/>
                    </a:lnTo>
                    <a:lnTo>
                      <a:pt x="90" y="42"/>
                    </a:lnTo>
                    <a:lnTo>
                      <a:pt x="84" y="30"/>
                    </a:lnTo>
                    <a:lnTo>
                      <a:pt x="42" y="60"/>
                    </a:lnTo>
                    <a:close/>
                  </a:path>
                </a:pathLst>
              </a:custGeom>
              <a:solidFill>
                <a:schemeClr val="bg2"/>
              </a:solidFill>
              <a:ln w="9525">
                <a:noFill/>
                <a:round/>
                <a:headEnd/>
                <a:tailEnd/>
              </a:ln>
            </p:spPr>
            <p:txBody>
              <a:bodyPr/>
              <a:lstStyle/>
              <a:p>
                <a:endParaRPr lang="en-GB" sz="1800"/>
              </a:p>
            </p:txBody>
          </p:sp>
          <p:sp>
            <p:nvSpPr>
              <p:cNvPr id="4240" name="Freeform 144"/>
              <p:cNvSpPr>
                <a:spLocks/>
              </p:cNvSpPr>
              <p:nvPr userDrawn="1"/>
            </p:nvSpPr>
            <p:spPr bwMode="ltGray">
              <a:xfrm>
                <a:off x="7" y="3837"/>
                <a:ext cx="6" cy="12"/>
              </a:xfrm>
              <a:custGeom>
                <a:avLst/>
                <a:gdLst/>
                <a:ahLst/>
                <a:cxnLst>
                  <a:cxn ang="0">
                    <a:pos x="6" y="0"/>
                  </a:cxn>
                  <a:cxn ang="0">
                    <a:pos x="6" y="0"/>
                  </a:cxn>
                  <a:cxn ang="0">
                    <a:pos x="0" y="0"/>
                  </a:cxn>
                  <a:cxn ang="0">
                    <a:pos x="0" y="0"/>
                  </a:cxn>
                  <a:cxn ang="0">
                    <a:pos x="0" y="12"/>
                  </a:cxn>
                  <a:cxn ang="0">
                    <a:pos x="6" y="0"/>
                  </a:cxn>
                  <a:cxn ang="0">
                    <a:pos x="6" y="0"/>
                  </a:cxn>
                </a:cxnLst>
                <a:rect l="0" t="0" r="r" b="b"/>
                <a:pathLst>
                  <a:path w="6" h="12">
                    <a:moveTo>
                      <a:pt x="6" y="0"/>
                    </a:moveTo>
                    <a:lnTo>
                      <a:pt x="6" y="0"/>
                    </a:lnTo>
                    <a:lnTo>
                      <a:pt x="0" y="0"/>
                    </a:lnTo>
                    <a:lnTo>
                      <a:pt x="0" y="0"/>
                    </a:lnTo>
                    <a:lnTo>
                      <a:pt x="0" y="12"/>
                    </a:lnTo>
                    <a:lnTo>
                      <a:pt x="6" y="0"/>
                    </a:lnTo>
                    <a:lnTo>
                      <a:pt x="6" y="0"/>
                    </a:lnTo>
                    <a:close/>
                  </a:path>
                </a:pathLst>
              </a:custGeom>
              <a:solidFill>
                <a:schemeClr val="bg2"/>
              </a:solidFill>
              <a:ln w="9525">
                <a:noFill/>
                <a:round/>
                <a:headEnd/>
                <a:tailEnd/>
              </a:ln>
            </p:spPr>
            <p:txBody>
              <a:bodyPr/>
              <a:lstStyle/>
              <a:p>
                <a:endParaRPr lang="en-GB" sz="1800"/>
              </a:p>
            </p:txBody>
          </p:sp>
          <p:sp>
            <p:nvSpPr>
              <p:cNvPr id="4241" name="Freeform 145"/>
              <p:cNvSpPr>
                <a:spLocks/>
              </p:cNvSpPr>
              <p:nvPr userDrawn="1"/>
            </p:nvSpPr>
            <p:spPr bwMode="ltGray">
              <a:xfrm>
                <a:off x="7" y="2555"/>
                <a:ext cx="30" cy="48"/>
              </a:xfrm>
              <a:custGeom>
                <a:avLst/>
                <a:gdLst/>
                <a:ahLst/>
                <a:cxnLst>
                  <a:cxn ang="0">
                    <a:pos x="18" y="48"/>
                  </a:cxn>
                  <a:cxn ang="0">
                    <a:pos x="18" y="48"/>
                  </a:cxn>
                  <a:cxn ang="0">
                    <a:pos x="30" y="42"/>
                  </a:cxn>
                  <a:cxn ang="0">
                    <a:pos x="0" y="0"/>
                  </a:cxn>
                  <a:cxn ang="0">
                    <a:pos x="0" y="24"/>
                  </a:cxn>
                  <a:cxn ang="0">
                    <a:pos x="18" y="48"/>
                  </a:cxn>
                  <a:cxn ang="0">
                    <a:pos x="18" y="48"/>
                  </a:cxn>
                </a:cxnLst>
                <a:rect l="0" t="0" r="r" b="b"/>
                <a:pathLst>
                  <a:path w="30" h="48">
                    <a:moveTo>
                      <a:pt x="18" y="48"/>
                    </a:moveTo>
                    <a:lnTo>
                      <a:pt x="18" y="48"/>
                    </a:lnTo>
                    <a:lnTo>
                      <a:pt x="30" y="42"/>
                    </a:lnTo>
                    <a:lnTo>
                      <a:pt x="0" y="0"/>
                    </a:lnTo>
                    <a:lnTo>
                      <a:pt x="0" y="24"/>
                    </a:lnTo>
                    <a:lnTo>
                      <a:pt x="18" y="48"/>
                    </a:lnTo>
                    <a:lnTo>
                      <a:pt x="18" y="48"/>
                    </a:lnTo>
                    <a:close/>
                  </a:path>
                </a:pathLst>
              </a:custGeom>
              <a:solidFill>
                <a:schemeClr val="bg2"/>
              </a:solidFill>
              <a:ln w="9525">
                <a:noFill/>
                <a:round/>
                <a:headEnd/>
                <a:tailEnd/>
              </a:ln>
            </p:spPr>
            <p:txBody>
              <a:bodyPr/>
              <a:lstStyle/>
              <a:p>
                <a:endParaRPr lang="en-GB" sz="1800"/>
              </a:p>
            </p:txBody>
          </p:sp>
          <p:sp>
            <p:nvSpPr>
              <p:cNvPr id="4242" name="Freeform 146"/>
              <p:cNvSpPr>
                <a:spLocks/>
              </p:cNvSpPr>
              <p:nvPr userDrawn="1"/>
            </p:nvSpPr>
            <p:spPr bwMode="ltGray">
              <a:xfrm>
                <a:off x="7" y="3843"/>
                <a:ext cx="36" cy="66"/>
              </a:xfrm>
              <a:custGeom>
                <a:avLst/>
                <a:gdLst/>
                <a:ahLst/>
                <a:cxnLst>
                  <a:cxn ang="0">
                    <a:pos x="36" y="0"/>
                  </a:cxn>
                  <a:cxn ang="0">
                    <a:pos x="24" y="0"/>
                  </a:cxn>
                  <a:cxn ang="0">
                    <a:pos x="24" y="0"/>
                  </a:cxn>
                  <a:cxn ang="0">
                    <a:pos x="0" y="36"/>
                  </a:cxn>
                  <a:cxn ang="0">
                    <a:pos x="0" y="66"/>
                  </a:cxn>
                  <a:cxn ang="0">
                    <a:pos x="36" y="0"/>
                  </a:cxn>
                  <a:cxn ang="0">
                    <a:pos x="36" y="0"/>
                  </a:cxn>
                </a:cxnLst>
                <a:rect l="0" t="0" r="r" b="b"/>
                <a:pathLst>
                  <a:path w="36" h="66">
                    <a:moveTo>
                      <a:pt x="36" y="0"/>
                    </a:moveTo>
                    <a:lnTo>
                      <a:pt x="24" y="0"/>
                    </a:lnTo>
                    <a:lnTo>
                      <a:pt x="24" y="0"/>
                    </a:lnTo>
                    <a:lnTo>
                      <a:pt x="0" y="36"/>
                    </a:lnTo>
                    <a:lnTo>
                      <a:pt x="0" y="66"/>
                    </a:lnTo>
                    <a:lnTo>
                      <a:pt x="36" y="0"/>
                    </a:lnTo>
                    <a:lnTo>
                      <a:pt x="36" y="0"/>
                    </a:lnTo>
                    <a:close/>
                  </a:path>
                </a:pathLst>
              </a:custGeom>
              <a:solidFill>
                <a:schemeClr val="bg2"/>
              </a:solidFill>
              <a:ln w="9525">
                <a:noFill/>
                <a:round/>
                <a:headEnd/>
                <a:tailEnd/>
              </a:ln>
            </p:spPr>
            <p:txBody>
              <a:bodyPr/>
              <a:lstStyle/>
              <a:p>
                <a:endParaRPr lang="en-GB" sz="1800"/>
              </a:p>
            </p:txBody>
          </p:sp>
          <p:sp>
            <p:nvSpPr>
              <p:cNvPr id="4243" name="Rectangle 147"/>
              <p:cNvSpPr>
                <a:spLocks noChangeArrowheads="1"/>
              </p:cNvSpPr>
              <p:nvPr userDrawn="1"/>
            </p:nvSpPr>
            <p:spPr bwMode="ltGray">
              <a:xfrm rot="244926">
                <a:off x="1177" y="3201"/>
                <a:ext cx="161" cy="12"/>
              </a:xfrm>
              <a:prstGeom prst="rect">
                <a:avLst/>
              </a:prstGeom>
              <a:solidFill>
                <a:schemeClr val="bg2"/>
              </a:solidFill>
              <a:ln w="9525">
                <a:noFill/>
                <a:miter lim="800000"/>
                <a:headEnd/>
                <a:tailEnd/>
              </a:ln>
              <a:effectLst/>
            </p:spPr>
            <p:txBody>
              <a:bodyPr wrap="none" anchor="ctr"/>
              <a:lstStyle/>
              <a:p>
                <a:endParaRPr lang="en-GB" sz="1800"/>
              </a:p>
            </p:txBody>
          </p:sp>
          <p:sp>
            <p:nvSpPr>
              <p:cNvPr id="4244" name="Rectangle 148"/>
              <p:cNvSpPr>
                <a:spLocks noChangeArrowheads="1"/>
              </p:cNvSpPr>
              <p:nvPr userDrawn="1"/>
            </p:nvSpPr>
            <p:spPr bwMode="ltGray">
              <a:xfrm rot="-5598588">
                <a:off x="290" y="2386"/>
                <a:ext cx="138" cy="12"/>
              </a:xfrm>
              <a:prstGeom prst="rect">
                <a:avLst/>
              </a:prstGeom>
              <a:solidFill>
                <a:schemeClr val="bg2"/>
              </a:solidFill>
              <a:ln w="9525">
                <a:noFill/>
                <a:miter lim="800000"/>
                <a:headEnd/>
                <a:tailEnd/>
              </a:ln>
              <a:effectLst/>
            </p:spPr>
            <p:txBody>
              <a:bodyPr wrap="none" anchor="ctr"/>
              <a:lstStyle/>
              <a:p>
                <a:endParaRPr lang="en-GB" sz="1800"/>
              </a:p>
            </p:txBody>
          </p:sp>
          <p:sp>
            <p:nvSpPr>
              <p:cNvPr id="4245" name="Freeform 149"/>
              <p:cNvSpPr>
                <a:spLocks/>
              </p:cNvSpPr>
              <p:nvPr userDrawn="1"/>
            </p:nvSpPr>
            <p:spPr bwMode="ltGray">
              <a:xfrm>
                <a:off x="139" y="3573"/>
                <a:ext cx="144" cy="154"/>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9" y="61"/>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4246" name="Freeform 150"/>
              <p:cNvSpPr>
                <a:spLocks/>
              </p:cNvSpPr>
              <p:nvPr userDrawn="1"/>
            </p:nvSpPr>
            <p:spPr bwMode="ltGray">
              <a:xfrm rot="-2857037">
                <a:off x="619" y="3550"/>
                <a:ext cx="68" cy="69"/>
              </a:xfrm>
              <a:custGeom>
                <a:avLst/>
                <a:gdLst/>
                <a:ahLst/>
                <a:cxnLst>
                  <a:cxn ang="0">
                    <a:pos x="0" y="102"/>
                  </a:cxn>
                  <a:cxn ang="0">
                    <a:pos x="59" y="154"/>
                  </a:cxn>
                  <a:cxn ang="0">
                    <a:pos x="117" y="120"/>
                  </a:cxn>
                  <a:cxn ang="0">
                    <a:pos x="62" y="55"/>
                  </a:cxn>
                  <a:cxn ang="0">
                    <a:pos x="104" y="34"/>
                  </a:cxn>
                  <a:cxn ang="0">
                    <a:pos x="117" y="53"/>
                  </a:cxn>
                  <a:cxn ang="0">
                    <a:pos x="141" y="47"/>
                  </a:cxn>
                  <a:cxn ang="0">
                    <a:pos x="97" y="2"/>
                  </a:cxn>
                  <a:cxn ang="0">
                    <a:pos x="36" y="33"/>
                  </a:cxn>
                  <a:cxn ang="0">
                    <a:pos x="90" y="107"/>
                  </a:cxn>
                  <a:cxn ang="0">
                    <a:pos x="28" y="101"/>
                  </a:cxn>
                  <a:cxn ang="0">
                    <a:pos x="0" y="102"/>
                  </a:cxn>
                </a:cxnLst>
                <a:rect l="0" t="0" r="r" b="b"/>
                <a:pathLst>
                  <a:path w="144" h="154">
                    <a:moveTo>
                      <a:pt x="0" y="102"/>
                    </a:moveTo>
                    <a:cubicBezTo>
                      <a:pt x="6" y="140"/>
                      <a:pt x="25" y="154"/>
                      <a:pt x="59" y="154"/>
                    </a:cubicBezTo>
                    <a:cubicBezTo>
                      <a:pt x="111" y="152"/>
                      <a:pt x="106" y="130"/>
                      <a:pt x="117" y="120"/>
                    </a:cubicBezTo>
                    <a:cubicBezTo>
                      <a:pt x="113" y="47"/>
                      <a:pt x="84" y="84"/>
                      <a:pt x="62" y="55"/>
                    </a:cubicBezTo>
                    <a:cubicBezTo>
                      <a:pt x="59" y="42"/>
                      <a:pt x="78" y="11"/>
                      <a:pt x="104" y="34"/>
                    </a:cubicBezTo>
                    <a:cubicBezTo>
                      <a:pt x="108" y="41"/>
                      <a:pt x="111" y="51"/>
                      <a:pt x="117" y="53"/>
                    </a:cubicBezTo>
                    <a:cubicBezTo>
                      <a:pt x="123" y="55"/>
                      <a:pt x="144" y="55"/>
                      <a:pt x="141" y="47"/>
                    </a:cubicBezTo>
                    <a:cubicBezTo>
                      <a:pt x="138" y="39"/>
                      <a:pt x="126" y="5"/>
                      <a:pt x="97" y="2"/>
                    </a:cubicBezTo>
                    <a:cubicBezTo>
                      <a:pt x="77" y="0"/>
                      <a:pt x="48" y="0"/>
                      <a:pt x="36" y="33"/>
                    </a:cubicBezTo>
                    <a:cubicBezTo>
                      <a:pt x="15" y="89"/>
                      <a:pt x="83" y="79"/>
                      <a:pt x="90" y="107"/>
                    </a:cubicBezTo>
                    <a:cubicBezTo>
                      <a:pt x="96" y="130"/>
                      <a:pt x="34" y="147"/>
                      <a:pt x="28" y="101"/>
                    </a:cubicBezTo>
                    <a:cubicBezTo>
                      <a:pt x="12" y="104"/>
                      <a:pt x="15" y="98"/>
                      <a:pt x="0" y="102"/>
                    </a:cubicBezTo>
                    <a:close/>
                  </a:path>
                </a:pathLst>
              </a:custGeom>
              <a:solidFill>
                <a:schemeClr val="bg2"/>
              </a:solidFill>
              <a:ln w="9525">
                <a:noFill/>
                <a:round/>
                <a:headEnd/>
                <a:tailEnd/>
              </a:ln>
              <a:effectLst/>
            </p:spPr>
            <p:txBody>
              <a:bodyPr/>
              <a:lstStyle/>
              <a:p>
                <a:endParaRPr lang="en-GB" sz="1800"/>
              </a:p>
            </p:txBody>
          </p:sp>
          <p:sp>
            <p:nvSpPr>
              <p:cNvPr id="4247" name="Freeform 151"/>
              <p:cNvSpPr>
                <a:spLocks/>
              </p:cNvSpPr>
              <p:nvPr userDrawn="1"/>
            </p:nvSpPr>
            <p:spPr bwMode="ltGray">
              <a:xfrm>
                <a:off x="235" y="2503"/>
                <a:ext cx="348" cy="1272"/>
              </a:xfrm>
              <a:custGeom>
                <a:avLst/>
                <a:gdLst/>
                <a:ahLst/>
                <a:cxnLst>
                  <a:cxn ang="0">
                    <a:pos x="0" y="0"/>
                  </a:cxn>
                  <a:cxn ang="0">
                    <a:pos x="287" y="582"/>
                  </a:cxn>
                  <a:cxn ang="0">
                    <a:pos x="348" y="1272"/>
                  </a:cxn>
                  <a:cxn ang="0">
                    <a:pos x="54" y="676"/>
                  </a:cxn>
                  <a:cxn ang="0">
                    <a:pos x="0" y="0"/>
                  </a:cxn>
                </a:cxnLst>
                <a:rect l="0" t="0" r="r" b="b"/>
                <a:pathLst>
                  <a:path w="348" h="1272">
                    <a:moveTo>
                      <a:pt x="0" y="0"/>
                    </a:moveTo>
                    <a:lnTo>
                      <a:pt x="287" y="582"/>
                    </a:lnTo>
                    <a:lnTo>
                      <a:pt x="348" y="1272"/>
                    </a:lnTo>
                    <a:lnTo>
                      <a:pt x="54" y="676"/>
                    </a:lnTo>
                    <a:lnTo>
                      <a:pt x="0" y="0"/>
                    </a:lnTo>
                    <a:close/>
                  </a:path>
                </a:pathLst>
              </a:custGeom>
              <a:gradFill rotWithShape="0">
                <a:gsLst>
                  <a:gs pos="0">
                    <a:schemeClr val="bg2"/>
                  </a:gs>
                  <a:gs pos="100000">
                    <a:schemeClr val="bg2">
                      <a:gamma/>
                      <a:shade val="96863"/>
                      <a:invGamma/>
                    </a:schemeClr>
                  </a:gs>
                </a:gsLst>
                <a:lin ang="18900000" scaled="1"/>
              </a:gradFill>
              <a:ln w="9525" cap="flat" cmpd="sng">
                <a:noFill/>
                <a:prstDash val="solid"/>
                <a:round/>
                <a:headEnd type="none" w="med" len="med"/>
                <a:tailEnd type="none" w="med" len="med"/>
              </a:ln>
              <a:effectLst/>
            </p:spPr>
            <p:txBody>
              <a:bodyPr/>
              <a:lstStyle/>
              <a:p>
                <a:endParaRPr lang="en-GB" sz="1800"/>
              </a:p>
            </p:txBody>
          </p:sp>
          <p:sp>
            <p:nvSpPr>
              <p:cNvPr id="4248" name="Oval 152"/>
              <p:cNvSpPr>
                <a:spLocks noChangeArrowheads="1"/>
              </p:cNvSpPr>
              <p:nvPr userDrawn="1"/>
            </p:nvSpPr>
            <p:spPr bwMode="ltGray">
              <a:xfrm rot="-1684349">
                <a:off x="296" y="3047"/>
                <a:ext cx="221" cy="174"/>
              </a:xfrm>
              <a:prstGeom prst="ellipse">
                <a:avLst/>
              </a:prstGeom>
              <a:gradFill rotWithShape="0">
                <a:gsLst>
                  <a:gs pos="0">
                    <a:schemeClr val="bg2">
                      <a:gamma/>
                      <a:shade val="90980"/>
                      <a:invGamma/>
                    </a:schemeClr>
                  </a:gs>
                  <a:gs pos="50000">
                    <a:schemeClr val="bg2"/>
                  </a:gs>
                  <a:gs pos="100000">
                    <a:schemeClr val="bg2">
                      <a:gamma/>
                      <a:shade val="90980"/>
                      <a:invGamma/>
                    </a:schemeClr>
                  </a:gs>
                </a:gsLst>
                <a:lin ang="18900000" scaled="1"/>
              </a:gradFill>
              <a:ln w="9525">
                <a:noFill/>
                <a:round/>
                <a:headEnd/>
                <a:tailEnd/>
              </a:ln>
              <a:effectLst/>
            </p:spPr>
            <p:txBody>
              <a:bodyPr/>
              <a:lstStyle/>
              <a:p>
                <a:endParaRPr lang="en-GB" sz="1800"/>
              </a:p>
            </p:txBody>
          </p:sp>
        </p:grpSp>
      </p:grpSp>
      <p:sp>
        <p:nvSpPr>
          <p:cNvPr id="4249" name="Rectangle 153"/>
          <p:cNvSpPr>
            <a:spLocks noGrp="1" noRot="1" noChangeArrowheads="1"/>
          </p:cNvSpPr>
          <p:nvPr>
            <p:ph type="title"/>
          </p:nvPr>
        </p:nvSpPr>
        <p:spPr bwMode="auto">
          <a:xfrm>
            <a:off x="402167" y="228600"/>
            <a:ext cx="11387667"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4250" name="Rectangle 154"/>
          <p:cNvSpPr>
            <a:spLocks noGrp="1" noChangeArrowheads="1"/>
          </p:cNvSpPr>
          <p:nvPr>
            <p:ph type="dt" sz="half" idx="2"/>
          </p:nvPr>
        </p:nvSpPr>
        <p:spPr bwMode="auto">
          <a:xfrm>
            <a:off x="402167"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Arial" charset="0"/>
              </a:defRPr>
            </a:lvl1pPr>
          </a:lstStyle>
          <a:p>
            <a:endParaRPr lang="en-GB"/>
          </a:p>
        </p:txBody>
      </p:sp>
      <p:sp>
        <p:nvSpPr>
          <p:cNvPr id="4251" name="Rectangle 15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endParaRPr lang="en-GB"/>
          </a:p>
        </p:txBody>
      </p:sp>
      <p:sp>
        <p:nvSpPr>
          <p:cNvPr id="4252" name="Rectangle 156"/>
          <p:cNvSpPr>
            <a:spLocks noGrp="1" noChangeArrowheads="1"/>
          </p:cNvSpPr>
          <p:nvPr>
            <p:ph type="sldNum" sz="quarter" idx="4"/>
          </p:nvPr>
        </p:nvSpPr>
        <p:spPr bwMode="auto">
          <a:xfrm>
            <a:off x="8737601" y="6245225"/>
            <a:ext cx="305223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fld id="{41C4DC9A-5E70-4654-82AC-25E31408CC2D}" type="slidenum">
              <a:rPr lang="en-GB" smtClean="0"/>
              <a:pPr/>
              <a:t>‹#›</a:t>
            </a:fld>
            <a:endParaRPr lang="en-GB"/>
          </a:p>
        </p:txBody>
      </p:sp>
      <p:sp>
        <p:nvSpPr>
          <p:cNvPr id="4253" name="Rectangle 157"/>
          <p:cNvSpPr>
            <a:spLocks noGrp="1" noRot="1" noChangeArrowheads="1"/>
          </p:cNvSpPr>
          <p:nvPr>
            <p:ph type="body" idx="1"/>
          </p:nvPr>
        </p:nvSpPr>
        <p:spPr bwMode="auto">
          <a:xfrm>
            <a:off x="402167" y="1600200"/>
            <a:ext cx="11387667" cy="4498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57108264"/>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diamond/>
    <p:sndAc>
      <p:stSnd>
        <p:snd r:embed="rId14" name="click.wav"/>
      </p:stSnd>
    </p:sndAc>
  </p:transition>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eaLnBrk="1" fontAlgn="base" hangingPunct="1">
        <a:spcBef>
          <a:spcPct val="20000"/>
        </a:spcBef>
        <a:spcAft>
          <a:spcPct val="0"/>
        </a:spcAft>
        <a:buClr>
          <a:schemeClr val="hlink"/>
        </a:buClr>
        <a:buSzPct val="80000"/>
        <a:buFont typeface="Arial" charset="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folHlink"/>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hlink"/>
        </a:buClr>
        <a:buSzPct val="80000"/>
        <a:buFont typeface="Arial" charset="0"/>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Clr>
          <a:schemeClr val="fo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hlink"/>
        </a:buClr>
        <a:buSzPct val="80000"/>
        <a:buFont typeface="Arial" charset="0"/>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14370"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314371"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4372"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GB"/>
          </a:p>
        </p:txBody>
      </p:sp>
      <p:sp>
        <p:nvSpPr>
          <p:cNvPr id="314373"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GB"/>
          </a:p>
        </p:txBody>
      </p:sp>
      <p:sp>
        <p:nvSpPr>
          <p:cNvPr id="314374"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760CCC60-9DFB-4E31-BB0C-5A7DBB6BAA61}" type="slidenum">
              <a:rPr lang="en-GB"/>
              <a:pPr/>
              <a:t>‹#›</a:t>
            </a:fld>
            <a:endParaRPr lang="en-GB"/>
          </a:p>
        </p:txBody>
      </p:sp>
    </p:spTree>
    <p:extLst>
      <p:ext uri="{BB962C8B-B14F-4D97-AF65-F5344CB8AC3E}">
        <p14:creationId xmlns:p14="http://schemas.microsoft.com/office/powerpoint/2010/main" val="78531138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ransition>
    <p:diamond/>
    <p:sndAc>
      <p:stSnd>
        <p:snd r:embed="rId13" name="click.wav"/>
      </p:stSnd>
    </p:sndAc>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amma/>
                <a:shade val="63529"/>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1" y="1"/>
            <a:ext cx="12189884" cy="6856413"/>
            <a:chOff x="0" y="0"/>
            <a:chExt cx="5759" cy="4319"/>
          </a:xfrm>
        </p:grpSpPr>
        <p:sp>
          <p:nvSpPr>
            <p:cNvPr id="202755" name="Freeform 3"/>
            <p:cNvSpPr>
              <a:spLocks/>
            </p:cNvSpPr>
            <p:nvPr userDrawn="1"/>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endParaRPr lang="en-GB" sz="1800"/>
            </a:p>
          </p:txBody>
        </p:sp>
        <p:grpSp>
          <p:nvGrpSpPr>
            <p:cNvPr id="3" name="Group 4"/>
            <p:cNvGrpSpPr>
              <a:grpSpLocks/>
            </p:cNvGrpSpPr>
            <p:nvPr userDrawn="1"/>
          </p:nvGrpSpPr>
          <p:grpSpPr bwMode="auto">
            <a:xfrm>
              <a:off x="0" y="0"/>
              <a:ext cx="5759" cy="4319"/>
              <a:chOff x="0" y="0"/>
              <a:chExt cx="5759" cy="4319"/>
            </a:xfrm>
          </p:grpSpPr>
          <p:sp>
            <p:nvSpPr>
              <p:cNvPr id="202757" name="Freeform 5"/>
              <p:cNvSpPr>
                <a:spLocks/>
              </p:cNvSpPr>
              <p:nvPr userDrawn="1"/>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2758" name="Freeform 6"/>
              <p:cNvSpPr>
                <a:spLocks/>
              </p:cNvSpPr>
              <p:nvPr userDrawn="1"/>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2759" name="Freeform 7"/>
              <p:cNvSpPr>
                <a:spLocks/>
              </p:cNvSpPr>
              <p:nvPr userDrawn="1"/>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2760" name="Freeform 8"/>
              <p:cNvSpPr>
                <a:spLocks/>
              </p:cNvSpPr>
              <p:nvPr userDrawn="1"/>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2761" name="Freeform 9"/>
              <p:cNvSpPr>
                <a:spLocks/>
              </p:cNvSpPr>
              <p:nvPr userDrawn="1"/>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2762" name="Freeform 10"/>
              <p:cNvSpPr>
                <a:spLocks/>
              </p:cNvSpPr>
              <p:nvPr userDrawn="1"/>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2763" name="Freeform 11"/>
              <p:cNvSpPr>
                <a:spLocks/>
              </p:cNvSpPr>
              <p:nvPr userDrawn="1"/>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2764" name="Freeform 12"/>
              <p:cNvSpPr>
                <a:spLocks/>
              </p:cNvSpPr>
              <p:nvPr userDrawn="1"/>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n-GB" sz="1800"/>
              </a:p>
            </p:txBody>
          </p:sp>
          <p:sp>
            <p:nvSpPr>
              <p:cNvPr id="202765" name="Freeform 13"/>
              <p:cNvSpPr>
                <a:spLocks/>
              </p:cNvSpPr>
              <p:nvPr userDrawn="1"/>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endParaRPr lang="en-GB" sz="1800"/>
              </a:p>
            </p:txBody>
          </p:sp>
          <p:sp>
            <p:nvSpPr>
              <p:cNvPr id="202766" name="Freeform 14"/>
              <p:cNvSpPr>
                <a:spLocks/>
              </p:cNvSpPr>
              <p:nvPr userDrawn="1"/>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2767" name="Freeform 15"/>
              <p:cNvSpPr>
                <a:spLocks/>
              </p:cNvSpPr>
              <p:nvPr userDrawn="1"/>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68" name="Freeform 16"/>
              <p:cNvSpPr>
                <a:spLocks/>
              </p:cNvSpPr>
              <p:nvPr userDrawn="1"/>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69" name="Freeform 17"/>
              <p:cNvSpPr>
                <a:spLocks/>
              </p:cNvSpPr>
              <p:nvPr userDrawn="1"/>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0" name="Freeform 18"/>
              <p:cNvSpPr>
                <a:spLocks/>
              </p:cNvSpPr>
              <p:nvPr userDrawn="1"/>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1" name="Freeform 19"/>
              <p:cNvSpPr>
                <a:spLocks/>
              </p:cNvSpPr>
              <p:nvPr userDrawn="1"/>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2" name="Freeform 20"/>
              <p:cNvSpPr>
                <a:spLocks/>
              </p:cNvSpPr>
              <p:nvPr userDrawn="1"/>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3" name="Freeform 21"/>
              <p:cNvSpPr>
                <a:spLocks/>
              </p:cNvSpPr>
              <p:nvPr userDrawn="1"/>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4" name="Freeform 22"/>
              <p:cNvSpPr>
                <a:spLocks/>
              </p:cNvSpPr>
              <p:nvPr userDrawn="1"/>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2775" name="Freeform 23"/>
              <p:cNvSpPr>
                <a:spLocks/>
              </p:cNvSpPr>
              <p:nvPr userDrawn="1"/>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endParaRPr lang="en-GB" sz="1800"/>
              </a:p>
            </p:txBody>
          </p:sp>
          <p:sp>
            <p:nvSpPr>
              <p:cNvPr id="202776" name="Freeform 24"/>
              <p:cNvSpPr>
                <a:spLocks/>
              </p:cNvSpPr>
              <p:nvPr userDrawn="1"/>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endParaRPr lang="en-GB" sz="1800"/>
              </a:p>
            </p:txBody>
          </p:sp>
          <p:sp>
            <p:nvSpPr>
              <p:cNvPr id="202777" name="Freeform 25"/>
              <p:cNvSpPr>
                <a:spLocks/>
              </p:cNvSpPr>
              <p:nvPr userDrawn="1"/>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endParaRPr lang="en-GB" sz="1800"/>
              </a:p>
            </p:txBody>
          </p:sp>
          <p:sp>
            <p:nvSpPr>
              <p:cNvPr id="202778" name="Freeform 26"/>
              <p:cNvSpPr>
                <a:spLocks/>
              </p:cNvSpPr>
              <p:nvPr userDrawn="1"/>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en-GB" sz="1800"/>
              </a:p>
            </p:txBody>
          </p:sp>
          <p:sp>
            <p:nvSpPr>
              <p:cNvPr id="202779" name="Freeform 27"/>
              <p:cNvSpPr>
                <a:spLocks/>
              </p:cNvSpPr>
              <p:nvPr userDrawn="1"/>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2780" name="Freeform 28"/>
              <p:cNvSpPr>
                <a:spLocks/>
              </p:cNvSpPr>
              <p:nvPr userDrawn="1"/>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sp>
            <p:nvSpPr>
              <p:cNvPr id="202781" name="Freeform 29"/>
              <p:cNvSpPr>
                <a:spLocks/>
              </p:cNvSpPr>
              <p:nvPr userDrawn="1"/>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endParaRPr lang="en-GB" sz="1800"/>
              </a:p>
            </p:txBody>
          </p:sp>
          <p:grpSp>
            <p:nvGrpSpPr>
              <p:cNvPr id="4" name="Group 30"/>
              <p:cNvGrpSpPr>
                <a:grpSpLocks/>
              </p:cNvGrpSpPr>
              <p:nvPr userDrawn="1"/>
            </p:nvGrpSpPr>
            <p:grpSpPr bwMode="auto">
              <a:xfrm>
                <a:off x="0" y="0"/>
                <a:ext cx="5758" cy="1045"/>
                <a:chOff x="0" y="0"/>
                <a:chExt cx="5758" cy="1045"/>
              </a:xfrm>
            </p:grpSpPr>
            <p:sp>
              <p:nvSpPr>
                <p:cNvPr id="202783"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4"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5"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6"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7"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8"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89"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0"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1"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2"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3"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4"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5"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6"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sp>
              <p:nvSpPr>
                <p:cNvPr id="202797"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endParaRPr lang="en-GB" sz="1800"/>
                </a:p>
              </p:txBody>
            </p:sp>
          </p:grpSp>
          <p:grpSp>
            <p:nvGrpSpPr>
              <p:cNvPr id="5" name="Group 46"/>
              <p:cNvGrpSpPr>
                <a:grpSpLocks/>
              </p:cNvGrpSpPr>
              <p:nvPr userDrawn="1"/>
            </p:nvGrpSpPr>
            <p:grpSpPr bwMode="auto">
              <a:xfrm>
                <a:off x="0" y="558"/>
                <a:ext cx="5758" cy="487"/>
                <a:chOff x="0" y="558"/>
                <a:chExt cx="5758" cy="487"/>
              </a:xfrm>
            </p:grpSpPr>
            <p:sp>
              <p:nvSpPr>
                <p:cNvPr id="202799"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endParaRPr lang="en-GB" sz="1800"/>
                </a:p>
              </p:txBody>
            </p:sp>
            <p:sp>
              <p:nvSpPr>
                <p:cNvPr id="202800"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endParaRPr lang="en-GB" sz="1800"/>
                </a:p>
              </p:txBody>
            </p:sp>
          </p:grpSp>
          <p:grpSp>
            <p:nvGrpSpPr>
              <p:cNvPr id="6" name="Group 49"/>
              <p:cNvGrpSpPr>
                <a:grpSpLocks/>
              </p:cNvGrpSpPr>
              <p:nvPr userDrawn="1"/>
            </p:nvGrpSpPr>
            <p:grpSpPr bwMode="auto">
              <a:xfrm>
                <a:off x="264" y="1039"/>
                <a:ext cx="5200" cy="3280"/>
                <a:chOff x="264" y="1039"/>
                <a:chExt cx="5200" cy="3280"/>
              </a:xfrm>
            </p:grpSpPr>
            <p:sp>
              <p:nvSpPr>
                <p:cNvPr id="202802"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3"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4"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5"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6"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7"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8"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09"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10"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grpSp>
          <p:sp>
            <p:nvSpPr>
              <p:cNvPr id="202811" name="Freeform 59"/>
              <p:cNvSpPr>
                <a:spLocks/>
              </p:cNvSpPr>
              <p:nvPr userDrawn="1"/>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12" name="Freeform 60"/>
              <p:cNvSpPr>
                <a:spLocks/>
              </p:cNvSpPr>
              <p:nvPr userDrawn="1"/>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endParaRPr lang="en-GB" sz="1800"/>
              </a:p>
            </p:txBody>
          </p:sp>
          <p:sp>
            <p:nvSpPr>
              <p:cNvPr id="202813" name="Freeform 61"/>
              <p:cNvSpPr>
                <a:spLocks/>
              </p:cNvSpPr>
              <p:nvPr userDrawn="1"/>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endParaRPr lang="en-GB" sz="1800"/>
              </a:p>
            </p:txBody>
          </p:sp>
          <p:sp>
            <p:nvSpPr>
              <p:cNvPr id="202814" name="Freeform 62"/>
              <p:cNvSpPr>
                <a:spLocks/>
              </p:cNvSpPr>
              <p:nvPr userDrawn="1"/>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endParaRPr lang="en-GB" sz="1800"/>
              </a:p>
            </p:txBody>
          </p:sp>
          <p:sp>
            <p:nvSpPr>
              <p:cNvPr id="202815" name="Freeform 63"/>
              <p:cNvSpPr>
                <a:spLocks/>
              </p:cNvSpPr>
              <p:nvPr userDrawn="1"/>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en-GB" sz="1800"/>
              </a:p>
            </p:txBody>
          </p:sp>
          <p:sp>
            <p:nvSpPr>
              <p:cNvPr id="202816" name="Freeform 64"/>
              <p:cNvSpPr>
                <a:spLocks/>
              </p:cNvSpPr>
              <p:nvPr userDrawn="1"/>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endParaRPr lang="en-GB" sz="1800"/>
              </a:p>
            </p:txBody>
          </p:sp>
          <p:sp>
            <p:nvSpPr>
              <p:cNvPr id="202817" name="Freeform 65"/>
              <p:cNvSpPr>
                <a:spLocks/>
              </p:cNvSpPr>
              <p:nvPr userDrawn="1"/>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endParaRPr lang="en-GB" sz="1800"/>
              </a:p>
            </p:txBody>
          </p:sp>
          <p:sp>
            <p:nvSpPr>
              <p:cNvPr id="202818" name="Freeform 66"/>
              <p:cNvSpPr>
                <a:spLocks/>
              </p:cNvSpPr>
              <p:nvPr userDrawn="1"/>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endParaRPr lang="en-GB" sz="1800"/>
              </a:p>
            </p:txBody>
          </p:sp>
        </p:grpSp>
      </p:grpSp>
      <p:sp>
        <p:nvSpPr>
          <p:cNvPr id="202819" name="Rectangle 67"/>
          <p:cNvSpPr>
            <a:spLocks noGrp="1" noChangeArrowheads="1"/>
          </p:cNvSpPr>
          <p:nvPr>
            <p:ph type="title"/>
          </p:nvPr>
        </p:nvSpPr>
        <p:spPr bwMode="auto">
          <a:xfrm>
            <a:off x="607485" y="273050"/>
            <a:ext cx="10968567"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a:t>Click to edit Master title style</a:t>
            </a:r>
          </a:p>
        </p:txBody>
      </p:sp>
      <p:sp>
        <p:nvSpPr>
          <p:cNvPr id="202820" name="Rectangle 68"/>
          <p:cNvSpPr>
            <a:spLocks noGrp="1" noChangeArrowheads="1"/>
          </p:cNvSpPr>
          <p:nvPr>
            <p:ph type="dt" sz="half" idx="2"/>
          </p:nvPr>
        </p:nvSpPr>
        <p:spPr bwMode="auto">
          <a:xfrm>
            <a:off x="607485" y="6242051"/>
            <a:ext cx="2840567"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latin typeface="+mn-lt"/>
              </a:defRPr>
            </a:lvl1pPr>
          </a:lstStyle>
          <a:p>
            <a:endParaRPr lang="en-US"/>
          </a:p>
        </p:txBody>
      </p:sp>
      <p:sp>
        <p:nvSpPr>
          <p:cNvPr id="202821" name="Rectangle 69"/>
          <p:cNvSpPr>
            <a:spLocks noGrp="1" noChangeArrowheads="1"/>
          </p:cNvSpPr>
          <p:nvPr>
            <p:ph type="ftr" sz="quarter" idx="3"/>
          </p:nvPr>
        </p:nvSpPr>
        <p:spPr bwMode="auto">
          <a:xfrm>
            <a:off x="4165600" y="6242051"/>
            <a:ext cx="3860800"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latin typeface="+mn-lt"/>
              </a:defRPr>
            </a:lvl1pPr>
          </a:lstStyle>
          <a:p>
            <a:endParaRPr lang="en-US"/>
          </a:p>
        </p:txBody>
      </p:sp>
      <p:sp>
        <p:nvSpPr>
          <p:cNvPr id="202822" name="Rectangle 70"/>
          <p:cNvSpPr>
            <a:spLocks noGrp="1" noChangeArrowheads="1"/>
          </p:cNvSpPr>
          <p:nvPr>
            <p:ph type="sldNum" sz="quarter" idx="4"/>
          </p:nvPr>
        </p:nvSpPr>
        <p:spPr bwMode="auto">
          <a:xfrm>
            <a:off x="8737601" y="6242051"/>
            <a:ext cx="2840567"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latin typeface="+mn-lt"/>
              </a:defRPr>
            </a:lvl1pPr>
          </a:lstStyle>
          <a:p>
            <a:fld id="{21943517-8EBE-4FAD-9B92-7F217218228B}" type="slidenum">
              <a:rPr lang="en-US"/>
              <a:pPr/>
              <a:t>‹#›</a:t>
            </a:fld>
            <a:endParaRPr lang="en-US"/>
          </a:p>
        </p:txBody>
      </p:sp>
      <p:sp>
        <p:nvSpPr>
          <p:cNvPr id="202823" name="Rectangle 71"/>
          <p:cNvSpPr>
            <a:spLocks noGrp="1" noChangeArrowheads="1"/>
          </p:cNvSpPr>
          <p:nvPr>
            <p:ph type="body" idx="1"/>
          </p:nvPr>
        </p:nvSpPr>
        <p:spPr bwMode="auto">
          <a:xfrm>
            <a:off x="607485" y="1598613"/>
            <a:ext cx="10968567" cy="44973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88702513"/>
      </p:ext>
    </p:extLst>
  </p:cSld>
  <p:clrMap bg1="dk2" tx1="lt1" bg2="dk1" tx2="lt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ransition>
    <p:diamond/>
    <p:sndAc>
      <p:stSnd>
        <p:snd r:embed="rId13" name="click.wav"/>
      </p:stSnd>
    </p:sndAc>
  </p:transition>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eaLnBrk="1" fontAlgn="base" hangingPunct="1">
        <a:spcBef>
          <a:spcPct val="20000"/>
        </a:spcBef>
        <a:spcAft>
          <a:spcPct val="0"/>
        </a:spcAft>
        <a:buClr>
          <a:schemeClr val="tx2"/>
        </a:buClr>
        <a:buSzPct val="115000"/>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eaLnBrk="1" fontAlgn="base" hangingPunct="1">
        <a:spcBef>
          <a:spcPct val="20000"/>
        </a:spcBef>
        <a:spcAft>
          <a:spcPct val="0"/>
        </a:spcAft>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eaLnBrk="1" fontAlgn="base" hangingPunct="1">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eaLnBrk="1" fontAlgn="base" hangingPunct="1">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eaLnBrk="1" fontAlgn="base" hangingPunct="1">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eaLnBrk="1" fontAlgn="base" hangingPunct="1">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eaLnBrk="1" fontAlgn="base" hangingPunct="1">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5.wmf"/></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2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2.wmf"/></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wmf"/></Relationships>
</file>

<file path=ppt/slides/_rels/slide47.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8.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51.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3.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1.wmf"/></Relationships>
</file>

<file path=ppt/slides/_rels/slide5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57.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6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57.wmf"/><Relationship Id="rId4" Type="http://schemas.openxmlformats.org/officeDocument/2006/relationships/image" Target="../media/image56.wmf"/></Relationships>
</file>

<file path=ppt/slides/_rels/slide7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61.wmf"/><Relationship Id="rId4" Type="http://schemas.openxmlformats.org/officeDocument/2006/relationships/image" Target="../media/image60.wmf"/></Relationships>
</file>

<file path=ppt/slides/_rels/slide74.x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64.wmf"/><Relationship Id="rId4" Type="http://schemas.openxmlformats.org/officeDocument/2006/relationships/image" Target="../media/image63.wmf"/></Relationships>
</file>

<file path=ppt/slides/_rels/slide75.x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7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69.jpeg"/></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92.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82.wmf"/><Relationship Id="rId5" Type="http://schemas.openxmlformats.org/officeDocument/2006/relationships/image" Target="../media/image81.jpeg"/><Relationship Id="rId4" Type="http://schemas.openxmlformats.org/officeDocument/2006/relationships/image" Target="../media/image80.jpeg"/></Relationships>
</file>

<file path=ppt/slides/_rels/slide99.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82.wmf"/><Relationship Id="rId5" Type="http://schemas.openxmlformats.org/officeDocument/2006/relationships/image" Target="../media/image81.jpeg"/><Relationship Id="rId4" Type="http://schemas.openxmlformats.org/officeDocument/2006/relationships/image" Target="../media/image80.jpeg"/></Relationships>
</file>

<file path=ppt/slides/_rels/slide10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82.wmf"/><Relationship Id="rId5" Type="http://schemas.openxmlformats.org/officeDocument/2006/relationships/image" Target="../media/image81.jpeg"/><Relationship Id="rId4" Type="http://schemas.openxmlformats.org/officeDocument/2006/relationships/image" Target="../media/image80.jpeg"/></Relationships>
</file>

<file path=ppt/slides/_rels/slide10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82.wmf"/><Relationship Id="rId5" Type="http://schemas.openxmlformats.org/officeDocument/2006/relationships/image" Target="../media/image81.jpeg"/><Relationship Id="rId4" Type="http://schemas.openxmlformats.org/officeDocument/2006/relationships/image" Target="../media/image80.jpeg"/></Relationships>
</file>

<file path=ppt/slides/_rels/slide102.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82.wmf"/><Relationship Id="rId5" Type="http://schemas.openxmlformats.org/officeDocument/2006/relationships/image" Target="../media/image81.jpeg"/><Relationship Id="rId4" Type="http://schemas.openxmlformats.org/officeDocument/2006/relationships/image" Target="../media/image80.jpeg"/></Relationships>
</file>

<file path=ppt/slides/_rels/slide10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10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88.wmf"/><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5.xml"/></Relationships>
</file>

<file path=ppt/slides/_rels/slide13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6.jpeg"/></Relationships>
</file>

<file path=ppt/slides/_rels/slide1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21.jpeg"/><Relationship Id="rId7" Type="http://schemas.openxmlformats.org/officeDocument/2006/relationships/image" Target="../media/image92.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10" Type="http://schemas.openxmlformats.org/officeDocument/2006/relationships/image" Target="../media/image95.png"/><Relationship Id="rId4" Type="http://schemas.openxmlformats.org/officeDocument/2006/relationships/image" Target="../media/image22.wmf"/><Relationship Id="rId9" Type="http://schemas.openxmlformats.org/officeDocument/2006/relationships/image" Target="../media/image94.png"/></Relationships>
</file>

<file path=ppt/slides/_rels/slide145.xml.rels><?xml version="1.0" encoding="UTF-8" standalone="yes"?>
<Relationships xmlns="http://schemas.openxmlformats.org/package/2006/relationships"><Relationship Id="rId3" Type="http://schemas.openxmlformats.org/officeDocument/2006/relationships/image" Target="../media/image96.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146.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wmf"/><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48.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01.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102.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04.wmf"/><Relationship Id="rId2" Type="http://schemas.openxmlformats.org/officeDocument/2006/relationships/image" Target="../media/image103.wmf"/><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15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108.png"/><Relationship Id="rId4" Type="http://schemas.openxmlformats.org/officeDocument/2006/relationships/image" Target="../media/image107.png"/></Relationships>
</file>

<file path=ppt/slides/_rels/slide15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109.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10.png"/></Relationships>
</file>

<file path=ppt/slides/_rels/slide156.xml.rels><?xml version="1.0" encoding="UTF-8" standalone="yes"?>
<Relationships xmlns="http://schemas.openxmlformats.org/package/2006/relationships"><Relationship Id="rId3" Type="http://schemas.openxmlformats.org/officeDocument/2006/relationships/image" Target="../media/image109.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10.png"/></Relationships>
</file>

<file path=ppt/slides/_rels/slide15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111.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wmf"/><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a:xfrm>
            <a:off x="1825625" y="-26988"/>
            <a:ext cx="8540750" cy="1143001"/>
          </a:xfrm>
        </p:spPr>
        <p:txBody>
          <a:bodyPr/>
          <a:lstStyle/>
          <a:p>
            <a:r>
              <a:rPr lang="en-GB" dirty="0"/>
              <a:t>Marketing Managerial Work</a:t>
            </a:r>
          </a:p>
        </p:txBody>
      </p:sp>
      <p:sp>
        <p:nvSpPr>
          <p:cNvPr id="45059" name="Rectangle 3"/>
          <p:cNvSpPr>
            <a:spLocks noGrp="1" noRot="1" noChangeArrowheads="1"/>
          </p:cNvSpPr>
          <p:nvPr>
            <p:ph idx="1"/>
          </p:nvPr>
        </p:nvSpPr>
        <p:spPr>
          <a:xfrm>
            <a:off x="1825625" y="1052737"/>
            <a:ext cx="8540750" cy="3311525"/>
          </a:xfrm>
        </p:spPr>
        <p:txBody>
          <a:bodyPr/>
          <a:lstStyle/>
          <a:p>
            <a:pPr>
              <a:lnSpc>
                <a:spcPct val="90000"/>
              </a:lnSpc>
            </a:pPr>
            <a:r>
              <a:rPr lang="en-GB" dirty="0"/>
              <a:t>A multitude of studies have pointed out that marketing managers spend the vast majority of their time </a:t>
            </a:r>
            <a:r>
              <a:rPr lang="en-GB" b="1" dirty="0"/>
              <a:t>talking</a:t>
            </a:r>
            <a:r>
              <a:rPr lang="en-GB" dirty="0"/>
              <a:t>, and, more often than not it would appear, talking to other managers within their own firm:</a:t>
            </a:r>
            <a:endParaRPr lang="en-GB" i="1" dirty="0"/>
          </a:p>
          <a:p>
            <a:pPr>
              <a:lnSpc>
                <a:spcPct val="90000"/>
              </a:lnSpc>
              <a:buFont typeface="Arial" charset="0"/>
              <a:buNone/>
            </a:pPr>
            <a:r>
              <a:rPr lang="en-GB" i="1" dirty="0"/>
              <a:t>	“Managers talk and listen most of the time”</a:t>
            </a:r>
            <a:endParaRPr lang="en-GB" dirty="0"/>
          </a:p>
          <a:p>
            <a:pPr>
              <a:lnSpc>
                <a:spcPct val="90000"/>
              </a:lnSpc>
              <a:buFont typeface="Arial" charset="0"/>
              <a:buNone/>
            </a:pPr>
            <a:r>
              <a:rPr lang="en-GB" sz="2000" dirty="0"/>
              <a:t>	</a:t>
            </a:r>
            <a:r>
              <a:rPr lang="en-GB" sz="1800" dirty="0"/>
              <a:t>[Stewart 1983 p87]</a:t>
            </a:r>
          </a:p>
        </p:txBody>
      </p:sp>
      <p:pic>
        <p:nvPicPr>
          <p:cNvPr id="45060" name="Picture 4" descr="training"/>
          <p:cNvPicPr>
            <a:picLocks noChangeAspect="1" noChangeArrowheads="1"/>
          </p:cNvPicPr>
          <p:nvPr/>
        </p:nvPicPr>
        <p:blipFill>
          <a:blip r:embed="rId3" cstate="print"/>
          <a:srcRect/>
          <a:stretch>
            <a:fillRect/>
          </a:stretch>
        </p:blipFill>
        <p:spPr bwMode="auto">
          <a:xfrm>
            <a:off x="2711450" y="4432301"/>
            <a:ext cx="3024188" cy="2309813"/>
          </a:xfrm>
          <a:prstGeom prst="rect">
            <a:avLst/>
          </a:prstGeom>
          <a:noFill/>
        </p:spPr>
      </p:pic>
      <p:pic>
        <p:nvPicPr>
          <p:cNvPr id="45062" name="Picture 6" descr="people%20talking"/>
          <p:cNvPicPr>
            <a:picLocks noChangeAspect="1" noChangeArrowheads="1"/>
          </p:cNvPicPr>
          <p:nvPr/>
        </p:nvPicPr>
        <p:blipFill>
          <a:blip r:embed="rId4" cstate="print"/>
          <a:srcRect/>
          <a:stretch>
            <a:fillRect/>
          </a:stretch>
        </p:blipFill>
        <p:spPr bwMode="auto">
          <a:xfrm>
            <a:off x="6673851" y="4090989"/>
            <a:ext cx="3598863" cy="2624137"/>
          </a:xfrm>
          <a:prstGeom prst="rect">
            <a:avLst/>
          </a:prstGeom>
          <a:noFill/>
        </p:spPr>
      </p:pic>
    </p:spTree>
    <p:extLst>
      <p:ext uri="{BB962C8B-B14F-4D97-AF65-F5344CB8AC3E}">
        <p14:creationId xmlns:p14="http://schemas.microsoft.com/office/powerpoint/2010/main" val="278200565"/>
      </p:ext>
    </p:extLst>
  </p:cSld>
  <p:clrMapOvr>
    <a:masterClrMapping/>
  </p:clrMapOvr>
  <p:transition>
    <p:diamond/>
    <p:sndAc>
      <p:stSnd>
        <p:snd r:embed="rId2" name="click.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Rot="1" noChangeArrowheads="1"/>
          </p:cNvSpPr>
          <p:nvPr>
            <p:ph type="title"/>
          </p:nvPr>
        </p:nvSpPr>
        <p:spPr>
          <a:xfrm>
            <a:off x="1825625" y="-90264"/>
            <a:ext cx="8540750" cy="1143000"/>
          </a:xfrm>
        </p:spPr>
        <p:txBody>
          <a:bodyPr/>
          <a:lstStyle/>
          <a:p>
            <a:r>
              <a:rPr lang="en-GB" dirty="0"/>
              <a:t>Marketing Managerial Work</a:t>
            </a:r>
          </a:p>
        </p:txBody>
      </p:sp>
      <p:sp>
        <p:nvSpPr>
          <p:cNvPr id="3" name="Content Placeholder 2"/>
          <p:cNvSpPr>
            <a:spLocks noGrp="1"/>
          </p:cNvSpPr>
          <p:nvPr>
            <p:ph idx="1"/>
          </p:nvPr>
        </p:nvSpPr>
        <p:spPr>
          <a:xfrm>
            <a:off x="1559497" y="1350280"/>
            <a:ext cx="8842375" cy="4599001"/>
          </a:xfrm>
        </p:spPr>
        <p:txBody>
          <a:bodyPr/>
          <a:lstStyle/>
          <a:p>
            <a:r>
              <a:rPr lang="en-GB" sz="3600" dirty="0"/>
              <a:t>“ </a:t>
            </a:r>
            <a:r>
              <a:rPr lang="en-GB" sz="3600" i="1" dirty="0"/>
              <a:t>However automated the work or standardised the procedures, people bring organizations to life. What people do - up and down the hallways and up and down the organizational structure, all day long, is talk..”</a:t>
            </a:r>
            <a:r>
              <a:rPr lang="en-GB" sz="3600" dirty="0"/>
              <a:t>  </a:t>
            </a:r>
            <a:r>
              <a:rPr lang="en-GB" sz="2000" dirty="0"/>
              <a:t>[</a:t>
            </a:r>
            <a:r>
              <a:rPr lang="en-GB" sz="2000" dirty="0" err="1"/>
              <a:t>Boden</a:t>
            </a:r>
            <a:r>
              <a:rPr lang="en-GB" sz="2000" dirty="0"/>
              <a:t> 1994 p23]</a:t>
            </a:r>
            <a:endParaRPr lang="en-GB" sz="3600" dirty="0"/>
          </a:p>
          <a:p>
            <a:endParaRPr lang="en-GB" sz="3600" dirty="0"/>
          </a:p>
        </p:txBody>
      </p:sp>
    </p:spTree>
    <p:extLst>
      <p:ext uri="{BB962C8B-B14F-4D97-AF65-F5344CB8AC3E}">
        <p14:creationId xmlns:p14="http://schemas.microsoft.com/office/powerpoint/2010/main" val="941499388"/>
      </p:ext>
    </p:extLst>
  </p:cSld>
  <p:clrMapOvr>
    <a:masterClrMapping/>
  </p:clrMapOvr>
  <p:transition>
    <p:diamond/>
    <p:sndAc>
      <p:stSnd>
        <p:snd r:embed="rId2" name="click.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1825625" y="-26988"/>
            <a:ext cx="8540750" cy="1143001"/>
          </a:xfrm>
        </p:spPr>
        <p:txBody>
          <a:bodyPr/>
          <a:lstStyle/>
          <a:p>
            <a:r>
              <a:rPr lang="en-GB" dirty="0"/>
              <a:t>Marketing Managerial Work</a:t>
            </a:r>
          </a:p>
        </p:txBody>
      </p:sp>
      <p:sp>
        <p:nvSpPr>
          <p:cNvPr id="84995" name="Rectangle 3"/>
          <p:cNvSpPr>
            <a:spLocks noGrp="1" noRot="1" noChangeArrowheads="1"/>
          </p:cNvSpPr>
          <p:nvPr>
            <p:ph idx="1"/>
          </p:nvPr>
        </p:nvSpPr>
        <p:spPr>
          <a:xfrm>
            <a:off x="1825625" y="1500175"/>
            <a:ext cx="8540750" cy="4498975"/>
          </a:xfrm>
        </p:spPr>
        <p:txBody>
          <a:bodyPr/>
          <a:lstStyle/>
          <a:p>
            <a:pPr>
              <a:buFont typeface="Arial" charset="0"/>
              <a:buNone/>
            </a:pPr>
            <a:r>
              <a:rPr lang="en-GB" dirty="0"/>
              <a:t>What is all this talk</a:t>
            </a:r>
          </a:p>
          <a:p>
            <a:pPr>
              <a:buFont typeface="Arial" charset="0"/>
              <a:buNone/>
            </a:pPr>
            <a:r>
              <a:rPr lang="en-GB" dirty="0"/>
              <a:t>about??????????</a:t>
            </a:r>
          </a:p>
        </p:txBody>
      </p:sp>
      <p:pic>
        <p:nvPicPr>
          <p:cNvPr id="84997" name="Picture 5" descr="meeting 2"/>
          <p:cNvPicPr>
            <a:picLocks noChangeAspect="1" noChangeArrowheads="1"/>
          </p:cNvPicPr>
          <p:nvPr/>
        </p:nvPicPr>
        <p:blipFill>
          <a:blip r:embed="rId3" cstate="print"/>
          <a:srcRect r="733" b="14268"/>
          <a:stretch>
            <a:fillRect/>
          </a:stretch>
        </p:blipFill>
        <p:spPr bwMode="auto">
          <a:xfrm>
            <a:off x="5738811" y="1571613"/>
            <a:ext cx="4783961" cy="4714908"/>
          </a:xfrm>
          <a:prstGeom prst="rect">
            <a:avLst/>
          </a:prstGeom>
          <a:noFill/>
        </p:spPr>
      </p:pic>
      <p:pic>
        <p:nvPicPr>
          <p:cNvPr id="84998" name="Picture 6" descr="meeting2"/>
          <p:cNvPicPr>
            <a:picLocks noChangeAspect="1" noChangeArrowheads="1"/>
          </p:cNvPicPr>
          <p:nvPr/>
        </p:nvPicPr>
        <p:blipFill>
          <a:blip r:embed="rId4" cstate="print"/>
          <a:srcRect/>
          <a:stretch>
            <a:fillRect/>
          </a:stretch>
        </p:blipFill>
        <p:spPr bwMode="auto">
          <a:xfrm>
            <a:off x="1809720" y="3000373"/>
            <a:ext cx="3600450" cy="3348041"/>
          </a:xfrm>
          <a:prstGeom prst="rect">
            <a:avLst/>
          </a:prstGeom>
          <a:noFill/>
        </p:spPr>
      </p:pic>
    </p:spTree>
  </p:cSld>
  <p:clrMapOvr>
    <a:masterClrMapping/>
  </p:clrMapOvr>
  <p:transition>
    <p:diamond/>
    <p:sndAc>
      <p:stSnd>
        <p:snd r:embed="rId2" name="click.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Rot="1" noChangeArrowheads="1"/>
          </p:cNvSpPr>
          <p:nvPr>
            <p:ph type="title"/>
          </p:nvPr>
        </p:nvSpPr>
        <p:spPr>
          <a:xfrm>
            <a:off x="1825625" y="-71438"/>
            <a:ext cx="8540750" cy="1143001"/>
          </a:xfrm>
        </p:spPr>
        <p:txBody>
          <a:bodyPr/>
          <a:lstStyle/>
          <a:p>
            <a:pPr eaLnBrk="1" hangingPunct="1">
              <a:defRPr/>
            </a:pPr>
            <a:r>
              <a:rPr lang="en-GB" dirty="0"/>
              <a:t>The Nature of Managerial Work</a:t>
            </a:r>
          </a:p>
        </p:txBody>
      </p:sp>
      <p:sp>
        <p:nvSpPr>
          <p:cNvPr id="61443" name="Rectangle 3"/>
          <p:cNvSpPr>
            <a:spLocks noGrp="1" noRot="1" noChangeArrowheads="1"/>
          </p:cNvSpPr>
          <p:nvPr>
            <p:ph idx="1"/>
          </p:nvPr>
        </p:nvSpPr>
        <p:spPr>
          <a:xfrm>
            <a:off x="1524000" y="981076"/>
            <a:ext cx="9144000" cy="4498975"/>
          </a:xfrm>
        </p:spPr>
        <p:txBody>
          <a:bodyPr/>
          <a:lstStyle/>
          <a:p>
            <a:pPr eaLnBrk="1" hangingPunct="1">
              <a:defRPr/>
            </a:pPr>
            <a:r>
              <a:rPr lang="en-GB" b="1" dirty="0"/>
              <a:t>However</a:t>
            </a:r>
            <a:r>
              <a:rPr lang="en-GB" dirty="0"/>
              <a:t> the torrent of talk appears, </a:t>
            </a:r>
            <a:r>
              <a:rPr lang="en-GB" u="sng" dirty="0"/>
              <a:t>in the main</a:t>
            </a:r>
            <a:r>
              <a:rPr lang="en-GB" dirty="0"/>
              <a:t>, to represent the everyday practical work of</a:t>
            </a:r>
            <a:r>
              <a:rPr lang="en-GB" dirty="0">
                <a:solidFill>
                  <a:srgbClr val="FFFF00"/>
                </a:solidFill>
              </a:rPr>
              <a:t> CO-ACTION</a:t>
            </a:r>
            <a:r>
              <a:rPr lang="en-GB" dirty="0"/>
              <a:t>; of the ‘working-through’ of </a:t>
            </a:r>
            <a:r>
              <a:rPr lang="en-GB" dirty="0">
                <a:solidFill>
                  <a:srgbClr val="FFFF00"/>
                </a:solidFill>
              </a:rPr>
              <a:t>the differentiation-integration dilemma</a:t>
            </a:r>
          </a:p>
        </p:txBody>
      </p:sp>
      <p:pic>
        <p:nvPicPr>
          <p:cNvPr id="356356" name="Picture 5" descr="organization_chart_dec"/>
          <p:cNvPicPr>
            <a:picLocks noChangeAspect="1" noChangeArrowheads="1"/>
          </p:cNvPicPr>
          <p:nvPr/>
        </p:nvPicPr>
        <p:blipFill>
          <a:blip r:embed="rId2">
            <a:extLst>
              <a:ext uri="{28A0092B-C50C-407E-A947-70E740481C1C}">
                <a14:useLocalDpi xmlns:a14="http://schemas.microsoft.com/office/drawing/2010/main" val="0"/>
              </a:ext>
            </a:extLst>
          </a:blip>
          <a:srcRect l="-923" t="10112" b="4951"/>
          <a:stretch>
            <a:fillRect/>
          </a:stretch>
        </p:blipFill>
        <p:spPr bwMode="auto">
          <a:xfrm>
            <a:off x="1847851" y="3212977"/>
            <a:ext cx="8392746" cy="3672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6357" name="Line 6"/>
          <p:cNvSpPr>
            <a:spLocks noChangeShapeType="1"/>
          </p:cNvSpPr>
          <p:nvPr/>
        </p:nvSpPr>
        <p:spPr bwMode="auto">
          <a:xfrm>
            <a:off x="7032626" y="3716338"/>
            <a:ext cx="27352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Tree>
    <p:extLst>
      <p:ext uri="{BB962C8B-B14F-4D97-AF65-F5344CB8AC3E}">
        <p14:creationId xmlns:p14="http://schemas.microsoft.com/office/powerpoint/2010/main" val="306433205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a:xfrm>
            <a:off x="1825625" y="-71438"/>
            <a:ext cx="8540750" cy="1143001"/>
          </a:xfrm>
        </p:spPr>
        <p:txBody>
          <a:bodyPr/>
          <a:lstStyle/>
          <a:p>
            <a:pPr eaLnBrk="1" hangingPunct="1">
              <a:defRPr/>
            </a:pPr>
            <a:r>
              <a:rPr lang="en-GB" dirty="0"/>
              <a:t>Marketing Managerial Work</a:t>
            </a:r>
          </a:p>
        </p:txBody>
      </p:sp>
      <p:sp>
        <p:nvSpPr>
          <p:cNvPr id="46083" name="Rectangle 3"/>
          <p:cNvSpPr>
            <a:spLocks noGrp="1" noRot="1" noChangeArrowheads="1"/>
          </p:cNvSpPr>
          <p:nvPr>
            <p:ph idx="1"/>
          </p:nvPr>
        </p:nvSpPr>
        <p:spPr>
          <a:xfrm>
            <a:off x="1825625" y="1006476"/>
            <a:ext cx="8540750" cy="4830763"/>
          </a:xfrm>
        </p:spPr>
        <p:txBody>
          <a:bodyPr/>
          <a:lstStyle/>
          <a:p>
            <a:pPr eaLnBrk="1" hangingPunct="1">
              <a:defRPr/>
            </a:pPr>
            <a:r>
              <a:rPr lang="en-GB" i="1" dirty="0"/>
              <a:t>‘Organized’ one way, ‘organizing’ the other</a:t>
            </a:r>
          </a:p>
          <a:p>
            <a:pPr eaLnBrk="1" hangingPunct="1">
              <a:defRPr/>
            </a:pPr>
            <a:r>
              <a:rPr lang="en-GB" i="1" dirty="0"/>
              <a:t>‘Organized’ one way, ‘</a:t>
            </a:r>
            <a:r>
              <a:rPr lang="en-GB" i="1" dirty="0">
                <a:solidFill>
                  <a:srgbClr val="FFFF00"/>
                </a:solidFill>
              </a:rPr>
              <a:t>operating’ </a:t>
            </a:r>
            <a:r>
              <a:rPr lang="en-GB" i="1" dirty="0"/>
              <a:t>the other</a:t>
            </a:r>
          </a:p>
          <a:p>
            <a:pPr eaLnBrk="1" hangingPunct="1">
              <a:defRPr/>
            </a:pPr>
            <a:r>
              <a:rPr lang="en-GB" i="1" dirty="0"/>
              <a:t> </a:t>
            </a:r>
            <a:r>
              <a:rPr lang="en-GB" i="1" dirty="0">
                <a:solidFill>
                  <a:srgbClr val="FFFF00"/>
                </a:solidFill>
              </a:rPr>
              <a:t>Hierarchy </a:t>
            </a:r>
            <a:r>
              <a:rPr lang="en-GB" i="1" dirty="0"/>
              <a:t>versus business </a:t>
            </a:r>
            <a:r>
              <a:rPr lang="en-GB" i="1" dirty="0">
                <a:solidFill>
                  <a:srgbClr val="FFFF00"/>
                </a:solidFill>
              </a:rPr>
              <a:t>process</a:t>
            </a:r>
          </a:p>
          <a:p>
            <a:pPr eaLnBrk="1" hangingPunct="1">
              <a:defRPr/>
            </a:pPr>
            <a:r>
              <a:rPr lang="en-GB" i="1" dirty="0">
                <a:solidFill>
                  <a:srgbClr val="FFFF00"/>
                </a:solidFill>
              </a:rPr>
              <a:t>Business</a:t>
            </a:r>
            <a:r>
              <a:rPr lang="en-GB" i="1" dirty="0"/>
              <a:t> – the process of ‘going to market’</a:t>
            </a:r>
            <a:endParaRPr lang="en-GB" dirty="0"/>
          </a:p>
          <a:p>
            <a:pPr eaLnBrk="1" hangingPunct="1">
              <a:buFont typeface="Arial" charset="0"/>
              <a:buNone/>
              <a:defRPr/>
            </a:pPr>
            <a:endParaRPr lang="en-GB" dirty="0"/>
          </a:p>
        </p:txBody>
      </p:sp>
      <p:pic>
        <p:nvPicPr>
          <p:cNvPr id="365572" name="Picture 4" descr="organization_chart_dec"/>
          <p:cNvPicPr>
            <a:picLocks noChangeAspect="1" noChangeArrowheads="1"/>
          </p:cNvPicPr>
          <p:nvPr/>
        </p:nvPicPr>
        <p:blipFill>
          <a:blip r:embed="rId2" cstate="print">
            <a:extLst>
              <a:ext uri="{28A0092B-C50C-407E-A947-70E740481C1C}">
                <a14:useLocalDpi xmlns:a14="http://schemas.microsoft.com/office/drawing/2010/main" val="0"/>
              </a:ext>
            </a:extLst>
          </a:blip>
          <a:srcRect l="-923" t="10112" b="4951"/>
          <a:stretch>
            <a:fillRect/>
          </a:stretch>
        </p:blipFill>
        <p:spPr bwMode="auto">
          <a:xfrm>
            <a:off x="2424114" y="3792539"/>
            <a:ext cx="7343775"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5573" name="Line 5"/>
          <p:cNvSpPr>
            <a:spLocks noChangeShapeType="1"/>
          </p:cNvSpPr>
          <p:nvPr/>
        </p:nvSpPr>
        <p:spPr bwMode="auto">
          <a:xfrm>
            <a:off x="1703389" y="5221289"/>
            <a:ext cx="8607425" cy="46037"/>
          </a:xfrm>
          <a:prstGeom prst="line">
            <a:avLst/>
          </a:prstGeom>
          <a:noFill/>
          <a:ln w="123825">
            <a:solidFill>
              <a:srgbClr val="C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65574" name="Line 6"/>
          <p:cNvSpPr>
            <a:spLocks noChangeShapeType="1"/>
          </p:cNvSpPr>
          <p:nvPr/>
        </p:nvSpPr>
        <p:spPr bwMode="auto">
          <a:xfrm>
            <a:off x="1703388" y="4864100"/>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65575" name="Line 7"/>
          <p:cNvSpPr>
            <a:spLocks noChangeShapeType="1"/>
          </p:cNvSpPr>
          <p:nvPr/>
        </p:nvSpPr>
        <p:spPr bwMode="auto">
          <a:xfrm>
            <a:off x="1703388" y="5664200"/>
            <a:ext cx="8640762"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65576" name="Line 8"/>
          <p:cNvSpPr>
            <a:spLocks noChangeShapeType="1"/>
          </p:cNvSpPr>
          <p:nvPr/>
        </p:nvSpPr>
        <p:spPr bwMode="auto">
          <a:xfrm>
            <a:off x="1703389" y="6096000"/>
            <a:ext cx="8569325" cy="0"/>
          </a:xfrm>
          <a:prstGeom prst="line">
            <a:avLst/>
          </a:prstGeom>
          <a:noFill/>
          <a:ln w="5715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65577" name="Line 9"/>
          <p:cNvSpPr>
            <a:spLocks noChangeShapeType="1"/>
          </p:cNvSpPr>
          <p:nvPr/>
        </p:nvSpPr>
        <p:spPr bwMode="auto">
          <a:xfrm>
            <a:off x="1703388" y="4872038"/>
            <a:ext cx="0" cy="1223962"/>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cxnSp>
        <p:nvCxnSpPr>
          <p:cNvPr id="11" name="Straight Arrow Connector 10"/>
          <p:cNvCxnSpPr/>
          <p:nvPr/>
        </p:nvCxnSpPr>
        <p:spPr>
          <a:xfrm rot="5400000">
            <a:off x="2058988" y="5108576"/>
            <a:ext cx="2357438"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a:off x="2703514" y="5106989"/>
            <a:ext cx="2357437"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a:off x="3275014" y="5106989"/>
            <a:ext cx="2357437" cy="1587"/>
          </a:xfrm>
          <a:prstGeom prst="straightConnector1">
            <a:avLst/>
          </a:prstGeom>
          <a:ln w="6985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65581" name="Line 5"/>
          <p:cNvSpPr>
            <a:spLocks noChangeShapeType="1"/>
          </p:cNvSpPr>
          <p:nvPr/>
        </p:nvSpPr>
        <p:spPr bwMode="auto">
          <a:xfrm>
            <a:off x="2452689" y="3363914"/>
            <a:ext cx="8010525" cy="71437"/>
          </a:xfrm>
          <a:prstGeom prst="line">
            <a:avLst/>
          </a:prstGeom>
          <a:noFill/>
          <a:ln w="1238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Tree>
    <p:extLst>
      <p:ext uri="{BB962C8B-B14F-4D97-AF65-F5344CB8AC3E}">
        <p14:creationId xmlns:p14="http://schemas.microsoft.com/office/powerpoint/2010/main" val="274043855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a:xfrm>
            <a:off x="1825625" y="115888"/>
            <a:ext cx="8540750" cy="1143000"/>
          </a:xfrm>
        </p:spPr>
        <p:txBody>
          <a:bodyPr/>
          <a:lstStyle/>
          <a:p>
            <a:r>
              <a:rPr lang="en-GB" dirty="0"/>
              <a:t>Marketing Managerial Work</a:t>
            </a:r>
          </a:p>
        </p:txBody>
      </p:sp>
      <p:sp>
        <p:nvSpPr>
          <p:cNvPr id="86019" name="Rectangle 3"/>
          <p:cNvSpPr>
            <a:spLocks noGrp="1" noRot="1" noChangeArrowheads="1"/>
          </p:cNvSpPr>
          <p:nvPr>
            <p:ph idx="1"/>
          </p:nvPr>
        </p:nvSpPr>
        <p:spPr>
          <a:xfrm>
            <a:off x="1825625" y="1214423"/>
            <a:ext cx="8540750" cy="4498975"/>
          </a:xfrm>
        </p:spPr>
        <p:txBody>
          <a:bodyPr/>
          <a:lstStyle/>
          <a:p>
            <a:r>
              <a:rPr lang="en-GB" i="1" dirty="0"/>
              <a:t>“..the ability for coherent </a:t>
            </a:r>
            <a:r>
              <a:rPr lang="en-GB" i="1" dirty="0">
                <a:solidFill>
                  <a:srgbClr val="FFFF00"/>
                </a:solidFill>
              </a:rPr>
              <a:t>organizing</a:t>
            </a:r>
            <a:r>
              <a:rPr lang="en-GB" i="1" dirty="0"/>
              <a:t> to occur depends upon ‘the myriad of loosely coupled micro-conversations going on endlessly every day’ “</a:t>
            </a:r>
            <a:r>
              <a:rPr lang="en-GB" dirty="0"/>
              <a:t>   </a:t>
            </a:r>
          </a:p>
          <a:p>
            <a:pPr>
              <a:buFont typeface="Arial" charset="0"/>
              <a:buNone/>
            </a:pPr>
            <a:r>
              <a:rPr lang="en-GB" sz="1600" dirty="0"/>
              <a:t>	[</a:t>
            </a:r>
            <a:r>
              <a:rPr lang="en-GB" sz="1600" dirty="0" err="1"/>
              <a:t>Dunford</a:t>
            </a:r>
            <a:r>
              <a:rPr lang="en-GB" sz="1600" dirty="0"/>
              <a:t> &amp; Palmer 1998 p218]</a:t>
            </a:r>
          </a:p>
          <a:p>
            <a:endParaRPr lang="en-GB" sz="1600" dirty="0"/>
          </a:p>
        </p:txBody>
      </p:sp>
      <p:pic>
        <p:nvPicPr>
          <p:cNvPr id="86020" name="Picture 4" descr="brasil-330x220-lac-young-people-talking"/>
          <p:cNvPicPr>
            <a:picLocks noChangeAspect="1" noChangeArrowheads="1"/>
          </p:cNvPicPr>
          <p:nvPr/>
        </p:nvPicPr>
        <p:blipFill>
          <a:blip r:embed="rId3" cstate="print"/>
          <a:srcRect/>
          <a:stretch>
            <a:fillRect/>
          </a:stretch>
        </p:blipFill>
        <p:spPr bwMode="auto">
          <a:xfrm>
            <a:off x="5808663" y="3284539"/>
            <a:ext cx="4608512" cy="3233737"/>
          </a:xfrm>
          <a:prstGeom prst="rect">
            <a:avLst/>
          </a:prstGeom>
          <a:noFill/>
        </p:spPr>
      </p:pic>
      <p:pic>
        <p:nvPicPr>
          <p:cNvPr id="86023" name="Picture 7" descr="MPj04228030000[1]"/>
          <p:cNvPicPr>
            <a:picLocks noChangeAspect="1" noChangeArrowheads="1"/>
          </p:cNvPicPr>
          <p:nvPr/>
        </p:nvPicPr>
        <p:blipFill>
          <a:blip r:embed="rId4" cstate="print"/>
          <a:srcRect/>
          <a:stretch>
            <a:fillRect/>
          </a:stretch>
        </p:blipFill>
        <p:spPr bwMode="auto">
          <a:xfrm>
            <a:off x="2351088" y="3787776"/>
            <a:ext cx="2665412" cy="2665413"/>
          </a:xfrm>
          <a:prstGeom prst="rect">
            <a:avLst/>
          </a:prstGeom>
          <a:noFill/>
        </p:spPr>
      </p:pic>
    </p:spTree>
  </p:cSld>
  <p:clrMapOvr>
    <a:masterClrMapping/>
  </p:clrMapOvr>
  <p:transition>
    <p:diamond/>
    <p:sndAc>
      <p:stSnd>
        <p:snd r:embed="rId2" name="click.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625" y="-142892"/>
            <a:ext cx="8540750" cy="1143000"/>
          </a:xfrm>
        </p:spPr>
        <p:txBody>
          <a:bodyPr/>
          <a:lstStyle/>
          <a:p>
            <a:r>
              <a:rPr lang="en-GB" dirty="0"/>
              <a:t>The Nature of Managerial Work</a:t>
            </a:r>
          </a:p>
        </p:txBody>
      </p:sp>
      <p:sp>
        <p:nvSpPr>
          <p:cNvPr id="3" name="Content Placeholder 2"/>
          <p:cNvSpPr>
            <a:spLocks noGrp="1"/>
          </p:cNvSpPr>
          <p:nvPr>
            <p:ph idx="1"/>
          </p:nvPr>
        </p:nvSpPr>
        <p:spPr>
          <a:xfrm>
            <a:off x="1825625" y="1157263"/>
            <a:ext cx="8540750" cy="4498975"/>
          </a:xfrm>
        </p:spPr>
        <p:txBody>
          <a:bodyPr/>
          <a:lstStyle/>
          <a:p>
            <a:r>
              <a:rPr lang="en-GB" dirty="0"/>
              <a:t>Peeling the Managerial Onion</a:t>
            </a:r>
          </a:p>
          <a:p>
            <a:pPr>
              <a:buNone/>
            </a:pPr>
            <a:r>
              <a:rPr lang="en-GB" dirty="0"/>
              <a:t> - need to look beyond the ‘skin’ of managerial conduct</a:t>
            </a:r>
          </a:p>
          <a:p>
            <a:pPr>
              <a:buNone/>
            </a:pPr>
            <a:endParaRPr lang="en-GB" dirty="0"/>
          </a:p>
        </p:txBody>
      </p:sp>
      <p:pic>
        <p:nvPicPr>
          <p:cNvPr id="423939" name="Picture 3" descr="C:\Documents and Settings\lenney\Local Settings\Temporary Internet Files\Content.IE5\MX8JJ8NN\MCj01127840000[1].wmf"/>
          <p:cNvPicPr>
            <a:picLocks noChangeAspect="1" noChangeArrowheads="1"/>
          </p:cNvPicPr>
          <p:nvPr/>
        </p:nvPicPr>
        <p:blipFill>
          <a:blip r:embed="rId3" cstate="print"/>
          <a:srcRect/>
          <a:stretch>
            <a:fillRect/>
          </a:stretch>
        </p:blipFill>
        <p:spPr bwMode="auto">
          <a:xfrm>
            <a:off x="3095604" y="3143249"/>
            <a:ext cx="5723230" cy="3124505"/>
          </a:xfrm>
          <a:prstGeom prst="rect">
            <a:avLst/>
          </a:prstGeom>
          <a:noFill/>
        </p:spPr>
      </p:pic>
    </p:spTree>
  </p:cSld>
  <p:clrMapOvr>
    <a:masterClrMapping/>
  </p:clrMapOvr>
  <p:transition>
    <p:diamond/>
    <p:sndAc>
      <p:stSnd>
        <p:snd r:embed="rId2" name="click.wav"/>
      </p:st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4079876" y="620713"/>
            <a:ext cx="6264275" cy="6121400"/>
          </a:xfrm>
          <a:prstGeom prst="ellipse">
            <a:avLst/>
          </a:prstGeom>
          <a:noFill/>
          <a:ln w="28575" cap="rnd">
            <a:solidFill>
              <a:srgbClr val="FFFF00"/>
            </a:solidFill>
            <a:prstDash val="sysDot"/>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01379" name="Oval 3"/>
          <p:cNvSpPr>
            <a:spLocks noChangeArrowheads="1"/>
          </p:cNvSpPr>
          <p:nvPr/>
        </p:nvSpPr>
        <p:spPr bwMode="auto">
          <a:xfrm>
            <a:off x="6311900" y="3068639"/>
            <a:ext cx="1728788" cy="1152525"/>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2000">
                <a:solidFill>
                  <a:srgbClr val="FFFFFF"/>
                </a:solidFill>
                <a:latin typeface="Tahoma" pitchFamily="34" charset="0"/>
                <a:cs typeface="Arial" charset="0"/>
              </a:rPr>
              <a:t>SURVIVAL</a:t>
            </a:r>
          </a:p>
          <a:p>
            <a:pPr algn="ctr" fontAlgn="base">
              <a:spcBef>
                <a:spcPct val="0"/>
              </a:spcBef>
              <a:spcAft>
                <a:spcPct val="0"/>
              </a:spcAft>
            </a:pPr>
            <a:r>
              <a:rPr lang="en-GB" sz="2000">
                <a:solidFill>
                  <a:srgbClr val="FFFFFF"/>
                </a:solidFill>
                <a:latin typeface="Tahoma" pitchFamily="34" charset="0"/>
                <a:cs typeface="Arial" charset="0"/>
              </a:rPr>
              <a:t> &amp;</a:t>
            </a:r>
            <a:br>
              <a:rPr lang="en-GB" sz="2000">
                <a:solidFill>
                  <a:srgbClr val="FFFFFF"/>
                </a:solidFill>
                <a:latin typeface="Tahoma" pitchFamily="34" charset="0"/>
                <a:cs typeface="Arial" charset="0"/>
              </a:rPr>
            </a:br>
            <a:r>
              <a:rPr lang="en-GB">
                <a:solidFill>
                  <a:srgbClr val="FFFFFF"/>
                </a:solidFill>
                <a:latin typeface="Tahoma" pitchFamily="34" charset="0"/>
                <a:cs typeface="Arial" charset="0"/>
              </a:rPr>
              <a:t>PROSPERITY</a:t>
            </a:r>
          </a:p>
        </p:txBody>
      </p:sp>
      <p:sp>
        <p:nvSpPr>
          <p:cNvPr id="101380" name="Oval 4"/>
          <p:cNvSpPr>
            <a:spLocks noChangeArrowheads="1"/>
          </p:cNvSpPr>
          <p:nvPr/>
        </p:nvSpPr>
        <p:spPr bwMode="auto">
          <a:xfrm>
            <a:off x="4799014" y="1196975"/>
            <a:ext cx="4681537" cy="4679950"/>
          </a:xfrm>
          <a:prstGeom prst="ellipse">
            <a:avLst/>
          </a:prstGeom>
          <a:noFill/>
          <a:ln w="9525">
            <a:solidFill>
              <a:srgbClr val="FFFF00"/>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01381" name="Text Box 5"/>
          <p:cNvSpPr txBox="1">
            <a:spLocks noChangeArrowheads="1"/>
          </p:cNvSpPr>
          <p:nvPr/>
        </p:nvSpPr>
        <p:spPr bwMode="auto">
          <a:xfrm>
            <a:off x="5721350" y="5840414"/>
            <a:ext cx="2967038" cy="3968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000">
                <a:solidFill>
                  <a:srgbClr val="FFFFFF"/>
                </a:solidFill>
                <a:latin typeface="Tahoma" pitchFamily="34" charset="0"/>
                <a:cs typeface="Arial" charset="0"/>
              </a:rPr>
              <a:t>BEHAVIOUR &amp; ACTIVITY</a:t>
            </a:r>
          </a:p>
        </p:txBody>
      </p:sp>
      <p:sp>
        <p:nvSpPr>
          <p:cNvPr id="101382" name="Text Box 6"/>
          <p:cNvSpPr txBox="1">
            <a:spLocks noChangeArrowheads="1"/>
          </p:cNvSpPr>
          <p:nvPr/>
        </p:nvSpPr>
        <p:spPr bwMode="auto">
          <a:xfrm>
            <a:off x="6542089" y="758826"/>
            <a:ext cx="1209675" cy="366713"/>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CONDUCT</a:t>
            </a:r>
          </a:p>
        </p:txBody>
      </p:sp>
      <p:sp>
        <p:nvSpPr>
          <p:cNvPr id="101383" name="Text Box 7"/>
          <p:cNvSpPr txBox="1">
            <a:spLocks noChangeArrowheads="1"/>
          </p:cNvSpPr>
          <p:nvPr/>
        </p:nvSpPr>
        <p:spPr bwMode="auto">
          <a:xfrm>
            <a:off x="5465764" y="1930400"/>
            <a:ext cx="3367087" cy="1066800"/>
          </a:xfrm>
          <a:prstGeom prst="rect">
            <a:avLst/>
          </a:prstGeom>
          <a:noFill/>
          <a:ln w="9525">
            <a:noFill/>
            <a:miter lim="800000"/>
            <a:headEnd/>
            <a:tailEnd/>
          </a:ln>
          <a:effectLst/>
        </p:spPr>
        <p:txBody>
          <a:bodyPr wrap="none">
            <a:spAutoFit/>
          </a:bodyPr>
          <a:lstStyle/>
          <a:p>
            <a:pPr algn="ctr" fontAlgn="base">
              <a:spcBef>
                <a:spcPct val="0"/>
              </a:spcBef>
              <a:spcAft>
                <a:spcPct val="0"/>
              </a:spcAft>
            </a:pPr>
            <a:r>
              <a:rPr lang="en-GB" sz="3200">
                <a:solidFill>
                  <a:srgbClr val="FFFFFF"/>
                </a:solidFill>
                <a:latin typeface="Tahoma" pitchFamily="34" charset="0"/>
                <a:cs typeface="Arial" charset="0"/>
              </a:rPr>
              <a:t>THE SUBSTANCE </a:t>
            </a:r>
          </a:p>
          <a:p>
            <a:pPr algn="ctr" fontAlgn="base">
              <a:spcBef>
                <a:spcPct val="0"/>
              </a:spcBef>
              <a:spcAft>
                <a:spcPct val="0"/>
              </a:spcAft>
            </a:pPr>
            <a:r>
              <a:rPr lang="en-GB" sz="3200">
                <a:solidFill>
                  <a:srgbClr val="FFFFFF"/>
                </a:solidFill>
                <a:latin typeface="Tahoma" pitchFamily="34" charset="0"/>
                <a:cs typeface="Arial" charset="0"/>
              </a:rPr>
              <a:t>OF CONDUCT</a:t>
            </a:r>
          </a:p>
        </p:txBody>
      </p:sp>
      <p:sp>
        <p:nvSpPr>
          <p:cNvPr id="101389" name="Text Box 13"/>
          <p:cNvSpPr txBox="1">
            <a:spLocks noChangeArrowheads="1"/>
          </p:cNvSpPr>
          <p:nvPr/>
        </p:nvSpPr>
        <p:spPr bwMode="auto">
          <a:xfrm>
            <a:off x="1654175" y="-11113"/>
            <a:ext cx="6097588" cy="641351"/>
          </a:xfrm>
          <a:prstGeom prst="rect">
            <a:avLst/>
          </a:prstGeom>
          <a:noFill/>
          <a:ln w="9525">
            <a:noFill/>
            <a:miter lim="800000"/>
            <a:headEnd/>
            <a:tailEnd/>
          </a:ln>
          <a:effectLst/>
        </p:spPr>
        <p:txBody>
          <a:bodyPr wrap="none">
            <a:spAutoFit/>
          </a:bodyPr>
          <a:lstStyle/>
          <a:p>
            <a:pPr algn="ctr" fontAlgn="base">
              <a:spcBef>
                <a:spcPct val="0"/>
              </a:spcBef>
              <a:spcAft>
                <a:spcPct val="0"/>
              </a:spcAft>
            </a:pPr>
            <a:r>
              <a:rPr lang="en-GB" sz="3600">
                <a:solidFill>
                  <a:srgbClr val="FFFFFF"/>
                </a:solidFill>
                <a:latin typeface="Tahoma" pitchFamily="34" charset="0"/>
                <a:cs typeface="Arial" charset="0"/>
              </a:rPr>
              <a:t>Peeling the Managerial Onion</a:t>
            </a:r>
          </a:p>
        </p:txBody>
      </p:sp>
      <p:sp>
        <p:nvSpPr>
          <p:cNvPr id="101390" name="Rectangle 14"/>
          <p:cNvSpPr>
            <a:spLocks noChangeArrowheads="1"/>
          </p:cNvSpPr>
          <p:nvPr/>
        </p:nvSpPr>
        <p:spPr bwMode="auto">
          <a:xfrm>
            <a:off x="1847850" y="601792"/>
            <a:ext cx="2952750" cy="4832092"/>
          </a:xfrm>
          <a:prstGeom prst="rect">
            <a:avLst/>
          </a:prstGeom>
          <a:noFill/>
          <a:ln w="9525">
            <a:noFill/>
            <a:miter lim="800000"/>
            <a:headEnd/>
            <a:tailEnd/>
          </a:ln>
          <a:effectLst/>
        </p:spPr>
        <p:txBody>
          <a:bodyPr anchor="ctr">
            <a:spAutoFit/>
          </a:bodyPr>
          <a:lstStyle/>
          <a:p>
            <a:pPr fontAlgn="base">
              <a:spcBef>
                <a:spcPct val="0"/>
              </a:spcBef>
              <a:spcAft>
                <a:spcPct val="0"/>
              </a:spcAft>
            </a:pPr>
            <a:r>
              <a:rPr lang="en-GB" sz="2800" dirty="0">
                <a:solidFill>
                  <a:srgbClr val="FFFFFF"/>
                </a:solidFill>
                <a:latin typeface="Tahoma" pitchFamily="34" charset="0"/>
                <a:cs typeface="Arial" charset="0"/>
              </a:rPr>
              <a:t>The underlying coherence of the myriad, seemingly unrelated, activities of phone calls, coffee machine conversations, emails…………………</a:t>
            </a:r>
          </a:p>
        </p:txBody>
      </p:sp>
      <p:sp>
        <p:nvSpPr>
          <p:cNvPr id="101391" name="Line 15"/>
          <p:cNvSpPr>
            <a:spLocks noChangeShapeType="1"/>
          </p:cNvSpPr>
          <p:nvPr/>
        </p:nvSpPr>
        <p:spPr bwMode="auto">
          <a:xfrm>
            <a:off x="3432175" y="1989139"/>
            <a:ext cx="2089150" cy="433387"/>
          </a:xfrm>
          <a:prstGeom prst="line">
            <a:avLst/>
          </a:prstGeom>
          <a:noFill/>
          <a:ln w="7620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01393" name="Text Box 17"/>
          <p:cNvSpPr txBox="1">
            <a:spLocks noChangeArrowheads="1"/>
          </p:cNvSpPr>
          <p:nvPr/>
        </p:nvSpPr>
        <p:spPr bwMode="auto">
          <a:xfrm>
            <a:off x="5375276" y="4221163"/>
            <a:ext cx="3573463" cy="946150"/>
          </a:xfrm>
          <a:prstGeom prst="rect">
            <a:avLst/>
          </a:prstGeom>
          <a:noFill/>
          <a:ln w="9525">
            <a:noFill/>
            <a:miter lim="800000"/>
            <a:headEnd/>
            <a:tailEnd/>
          </a:ln>
          <a:effectLst/>
        </p:spPr>
        <p:txBody>
          <a:bodyPr>
            <a:spAutoFit/>
          </a:bodyPr>
          <a:lstStyle/>
          <a:p>
            <a:pPr algn="ctr" fontAlgn="base">
              <a:spcBef>
                <a:spcPct val="0"/>
              </a:spcBef>
              <a:spcAft>
                <a:spcPct val="0"/>
              </a:spcAft>
            </a:pPr>
            <a:r>
              <a:rPr lang="en-GB" sz="2800" u="sng">
                <a:solidFill>
                  <a:srgbClr val="FFFFFF"/>
                </a:solidFill>
                <a:latin typeface="Tahoma" pitchFamily="34" charset="0"/>
                <a:cs typeface="Arial" charset="0"/>
              </a:rPr>
              <a:t>The purpose of the torrent of talk</a:t>
            </a:r>
          </a:p>
        </p:txBody>
      </p:sp>
    </p:spTree>
  </p:cSld>
  <p:clrMapOvr>
    <a:masterClrMapping/>
  </p:clrMapOvr>
  <p:transition>
    <p:diamond/>
    <p:sndAc>
      <p:stSnd>
        <p:snd r:embed="rId2" name="click.wav"/>
      </p:st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www.freakingnews.com/pictures/44000/SCULPTING-BACON-44281.jpg"/>
          <p:cNvPicPr>
            <a:picLocks noChangeAspect="1" noChangeArrowheads="1"/>
          </p:cNvPicPr>
          <p:nvPr/>
        </p:nvPicPr>
        <p:blipFill>
          <a:blip r:embed="rId3" cstate="print"/>
          <a:srcRect/>
          <a:stretch>
            <a:fillRect/>
          </a:stretch>
        </p:blipFill>
        <p:spPr bwMode="auto">
          <a:xfrm>
            <a:off x="2135560" y="115479"/>
            <a:ext cx="4032448" cy="6499895"/>
          </a:xfrm>
          <a:prstGeom prst="rect">
            <a:avLst/>
          </a:prstGeom>
          <a:noFill/>
        </p:spPr>
      </p:pic>
      <p:sp>
        <p:nvSpPr>
          <p:cNvPr id="3" name="TextBox 2"/>
          <p:cNvSpPr txBox="1"/>
          <p:nvPr/>
        </p:nvSpPr>
        <p:spPr>
          <a:xfrm>
            <a:off x="6456040" y="1642160"/>
            <a:ext cx="4104456" cy="3046988"/>
          </a:xfrm>
          <a:prstGeom prst="rect">
            <a:avLst/>
          </a:prstGeom>
          <a:noFill/>
        </p:spPr>
        <p:txBody>
          <a:bodyPr wrap="square" rtlCol="0">
            <a:spAutoFit/>
          </a:bodyPr>
          <a:lstStyle/>
          <a:p>
            <a:pPr fontAlgn="base">
              <a:spcBef>
                <a:spcPct val="0"/>
              </a:spcBef>
              <a:spcAft>
                <a:spcPct val="0"/>
              </a:spcAft>
            </a:pPr>
            <a:r>
              <a:rPr lang="en-GB" sz="3200" dirty="0">
                <a:solidFill>
                  <a:srgbClr val="FFFFFF"/>
                </a:solidFill>
                <a:latin typeface="Tahoma" pitchFamily="34" charset="0"/>
                <a:cs typeface="Arial" charset="0"/>
              </a:rPr>
              <a:t>The visible ‘skin’ of the behaviour/activity of sculptors and masons , their conduct, is identical but……</a:t>
            </a:r>
          </a:p>
        </p:txBody>
      </p:sp>
    </p:spTree>
    <p:extLst>
      <p:ext uri="{BB962C8B-B14F-4D97-AF65-F5344CB8AC3E}">
        <p14:creationId xmlns:p14="http://schemas.microsoft.com/office/powerpoint/2010/main" val="1845705705"/>
      </p:ext>
    </p:extLst>
  </p:cSld>
  <p:clrMapOvr>
    <a:masterClrMapping/>
  </p:clrMapOvr>
  <p:transition>
    <p:diamond/>
    <p:sndAc>
      <p:stSnd>
        <p:snd r:embed="rId2" name="click.wav"/>
      </p:st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Oval 2"/>
          <p:cNvSpPr>
            <a:spLocks noChangeArrowheads="1"/>
          </p:cNvSpPr>
          <p:nvPr/>
        </p:nvSpPr>
        <p:spPr bwMode="auto">
          <a:xfrm>
            <a:off x="4079876" y="620713"/>
            <a:ext cx="6264275" cy="6121400"/>
          </a:xfrm>
          <a:prstGeom prst="ellipse">
            <a:avLst/>
          </a:prstGeom>
          <a:noFill/>
          <a:ln w="28575" cap="rnd">
            <a:solidFill>
              <a:srgbClr val="FFFF00"/>
            </a:solidFill>
            <a:prstDash val="sysDot"/>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03427" name="Oval 3"/>
          <p:cNvSpPr>
            <a:spLocks noChangeArrowheads="1"/>
          </p:cNvSpPr>
          <p:nvPr/>
        </p:nvSpPr>
        <p:spPr bwMode="auto">
          <a:xfrm>
            <a:off x="6311900" y="3068639"/>
            <a:ext cx="1728788" cy="1152525"/>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2000">
                <a:solidFill>
                  <a:srgbClr val="FFFFFF"/>
                </a:solidFill>
                <a:latin typeface="Tahoma" pitchFamily="34" charset="0"/>
                <a:cs typeface="Arial" charset="0"/>
              </a:rPr>
              <a:t>SURVIVAL</a:t>
            </a:r>
          </a:p>
          <a:p>
            <a:pPr algn="ctr" fontAlgn="base">
              <a:spcBef>
                <a:spcPct val="0"/>
              </a:spcBef>
              <a:spcAft>
                <a:spcPct val="0"/>
              </a:spcAft>
            </a:pPr>
            <a:r>
              <a:rPr lang="en-GB" sz="2000">
                <a:solidFill>
                  <a:srgbClr val="FFFFFF"/>
                </a:solidFill>
                <a:latin typeface="Tahoma" pitchFamily="34" charset="0"/>
                <a:cs typeface="Arial" charset="0"/>
              </a:rPr>
              <a:t> &amp;</a:t>
            </a:r>
            <a:br>
              <a:rPr lang="en-GB" sz="2000">
                <a:solidFill>
                  <a:srgbClr val="FFFFFF"/>
                </a:solidFill>
                <a:latin typeface="Tahoma" pitchFamily="34" charset="0"/>
                <a:cs typeface="Arial" charset="0"/>
              </a:rPr>
            </a:br>
            <a:r>
              <a:rPr lang="en-GB">
                <a:solidFill>
                  <a:srgbClr val="FFFFFF"/>
                </a:solidFill>
                <a:latin typeface="Tahoma" pitchFamily="34" charset="0"/>
                <a:cs typeface="Arial" charset="0"/>
              </a:rPr>
              <a:t>PROSPERITY</a:t>
            </a:r>
          </a:p>
        </p:txBody>
      </p:sp>
      <p:sp>
        <p:nvSpPr>
          <p:cNvPr id="103428" name="Oval 4"/>
          <p:cNvSpPr>
            <a:spLocks noChangeArrowheads="1"/>
          </p:cNvSpPr>
          <p:nvPr/>
        </p:nvSpPr>
        <p:spPr bwMode="auto">
          <a:xfrm>
            <a:off x="4799014" y="1196975"/>
            <a:ext cx="4681537" cy="4679950"/>
          </a:xfrm>
          <a:prstGeom prst="ellipse">
            <a:avLst/>
          </a:prstGeom>
          <a:noFill/>
          <a:ln w="9525">
            <a:solidFill>
              <a:srgbClr val="FFFF00"/>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03429" name="Text Box 5"/>
          <p:cNvSpPr txBox="1">
            <a:spLocks noChangeArrowheads="1"/>
          </p:cNvSpPr>
          <p:nvPr/>
        </p:nvSpPr>
        <p:spPr bwMode="auto">
          <a:xfrm>
            <a:off x="5721350" y="5840414"/>
            <a:ext cx="2967038" cy="3968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000">
                <a:solidFill>
                  <a:srgbClr val="FFFFFF"/>
                </a:solidFill>
                <a:latin typeface="Tahoma" pitchFamily="34" charset="0"/>
                <a:cs typeface="Arial" charset="0"/>
              </a:rPr>
              <a:t>BEHAVIOUR &amp; ACTIVITY</a:t>
            </a:r>
          </a:p>
        </p:txBody>
      </p:sp>
      <p:sp>
        <p:nvSpPr>
          <p:cNvPr id="103430" name="Text Box 6"/>
          <p:cNvSpPr txBox="1">
            <a:spLocks noChangeArrowheads="1"/>
          </p:cNvSpPr>
          <p:nvPr/>
        </p:nvSpPr>
        <p:spPr bwMode="auto">
          <a:xfrm>
            <a:off x="6542089" y="758826"/>
            <a:ext cx="1209675" cy="366713"/>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CONDUCT</a:t>
            </a:r>
          </a:p>
        </p:txBody>
      </p:sp>
      <p:sp>
        <p:nvSpPr>
          <p:cNvPr id="103431" name="Text Box 7"/>
          <p:cNvSpPr txBox="1">
            <a:spLocks noChangeArrowheads="1"/>
          </p:cNvSpPr>
          <p:nvPr/>
        </p:nvSpPr>
        <p:spPr bwMode="auto">
          <a:xfrm>
            <a:off x="5305425" y="1930400"/>
            <a:ext cx="3689350" cy="1066800"/>
          </a:xfrm>
          <a:prstGeom prst="rect">
            <a:avLst/>
          </a:prstGeom>
          <a:noFill/>
          <a:ln w="9525">
            <a:noFill/>
            <a:miter lim="800000"/>
            <a:headEnd/>
            <a:tailEnd/>
          </a:ln>
          <a:effectLst/>
        </p:spPr>
        <p:txBody>
          <a:bodyPr wrap="none">
            <a:spAutoFit/>
          </a:bodyPr>
          <a:lstStyle/>
          <a:p>
            <a:pPr algn="ctr" fontAlgn="base">
              <a:spcBef>
                <a:spcPct val="0"/>
              </a:spcBef>
              <a:spcAft>
                <a:spcPct val="0"/>
              </a:spcAft>
            </a:pPr>
            <a:r>
              <a:rPr lang="en-GB" sz="3200" b="1" i="1">
                <a:solidFill>
                  <a:srgbClr val="FFFF00"/>
                </a:solidFill>
                <a:latin typeface="Tahoma" pitchFamily="34" charset="0"/>
                <a:cs typeface="Arial" charset="0"/>
              </a:rPr>
              <a:t>THE SUBSTANCE </a:t>
            </a:r>
          </a:p>
          <a:p>
            <a:pPr algn="ctr" fontAlgn="base">
              <a:spcBef>
                <a:spcPct val="0"/>
              </a:spcBef>
              <a:spcAft>
                <a:spcPct val="0"/>
              </a:spcAft>
            </a:pPr>
            <a:r>
              <a:rPr lang="en-GB" sz="3200" b="1" i="1">
                <a:solidFill>
                  <a:srgbClr val="FFFF00"/>
                </a:solidFill>
                <a:latin typeface="Tahoma" pitchFamily="34" charset="0"/>
                <a:cs typeface="Arial" charset="0"/>
              </a:rPr>
              <a:t>OF CONDUCT</a:t>
            </a:r>
          </a:p>
        </p:txBody>
      </p:sp>
      <p:sp>
        <p:nvSpPr>
          <p:cNvPr id="103432" name="Text Box 8"/>
          <p:cNvSpPr txBox="1">
            <a:spLocks noChangeArrowheads="1"/>
          </p:cNvSpPr>
          <p:nvPr/>
        </p:nvSpPr>
        <p:spPr bwMode="auto">
          <a:xfrm>
            <a:off x="1520825" y="-11113"/>
            <a:ext cx="6097588" cy="641351"/>
          </a:xfrm>
          <a:prstGeom prst="rect">
            <a:avLst/>
          </a:prstGeom>
          <a:noFill/>
          <a:ln w="9525">
            <a:noFill/>
            <a:miter lim="800000"/>
            <a:headEnd/>
            <a:tailEnd/>
          </a:ln>
          <a:effectLst/>
        </p:spPr>
        <p:txBody>
          <a:bodyPr wrap="none">
            <a:spAutoFit/>
          </a:bodyPr>
          <a:lstStyle/>
          <a:p>
            <a:pPr algn="ctr" fontAlgn="base">
              <a:spcBef>
                <a:spcPct val="0"/>
              </a:spcBef>
              <a:spcAft>
                <a:spcPct val="0"/>
              </a:spcAft>
            </a:pPr>
            <a:r>
              <a:rPr lang="en-GB" sz="3600">
                <a:solidFill>
                  <a:srgbClr val="FFFFFF"/>
                </a:solidFill>
                <a:latin typeface="Tahoma" pitchFamily="34" charset="0"/>
                <a:cs typeface="Arial" charset="0"/>
              </a:rPr>
              <a:t>Peeling the Managerial Onion</a:t>
            </a:r>
          </a:p>
        </p:txBody>
      </p:sp>
      <p:sp>
        <p:nvSpPr>
          <p:cNvPr id="103436" name="Text Box 12"/>
          <p:cNvSpPr txBox="1">
            <a:spLocks noChangeArrowheads="1"/>
          </p:cNvSpPr>
          <p:nvPr/>
        </p:nvSpPr>
        <p:spPr bwMode="auto">
          <a:xfrm>
            <a:off x="1487487" y="765175"/>
            <a:ext cx="3240088" cy="1569660"/>
          </a:xfrm>
          <a:prstGeom prst="rect">
            <a:avLst/>
          </a:prstGeom>
          <a:noFill/>
          <a:ln w="9525">
            <a:noFill/>
            <a:miter lim="800000"/>
            <a:headEnd/>
            <a:tailEnd/>
          </a:ln>
          <a:effectLst/>
        </p:spPr>
        <p:txBody>
          <a:bodyPr>
            <a:spAutoFit/>
          </a:bodyPr>
          <a:lstStyle/>
          <a:p>
            <a:pPr algn="ctr" fontAlgn="base">
              <a:spcBef>
                <a:spcPct val="0"/>
              </a:spcBef>
              <a:spcAft>
                <a:spcPct val="0"/>
              </a:spcAft>
            </a:pPr>
            <a:r>
              <a:rPr lang="en-GB" sz="3200">
                <a:solidFill>
                  <a:srgbClr val="FFFF00"/>
                </a:solidFill>
                <a:latin typeface="Tahoma" pitchFamily="34" charset="0"/>
                <a:cs typeface="Arial" charset="0"/>
              </a:rPr>
              <a:t>The purpose of the torrent of talk</a:t>
            </a:r>
          </a:p>
        </p:txBody>
      </p:sp>
      <p:sp>
        <p:nvSpPr>
          <p:cNvPr id="103438" name="AutoShape 14"/>
          <p:cNvSpPr>
            <a:spLocks noChangeArrowheads="1"/>
          </p:cNvSpPr>
          <p:nvPr/>
        </p:nvSpPr>
        <p:spPr bwMode="auto">
          <a:xfrm rot="825390">
            <a:off x="1992314" y="2781301"/>
            <a:ext cx="4391025" cy="2663825"/>
          </a:xfrm>
          <a:prstGeom prst="curvedUpArrow">
            <a:avLst>
              <a:gd name="adj1" fmla="val 32907"/>
              <a:gd name="adj2" fmla="val 65875"/>
              <a:gd name="adj3" fmla="val 33333"/>
            </a:avLst>
          </a:prstGeom>
          <a:solidFill>
            <a:schemeClr val="accent1"/>
          </a:solidFill>
          <a:ln w="9525">
            <a:solidFill>
              <a:schemeClr val="tx1"/>
            </a:solidFill>
            <a:miter lim="800000"/>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Tree>
  </p:cSld>
  <p:clrMapOvr>
    <a:masterClrMapping/>
  </p:clrMapOvr>
  <p:transition>
    <p:diamond/>
    <p:sndAc>
      <p:stSnd>
        <p:snd r:embed="rId2" name="click.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7858" name="Picture 2" descr="http://t0.gstatic.com/images?q=tbn:ANd9GcRwSzHVUo1YNHIoND8GKcya1yjb5yLhP_f_ExX6GGp3C2zf8Duo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1700214"/>
            <a:ext cx="4868862" cy="402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Grp="1" noChangeArrowheads="1"/>
          </p:cNvSpPr>
          <p:nvPr>
            <p:ph type="title"/>
          </p:nvPr>
        </p:nvSpPr>
        <p:spPr>
          <a:xfrm>
            <a:off x="1774825" y="-26988"/>
            <a:ext cx="8540750" cy="1143001"/>
          </a:xfrm>
        </p:spPr>
        <p:txBody>
          <a:bodyPr/>
          <a:lstStyle/>
          <a:p>
            <a:pPr eaLnBrk="1" hangingPunct="1">
              <a:defRPr/>
            </a:pPr>
            <a:r>
              <a:rPr lang="en-GB" dirty="0"/>
              <a:t>The Mindful Marketer</a:t>
            </a:r>
          </a:p>
        </p:txBody>
      </p:sp>
      <p:sp>
        <p:nvSpPr>
          <p:cNvPr id="377860" name="TextBox 3"/>
          <p:cNvSpPr txBox="1">
            <a:spLocks noChangeArrowheads="1"/>
          </p:cNvSpPr>
          <p:nvPr/>
        </p:nvSpPr>
        <p:spPr bwMode="auto">
          <a:xfrm>
            <a:off x="6600825" y="1125538"/>
            <a:ext cx="3937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fontAlgn="base" hangingPunct="1">
              <a:spcBef>
                <a:spcPct val="0"/>
              </a:spcBef>
              <a:spcAft>
                <a:spcPct val="0"/>
              </a:spcAft>
            </a:pPr>
            <a:r>
              <a:rPr lang="en-GB" sz="3200">
                <a:solidFill>
                  <a:srgbClr val="FFFFFF"/>
                </a:solidFill>
              </a:rPr>
              <a:t>A sculpture is crafted from the rock by the moment by moment chiselling</a:t>
            </a:r>
          </a:p>
          <a:p>
            <a:pPr eaLnBrk="1" fontAlgn="base" hangingPunct="1">
              <a:spcBef>
                <a:spcPct val="0"/>
              </a:spcBef>
              <a:spcAft>
                <a:spcPct val="0"/>
              </a:spcAft>
            </a:pPr>
            <a:endParaRPr lang="en-GB" sz="3200">
              <a:solidFill>
                <a:srgbClr val="FFFFFF"/>
              </a:solidFill>
            </a:endParaRPr>
          </a:p>
          <a:p>
            <a:pPr eaLnBrk="1" fontAlgn="base" hangingPunct="1">
              <a:spcBef>
                <a:spcPct val="0"/>
              </a:spcBef>
              <a:spcAft>
                <a:spcPct val="0"/>
              </a:spcAft>
            </a:pPr>
            <a:r>
              <a:rPr lang="en-GB" sz="3200">
                <a:solidFill>
                  <a:srgbClr val="FFFFFF"/>
                </a:solidFill>
              </a:rPr>
              <a:t>Business &amp; organization is crafted through the moment by moment interaction of people</a:t>
            </a:r>
          </a:p>
          <a:p>
            <a:pPr eaLnBrk="1" fontAlgn="base" hangingPunct="1">
              <a:spcBef>
                <a:spcPct val="0"/>
              </a:spcBef>
              <a:spcAft>
                <a:spcPct val="0"/>
              </a:spcAft>
            </a:pPr>
            <a:endParaRPr lang="en-GB" sz="3200">
              <a:solidFill>
                <a:srgbClr val="FFFFFF"/>
              </a:solidFill>
            </a:endParaRPr>
          </a:p>
        </p:txBody>
      </p:sp>
    </p:spTree>
    <p:extLst>
      <p:ext uri="{BB962C8B-B14F-4D97-AF65-F5344CB8AC3E}">
        <p14:creationId xmlns:p14="http://schemas.microsoft.com/office/powerpoint/2010/main" val="2059225224"/>
      </p:ext>
    </p:extLst>
  </p:cSld>
  <p:clrMapOvr>
    <a:masterClrMapping/>
  </p:clrMapOvr>
  <p:transition>
    <p:diamond/>
    <p:sndAc>
      <p:stSnd>
        <p:snd r:embed="rId2" name="click.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82" name="Picture 2" descr="http://t0.gstatic.com/images?q=tbn:ANd9GcRwSzHVUo1YNHIoND8GKcya1yjb5yLhP_f_ExX6GGp3C2zf8Duo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089025"/>
            <a:ext cx="33147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Grp="1" noChangeArrowheads="1"/>
          </p:cNvSpPr>
          <p:nvPr>
            <p:ph type="title"/>
          </p:nvPr>
        </p:nvSpPr>
        <p:spPr>
          <a:xfrm>
            <a:off x="1774825" y="-171450"/>
            <a:ext cx="8540750" cy="1143000"/>
          </a:xfrm>
        </p:spPr>
        <p:txBody>
          <a:bodyPr/>
          <a:lstStyle/>
          <a:p>
            <a:pPr eaLnBrk="1" hangingPunct="1">
              <a:defRPr/>
            </a:pPr>
            <a:r>
              <a:rPr lang="en-GB" sz="3600" dirty="0"/>
              <a:t>The Mindful Marketer</a:t>
            </a:r>
          </a:p>
        </p:txBody>
      </p:sp>
      <p:sp>
        <p:nvSpPr>
          <p:cNvPr id="378884" name="TextBox 3"/>
          <p:cNvSpPr txBox="1">
            <a:spLocks noChangeArrowheads="1"/>
          </p:cNvSpPr>
          <p:nvPr/>
        </p:nvSpPr>
        <p:spPr bwMode="auto">
          <a:xfrm>
            <a:off x="6383338" y="692151"/>
            <a:ext cx="4176712"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fontAlgn="base" hangingPunct="1">
              <a:spcBef>
                <a:spcPct val="0"/>
              </a:spcBef>
              <a:spcAft>
                <a:spcPct val="0"/>
              </a:spcAft>
            </a:pPr>
            <a:r>
              <a:rPr lang="en-GB" sz="3000">
                <a:solidFill>
                  <a:srgbClr val="FFFFFF"/>
                </a:solidFill>
              </a:rPr>
              <a:t>No matter the grand designs, structures and aspirations all of that that emerges is a product of the moment by moment </a:t>
            </a:r>
            <a:r>
              <a:rPr lang="en-GB" sz="3000" b="1">
                <a:solidFill>
                  <a:srgbClr val="FFFF00"/>
                </a:solidFill>
              </a:rPr>
              <a:t>conduct</a:t>
            </a:r>
            <a:r>
              <a:rPr lang="en-GB" sz="3000">
                <a:solidFill>
                  <a:srgbClr val="FFFFFF"/>
                </a:solidFill>
              </a:rPr>
              <a:t> of the people of the organization</a:t>
            </a:r>
          </a:p>
          <a:p>
            <a:pPr eaLnBrk="1" fontAlgn="base" hangingPunct="1">
              <a:spcBef>
                <a:spcPct val="0"/>
              </a:spcBef>
              <a:spcAft>
                <a:spcPct val="0"/>
              </a:spcAft>
            </a:pPr>
            <a:endParaRPr lang="en-GB" sz="3000">
              <a:solidFill>
                <a:srgbClr val="FFFFFF"/>
              </a:solidFill>
            </a:endParaRPr>
          </a:p>
          <a:p>
            <a:pPr eaLnBrk="1" fontAlgn="base" hangingPunct="1">
              <a:spcBef>
                <a:spcPct val="0"/>
              </a:spcBef>
              <a:spcAft>
                <a:spcPct val="0"/>
              </a:spcAft>
            </a:pPr>
            <a:r>
              <a:rPr lang="en-GB" sz="3000">
                <a:solidFill>
                  <a:srgbClr val="FFFFFF"/>
                </a:solidFill>
              </a:rPr>
              <a:t>The moment by moment ‘managing’ crafts and re-crafts the business every day</a:t>
            </a:r>
          </a:p>
          <a:p>
            <a:pPr eaLnBrk="1" fontAlgn="base" hangingPunct="1">
              <a:spcBef>
                <a:spcPct val="0"/>
              </a:spcBef>
              <a:spcAft>
                <a:spcPct val="0"/>
              </a:spcAft>
            </a:pPr>
            <a:endParaRPr lang="en-GB" sz="3000">
              <a:solidFill>
                <a:srgbClr val="FFFFFF"/>
              </a:solidFill>
            </a:endParaRPr>
          </a:p>
        </p:txBody>
      </p:sp>
      <p:pic>
        <p:nvPicPr>
          <p:cNvPr id="378885" name="Picture 6" descr="AnnualBoardPlanningMeeting2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113" y="4221164"/>
            <a:ext cx="3459162"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rot="19488584">
            <a:off x="1120776" y="3667126"/>
            <a:ext cx="5470525" cy="461963"/>
          </a:xfrm>
          <a:prstGeom prst="rect">
            <a:avLst/>
          </a:prstGeom>
          <a:solidFill>
            <a:schemeClr val="tx1">
              <a:lumMod val="65000"/>
              <a:alpha val="58000"/>
            </a:schemeClr>
          </a:solidFill>
        </p:spPr>
        <p:txBody>
          <a:bodyPr wrap="none">
            <a:spAutoFit/>
          </a:bodyPr>
          <a:lstStyle/>
          <a:p>
            <a:pPr fontAlgn="base">
              <a:spcBef>
                <a:spcPct val="0"/>
              </a:spcBef>
              <a:spcAft>
                <a:spcPct val="0"/>
              </a:spcAft>
              <a:defRPr/>
            </a:pPr>
            <a:r>
              <a:rPr lang="en-GB" sz="2400" dirty="0">
                <a:solidFill>
                  <a:srgbClr val="FFFFFF"/>
                </a:solidFill>
                <a:latin typeface="Tahoma" pitchFamily="34" charset="0"/>
                <a:cs typeface="Arial" charset="0"/>
              </a:rPr>
              <a:t>Right Thought, Right Talk, Right Action</a:t>
            </a:r>
          </a:p>
        </p:txBody>
      </p:sp>
    </p:spTree>
    <p:extLst>
      <p:ext uri="{BB962C8B-B14F-4D97-AF65-F5344CB8AC3E}">
        <p14:creationId xmlns:p14="http://schemas.microsoft.com/office/powerpoint/2010/main" val="327287044"/>
      </p:ext>
    </p:extLst>
  </p:cSld>
  <p:clrMapOvr>
    <a:masterClrMapping/>
  </p:clrMapOvr>
  <p:transition>
    <p:diamond/>
    <p:sndAc>
      <p:stSnd>
        <p:snd r:embed="rId2" name="click.wav"/>
      </p:st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Nature of Managerial Work</a:t>
            </a:r>
          </a:p>
        </p:txBody>
      </p:sp>
      <p:sp>
        <p:nvSpPr>
          <p:cNvPr id="3" name="Content Placeholder 2"/>
          <p:cNvSpPr>
            <a:spLocks noGrp="1"/>
          </p:cNvSpPr>
          <p:nvPr>
            <p:ph idx="1"/>
          </p:nvPr>
        </p:nvSpPr>
        <p:spPr/>
        <p:txBody>
          <a:bodyPr/>
          <a:lstStyle/>
          <a:p>
            <a:r>
              <a:rPr lang="en-US" sz="4000" dirty="0"/>
              <a:t>We contend that the essence of managerial work, the very </a:t>
            </a:r>
            <a:r>
              <a:rPr lang="en-US" sz="4000" u="sng" dirty="0"/>
              <a:t>substance of a manager’s conduct</a:t>
            </a:r>
            <a:r>
              <a:rPr lang="en-US" sz="4000" dirty="0"/>
              <a:t>, is </a:t>
            </a:r>
            <a:r>
              <a:rPr lang="en-US" sz="4000" dirty="0">
                <a:solidFill>
                  <a:schemeClr val="tx2">
                    <a:lumMod val="75000"/>
                  </a:schemeClr>
                </a:solidFill>
              </a:rPr>
              <a:t>the </a:t>
            </a:r>
            <a:r>
              <a:rPr lang="en-US" sz="4000" b="1" i="1" dirty="0">
                <a:solidFill>
                  <a:schemeClr val="tx2">
                    <a:lumMod val="75000"/>
                  </a:schemeClr>
                </a:solidFill>
              </a:rPr>
              <a:t>process of shaping and sustaining commissions</a:t>
            </a:r>
            <a:endParaRPr lang="en-GB" sz="4000" b="1" i="1" dirty="0">
              <a:solidFill>
                <a:schemeClr val="tx2">
                  <a:lumMod val="75000"/>
                </a:schemeClr>
              </a:solidFill>
            </a:endParaRPr>
          </a:p>
        </p:txBody>
      </p:sp>
    </p:spTree>
    <p:extLst>
      <p:ext uri="{BB962C8B-B14F-4D97-AF65-F5344CB8AC3E}">
        <p14:creationId xmlns:p14="http://schemas.microsoft.com/office/powerpoint/2010/main" val="3203205559"/>
      </p:ext>
    </p:extLst>
  </p:cSld>
  <p:clrMapOvr>
    <a:masterClrMapping/>
  </p:clrMapOvr>
  <p:transition>
    <p:diamond/>
    <p:sndAc>
      <p:stSnd>
        <p:snd r:embed="rId2" name="click.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p:txBody>
          <a:bodyPr/>
          <a:lstStyle/>
          <a:p>
            <a:r>
              <a:rPr lang="en-GB" dirty="0"/>
              <a:t>The Nature of Managerial Work</a:t>
            </a:r>
          </a:p>
        </p:txBody>
      </p:sp>
      <p:sp>
        <p:nvSpPr>
          <p:cNvPr id="107523" name="Rectangle 3"/>
          <p:cNvSpPr>
            <a:spLocks noGrp="1" noRot="1" noChangeArrowheads="1"/>
          </p:cNvSpPr>
          <p:nvPr>
            <p:ph idx="1"/>
          </p:nvPr>
        </p:nvSpPr>
        <p:spPr>
          <a:xfrm>
            <a:off x="1558925" y="1600201"/>
            <a:ext cx="8540750" cy="4498975"/>
          </a:xfrm>
        </p:spPr>
        <p:txBody>
          <a:bodyPr/>
          <a:lstStyle/>
          <a:p>
            <a:r>
              <a:rPr lang="en-GB" sz="3600" dirty="0"/>
              <a:t>In the terms of the model:</a:t>
            </a:r>
          </a:p>
          <a:p>
            <a:pPr lvl="1"/>
            <a:r>
              <a:rPr lang="en-GB" sz="3600" dirty="0"/>
              <a:t> ‘O</a:t>
            </a:r>
            <a:r>
              <a:rPr lang="en-GB" sz="3600" u="sng" dirty="0"/>
              <a:t>rganizing’</a:t>
            </a:r>
            <a:r>
              <a:rPr lang="en-GB" sz="3600" dirty="0"/>
              <a:t> is conceptualised as the 	process of </a:t>
            </a:r>
            <a:r>
              <a:rPr lang="en-GB" sz="3600" u="sng" dirty="0"/>
              <a:t>shaping &amp; sustaining </a:t>
            </a:r>
            <a:r>
              <a:rPr lang="en-GB" sz="3600" dirty="0"/>
              <a:t>	</a:t>
            </a:r>
            <a:r>
              <a:rPr lang="en-GB" sz="3600" u="sng" dirty="0"/>
              <a:t>commissions</a:t>
            </a:r>
          </a:p>
          <a:p>
            <a:pPr lvl="1"/>
            <a:endParaRPr lang="en-GB" sz="3600" dirty="0"/>
          </a:p>
        </p:txBody>
      </p:sp>
      <p:pic>
        <p:nvPicPr>
          <p:cNvPr id="107525" name="Picture 5" descr="busmet"/>
          <p:cNvPicPr>
            <a:picLocks noChangeAspect="1" noChangeArrowheads="1"/>
          </p:cNvPicPr>
          <p:nvPr/>
        </p:nvPicPr>
        <p:blipFill>
          <a:blip r:embed="rId3" cstate="print"/>
          <a:srcRect/>
          <a:stretch>
            <a:fillRect/>
          </a:stretch>
        </p:blipFill>
        <p:spPr bwMode="auto">
          <a:xfrm>
            <a:off x="5411788" y="2960688"/>
            <a:ext cx="4572000" cy="4572000"/>
          </a:xfrm>
          <a:prstGeom prst="rect">
            <a:avLst/>
          </a:prstGeom>
          <a:noFill/>
        </p:spPr>
      </p:pic>
    </p:spTree>
    <p:extLst>
      <p:ext uri="{BB962C8B-B14F-4D97-AF65-F5344CB8AC3E}">
        <p14:creationId xmlns:p14="http://schemas.microsoft.com/office/powerpoint/2010/main" val="21548054"/>
      </p:ext>
    </p:extLst>
  </p:cSld>
  <p:clrMapOvr>
    <a:masterClrMapping/>
  </p:clrMapOvr>
  <p:transition>
    <p:diamond/>
    <p:sndAc>
      <p:stSnd>
        <p:snd r:embed="rId2" name="click.wav"/>
      </p:st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62744" cy="5894748"/>
          </a:xfrm>
          <a:prstGeom prst="rect">
            <a:avLst/>
          </a:prstGeom>
          <a:noFill/>
        </p:spPr>
      </p:pic>
      <p:sp>
        <p:nvSpPr>
          <p:cNvPr id="5" name="Rectangle 2"/>
          <p:cNvSpPr>
            <a:spLocks noGrp="1" noChangeArrowheads="1"/>
          </p:cNvSpPr>
          <p:nvPr>
            <p:ph type="title"/>
          </p:nvPr>
        </p:nvSpPr>
        <p:spPr>
          <a:xfrm>
            <a:off x="1825625" y="-71462"/>
            <a:ext cx="8540750" cy="1143000"/>
          </a:xfrm>
        </p:spPr>
        <p:txBody>
          <a:bodyPr/>
          <a:lstStyle/>
          <a:p>
            <a:r>
              <a:rPr lang="en-GB" dirty="0"/>
              <a:t>Managerial Work</a:t>
            </a:r>
          </a:p>
        </p:txBody>
      </p:sp>
      <p:sp>
        <p:nvSpPr>
          <p:cNvPr id="9" name="TextBox 8"/>
          <p:cNvSpPr txBox="1"/>
          <p:nvPr/>
        </p:nvSpPr>
        <p:spPr>
          <a:xfrm>
            <a:off x="4869078" y="1977086"/>
            <a:ext cx="2307042" cy="523220"/>
          </a:xfrm>
          <a:prstGeom prst="rect">
            <a:avLst/>
          </a:prstGeom>
          <a:solidFill>
            <a:srgbClr val="000000"/>
          </a:solidFill>
        </p:spPr>
        <p:txBody>
          <a:bodyPr wrap="none" rtlCol="0">
            <a:spAutoFit/>
          </a:bodyPr>
          <a:lstStyle/>
          <a:p>
            <a:pPr fontAlgn="base">
              <a:spcBef>
                <a:spcPct val="0"/>
              </a:spcBef>
              <a:spcAft>
                <a:spcPct val="0"/>
              </a:spcAft>
            </a:pPr>
            <a:r>
              <a:rPr lang="en-GB" sz="2800" dirty="0">
                <a:solidFill>
                  <a:srgbClr val="FFFFFF"/>
                </a:solidFill>
                <a:latin typeface="Tahoma" pitchFamily="34" charset="0"/>
                <a:cs typeface="Arial" charset="0"/>
              </a:rPr>
              <a:t>ORGANIZING</a:t>
            </a:r>
          </a:p>
        </p:txBody>
      </p:sp>
    </p:spTree>
    <p:extLst>
      <p:ext uri="{BB962C8B-B14F-4D97-AF65-F5344CB8AC3E}">
        <p14:creationId xmlns:p14="http://schemas.microsoft.com/office/powerpoint/2010/main" val="3067137406"/>
      </p:ext>
    </p:extLst>
  </p:cSld>
  <p:clrMapOvr>
    <a:masterClrMapping/>
  </p:clrMapOvr>
  <p:transition>
    <p:diamond/>
    <p:sndAc>
      <p:stSnd>
        <p:snd r:embed="rId2" name="click.wav"/>
      </p:st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62744" cy="5894748"/>
          </a:xfrm>
          <a:prstGeom prst="rect">
            <a:avLst/>
          </a:prstGeom>
          <a:noFill/>
        </p:spPr>
      </p:pic>
      <p:sp>
        <p:nvSpPr>
          <p:cNvPr id="5" name="Rectangle 2"/>
          <p:cNvSpPr>
            <a:spLocks noGrp="1" noChangeArrowheads="1"/>
          </p:cNvSpPr>
          <p:nvPr>
            <p:ph type="title"/>
          </p:nvPr>
        </p:nvSpPr>
        <p:spPr>
          <a:xfrm>
            <a:off x="1825625" y="-71462"/>
            <a:ext cx="8540750" cy="1143000"/>
          </a:xfrm>
        </p:spPr>
        <p:txBody>
          <a:bodyPr/>
          <a:lstStyle/>
          <a:p>
            <a:r>
              <a:rPr lang="en-GB" dirty="0"/>
              <a:t>Managerial Work</a:t>
            </a:r>
          </a:p>
        </p:txBody>
      </p:sp>
      <p:sp>
        <p:nvSpPr>
          <p:cNvPr id="9" name="TextBox 8"/>
          <p:cNvSpPr txBox="1"/>
          <p:nvPr/>
        </p:nvSpPr>
        <p:spPr>
          <a:xfrm>
            <a:off x="4583833" y="1977087"/>
            <a:ext cx="3021853" cy="646331"/>
          </a:xfrm>
          <a:prstGeom prst="rect">
            <a:avLst/>
          </a:prstGeom>
          <a:solidFill>
            <a:srgbClr val="000000"/>
          </a:solidFill>
        </p:spPr>
        <p:txBody>
          <a:bodyPr wrap="none" rtlCol="0">
            <a:spAutoFit/>
          </a:bodyPr>
          <a:lstStyle/>
          <a:p>
            <a:pPr algn="ctr" fontAlgn="base">
              <a:spcBef>
                <a:spcPct val="0"/>
              </a:spcBef>
              <a:spcAft>
                <a:spcPct val="0"/>
              </a:spcAft>
            </a:pPr>
            <a:r>
              <a:rPr lang="en-GB" dirty="0">
                <a:solidFill>
                  <a:srgbClr val="FFFFFF"/>
                </a:solidFill>
                <a:latin typeface="Tahoma" pitchFamily="34" charset="0"/>
                <a:cs typeface="Arial" charset="0"/>
              </a:rPr>
              <a:t>SHAPING AND SUSTAINING</a:t>
            </a:r>
          </a:p>
          <a:p>
            <a:pPr algn="ctr" fontAlgn="base">
              <a:spcBef>
                <a:spcPct val="0"/>
              </a:spcBef>
              <a:spcAft>
                <a:spcPct val="0"/>
              </a:spcAft>
            </a:pPr>
            <a:r>
              <a:rPr lang="en-GB" dirty="0">
                <a:solidFill>
                  <a:srgbClr val="FFFFFF"/>
                </a:solidFill>
                <a:latin typeface="Tahoma" pitchFamily="34" charset="0"/>
                <a:cs typeface="Arial" charset="0"/>
              </a:rPr>
              <a:t> COMMISSIONS</a:t>
            </a:r>
          </a:p>
        </p:txBody>
      </p:sp>
    </p:spTree>
    <p:extLst>
      <p:ext uri="{BB962C8B-B14F-4D97-AF65-F5344CB8AC3E}">
        <p14:creationId xmlns:p14="http://schemas.microsoft.com/office/powerpoint/2010/main" val="868135457"/>
      </p:ext>
    </p:extLst>
  </p:cSld>
  <p:clrMapOvr>
    <a:masterClrMapping/>
  </p:clrMapOvr>
  <p:transition>
    <p:diamond/>
    <p:sndAc>
      <p:stSnd>
        <p:snd r:embed="rId2" name="click.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62744" cy="5894748"/>
          </a:xfrm>
          <a:prstGeom prst="rect">
            <a:avLst/>
          </a:prstGeom>
          <a:noFill/>
        </p:spPr>
      </p:pic>
      <p:sp>
        <p:nvSpPr>
          <p:cNvPr id="5" name="Rectangle 2"/>
          <p:cNvSpPr>
            <a:spLocks noGrp="1" noChangeArrowheads="1"/>
          </p:cNvSpPr>
          <p:nvPr>
            <p:ph type="title"/>
          </p:nvPr>
        </p:nvSpPr>
        <p:spPr>
          <a:xfrm>
            <a:off x="1825625" y="-71462"/>
            <a:ext cx="8540750" cy="1143000"/>
          </a:xfrm>
        </p:spPr>
        <p:txBody>
          <a:bodyPr/>
          <a:lstStyle/>
          <a:p>
            <a:r>
              <a:rPr lang="en-GB" dirty="0"/>
              <a:t>Managerial Work</a:t>
            </a:r>
          </a:p>
        </p:txBody>
      </p:sp>
      <p:sp>
        <p:nvSpPr>
          <p:cNvPr id="9" name="TextBox 8"/>
          <p:cNvSpPr txBox="1"/>
          <p:nvPr/>
        </p:nvSpPr>
        <p:spPr>
          <a:xfrm>
            <a:off x="4417999" y="1977086"/>
            <a:ext cx="2984278" cy="523220"/>
          </a:xfrm>
          <a:prstGeom prst="rect">
            <a:avLst/>
          </a:prstGeom>
          <a:solidFill>
            <a:srgbClr val="000000"/>
          </a:solidFill>
        </p:spPr>
        <p:txBody>
          <a:bodyPr wrap="none" rtlCol="0">
            <a:spAutoFit/>
          </a:bodyPr>
          <a:lstStyle/>
          <a:p>
            <a:pPr fontAlgn="base">
              <a:spcBef>
                <a:spcPct val="0"/>
              </a:spcBef>
              <a:spcAft>
                <a:spcPct val="0"/>
              </a:spcAft>
            </a:pPr>
            <a:r>
              <a:rPr lang="en-GB" sz="2800" dirty="0">
                <a:solidFill>
                  <a:srgbClr val="FFFFFF"/>
                </a:solidFill>
                <a:latin typeface="Tahoma" pitchFamily="34" charset="0"/>
                <a:cs typeface="Arial" charset="0"/>
              </a:rPr>
              <a:t>COMMISSIONING</a:t>
            </a:r>
          </a:p>
        </p:txBody>
      </p:sp>
    </p:spTree>
    <p:extLst>
      <p:ext uri="{BB962C8B-B14F-4D97-AF65-F5344CB8AC3E}">
        <p14:creationId xmlns:p14="http://schemas.microsoft.com/office/powerpoint/2010/main" val="1500907773"/>
      </p:ext>
    </p:extLst>
  </p:cSld>
  <p:clrMapOvr>
    <a:masterClrMapping/>
  </p:clrMapOvr>
  <p:transition>
    <p:diamond/>
    <p:sndAc>
      <p:stSnd>
        <p:snd r:embed="rId2" name="click.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rrowheads="1"/>
          </p:cNvSpPr>
          <p:nvPr>
            <p:ph type="title"/>
          </p:nvPr>
        </p:nvSpPr>
        <p:spPr>
          <a:xfrm>
            <a:off x="1825625" y="-24"/>
            <a:ext cx="8540750" cy="1143000"/>
          </a:xfrm>
        </p:spPr>
        <p:txBody>
          <a:bodyPr/>
          <a:lstStyle/>
          <a:p>
            <a:r>
              <a:rPr lang="en-GB" dirty="0"/>
              <a:t>The Nature of Managerial Work</a:t>
            </a:r>
            <a:endParaRPr lang="en-US" dirty="0"/>
          </a:p>
        </p:txBody>
      </p:sp>
      <p:sp>
        <p:nvSpPr>
          <p:cNvPr id="181251" name="Rectangle 3"/>
          <p:cNvSpPr>
            <a:spLocks noGrp="1" noRot="1" noChangeArrowheads="1"/>
          </p:cNvSpPr>
          <p:nvPr>
            <p:ph idx="1"/>
          </p:nvPr>
        </p:nvSpPr>
        <p:spPr>
          <a:xfrm>
            <a:off x="1825625" y="1371577"/>
            <a:ext cx="8540750" cy="4498975"/>
          </a:xfrm>
        </p:spPr>
        <p:txBody>
          <a:bodyPr/>
          <a:lstStyle/>
          <a:p>
            <a:r>
              <a:rPr lang="en-US" sz="3600" dirty="0"/>
              <a:t>But where are the ‘decisions’ &amp; decision making in all of this you might well ask? </a:t>
            </a:r>
          </a:p>
          <a:p>
            <a:endParaRPr lang="en-US" sz="3600" dirty="0"/>
          </a:p>
          <a:p>
            <a:endParaRPr lang="en-US" sz="3600" dirty="0"/>
          </a:p>
          <a:p>
            <a:endParaRPr lang="en-US" sz="3600" dirty="0"/>
          </a:p>
          <a:p>
            <a:endParaRPr lang="en-US" sz="3600" dirty="0"/>
          </a:p>
          <a:p>
            <a:r>
              <a:rPr lang="en-US" sz="3600" dirty="0"/>
              <a:t>Surely this is the substance?</a:t>
            </a:r>
            <a:endParaRPr lang="en-GB" sz="3600" dirty="0"/>
          </a:p>
          <a:p>
            <a:pPr>
              <a:buNone/>
            </a:pPr>
            <a:endParaRPr lang="en-GB" sz="3600" dirty="0"/>
          </a:p>
          <a:p>
            <a:endParaRPr lang="en-GB" sz="3600" dirty="0"/>
          </a:p>
          <a:p>
            <a:endParaRPr lang="en-US" sz="3600" dirty="0"/>
          </a:p>
        </p:txBody>
      </p:sp>
      <p:pic>
        <p:nvPicPr>
          <p:cNvPr id="181252" name="Picture 4"/>
          <p:cNvPicPr>
            <a:picLocks noChangeAspect="1" noChangeArrowheads="1"/>
          </p:cNvPicPr>
          <p:nvPr/>
        </p:nvPicPr>
        <p:blipFill>
          <a:blip r:embed="rId3" cstate="print"/>
          <a:srcRect/>
          <a:stretch>
            <a:fillRect/>
          </a:stretch>
        </p:blipFill>
        <p:spPr bwMode="auto">
          <a:xfrm>
            <a:off x="5524497" y="2780928"/>
            <a:ext cx="4537075" cy="2832100"/>
          </a:xfrm>
          <a:prstGeom prst="rect">
            <a:avLst/>
          </a:prstGeom>
          <a:noFill/>
          <a:ln w="9525">
            <a:noFill/>
            <a:miter lim="800000"/>
            <a:headEnd/>
            <a:tailEnd/>
          </a:ln>
          <a:effectLst/>
        </p:spPr>
      </p:pic>
      <p:pic>
        <p:nvPicPr>
          <p:cNvPr id="8" name="Picture 5" descr="C:\Documents and Settings\lenney\Local Settings\Temporary Internet Files\Content.IE5\2FHBVW62\MCj04352780000[1].wmf"/>
          <p:cNvPicPr>
            <a:picLocks noChangeAspect="1" noChangeArrowheads="1"/>
          </p:cNvPicPr>
          <p:nvPr/>
        </p:nvPicPr>
        <p:blipFill>
          <a:blip r:embed="rId4" cstate="print"/>
          <a:srcRect/>
          <a:stretch>
            <a:fillRect/>
          </a:stretch>
        </p:blipFill>
        <p:spPr bwMode="auto">
          <a:xfrm>
            <a:off x="2166911" y="3501008"/>
            <a:ext cx="2443895" cy="1695452"/>
          </a:xfrm>
          <a:prstGeom prst="rect">
            <a:avLst/>
          </a:prstGeom>
          <a:noFill/>
        </p:spPr>
      </p:pic>
    </p:spTree>
    <p:extLst>
      <p:ext uri="{BB962C8B-B14F-4D97-AF65-F5344CB8AC3E}">
        <p14:creationId xmlns:p14="http://schemas.microsoft.com/office/powerpoint/2010/main" val="707610305"/>
      </p:ext>
    </p:extLst>
  </p:cSld>
  <p:clrMapOvr>
    <a:masterClrMapping/>
  </p:clrMapOvr>
  <p:transition>
    <p:diamond/>
    <p:sndAc>
      <p:stSnd>
        <p:snd r:embed="rId2" name="click.wav"/>
      </p:st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625" y="-24"/>
            <a:ext cx="8540750" cy="1143000"/>
          </a:xfrm>
        </p:spPr>
        <p:txBody>
          <a:bodyPr/>
          <a:lstStyle/>
          <a:p>
            <a:r>
              <a:rPr lang="en-GB" dirty="0"/>
              <a:t>The Nature of Managerial Work</a:t>
            </a:r>
          </a:p>
        </p:txBody>
      </p:sp>
      <p:sp>
        <p:nvSpPr>
          <p:cNvPr id="3" name="Content Placeholder 2"/>
          <p:cNvSpPr>
            <a:spLocks noGrp="1"/>
          </p:cNvSpPr>
          <p:nvPr>
            <p:ph idx="1"/>
          </p:nvPr>
        </p:nvSpPr>
        <p:spPr>
          <a:xfrm>
            <a:off x="1825625" y="1071546"/>
            <a:ext cx="8540750" cy="5429288"/>
          </a:xfrm>
        </p:spPr>
        <p:txBody>
          <a:bodyPr/>
          <a:lstStyle/>
          <a:p>
            <a:r>
              <a:rPr lang="en-GB" sz="3600" dirty="0"/>
              <a:t>The term ‘</a:t>
            </a:r>
            <a:r>
              <a:rPr lang="en-GB" sz="3600" b="1" i="1" dirty="0"/>
              <a:t>decision’  </a:t>
            </a:r>
            <a:r>
              <a:rPr lang="en-GB" sz="3600" dirty="0"/>
              <a:t>is simply how we label the transition from the ‘shaping’ to the ‘sustaining’ of </a:t>
            </a:r>
            <a:r>
              <a:rPr lang="en-GB" sz="3600" u="sng" dirty="0"/>
              <a:t>c</a:t>
            </a:r>
            <a:r>
              <a:rPr lang="en-GB" sz="3600" dirty="0"/>
              <a:t>ommissions</a:t>
            </a:r>
          </a:p>
          <a:p>
            <a:endParaRPr lang="en-GB" dirty="0"/>
          </a:p>
          <a:p>
            <a:endParaRPr lang="en-GB" dirty="0"/>
          </a:p>
          <a:p>
            <a:endParaRPr lang="en-GB" dirty="0"/>
          </a:p>
          <a:p>
            <a:endParaRPr lang="en-GB" dirty="0"/>
          </a:p>
          <a:p>
            <a:pPr>
              <a:buNone/>
            </a:pPr>
            <a:endParaRPr lang="en-GB" sz="3600" dirty="0"/>
          </a:p>
        </p:txBody>
      </p:sp>
      <p:sp>
        <p:nvSpPr>
          <p:cNvPr id="5" name="Rounded Rectangle 4"/>
          <p:cNvSpPr/>
          <p:nvPr/>
        </p:nvSpPr>
        <p:spPr>
          <a:xfrm>
            <a:off x="7381884" y="3443294"/>
            <a:ext cx="2928958" cy="170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00"/>
                </a:solidFill>
                <a:latin typeface="Tahoma"/>
                <a:cs typeface="Arial"/>
              </a:rPr>
              <a:t>SUSTAINING COMMISSIONS</a:t>
            </a:r>
          </a:p>
        </p:txBody>
      </p:sp>
      <p:sp>
        <p:nvSpPr>
          <p:cNvPr id="6" name="Right Arrow 5"/>
          <p:cNvSpPr/>
          <p:nvPr/>
        </p:nvSpPr>
        <p:spPr>
          <a:xfrm>
            <a:off x="4667240" y="3943360"/>
            <a:ext cx="2643206" cy="785818"/>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fontAlgn="base">
              <a:spcBef>
                <a:spcPct val="0"/>
              </a:spcBef>
              <a:spcAft>
                <a:spcPct val="0"/>
              </a:spcAft>
            </a:pPr>
            <a:endParaRPr lang="en-GB" sz="3200" b="1" dirty="0">
              <a:solidFill>
                <a:srgbClr val="FFFF00"/>
              </a:solidFill>
              <a:latin typeface="Tahoma"/>
              <a:cs typeface="Arial"/>
            </a:endParaRPr>
          </a:p>
        </p:txBody>
      </p:sp>
      <p:sp>
        <p:nvSpPr>
          <p:cNvPr id="7" name="Rounded Rectangle 6"/>
          <p:cNvSpPr/>
          <p:nvPr/>
        </p:nvSpPr>
        <p:spPr>
          <a:xfrm>
            <a:off x="1595406" y="3443294"/>
            <a:ext cx="2928958" cy="170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00"/>
                </a:solidFill>
                <a:latin typeface="Tahoma"/>
                <a:cs typeface="Arial"/>
              </a:rPr>
              <a:t>SHAPING COMMISSIONS</a:t>
            </a:r>
          </a:p>
        </p:txBody>
      </p:sp>
    </p:spTree>
    <p:extLst>
      <p:ext uri="{BB962C8B-B14F-4D97-AF65-F5344CB8AC3E}">
        <p14:creationId xmlns:p14="http://schemas.microsoft.com/office/powerpoint/2010/main" val="3819624479"/>
      </p:ext>
    </p:extLst>
  </p:cSld>
  <p:clrMapOvr>
    <a:masterClrMapping/>
  </p:clrMapOvr>
  <p:transition>
    <p:diamond/>
    <p:sndAc>
      <p:stSnd>
        <p:snd r:embed="rId2" name="click.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Nature of Managerial Work</a:t>
            </a:r>
          </a:p>
        </p:txBody>
      </p:sp>
      <p:sp>
        <p:nvSpPr>
          <p:cNvPr id="3" name="Content Placeholder 2"/>
          <p:cNvSpPr>
            <a:spLocks noGrp="1"/>
          </p:cNvSpPr>
          <p:nvPr>
            <p:ph idx="1"/>
          </p:nvPr>
        </p:nvSpPr>
        <p:spPr/>
        <p:txBody>
          <a:bodyPr/>
          <a:lstStyle/>
          <a:p>
            <a:pPr>
              <a:buNone/>
            </a:pPr>
            <a:r>
              <a:rPr lang="en-US" sz="4000" dirty="0"/>
              <a:t>	The very </a:t>
            </a:r>
            <a:r>
              <a:rPr lang="en-US" sz="4000" u="sng" dirty="0"/>
              <a:t>substance of a manager’s conduct</a:t>
            </a:r>
            <a:r>
              <a:rPr lang="en-US" sz="4000" dirty="0"/>
              <a:t> is </a:t>
            </a:r>
            <a:r>
              <a:rPr lang="en-US" sz="4000" dirty="0">
                <a:solidFill>
                  <a:schemeClr val="tx2">
                    <a:lumMod val="75000"/>
                  </a:schemeClr>
                </a:solidFill>
              </a:rPr>
              <a:t>the </a:t>
            </a:r>
            <a:r>
              <a:rPr lang="en-US" sz="4000" i="1" dirty="0">
                <a:solidFill>
                  <a:schemeClr val="tx2">
                    <a:lumMod val="75000"/>
                  </a:schemeClr>
                </a:solidFill>
              </a:rPr>
              <a:t>process of shaping and sustaining commissions</a:t>
            </a:r>
          </a:p>
          <a:p>
            <a:pPr>
              <a:buNone/>
            </a:pPr>
            <a:endParaRPr lang="en-US" sz="4000" i="1" dirty="0">
              <a:solidFill>
                <a:schemeClr val="tx2">
                  <a:lumMod val="75000"/>
                </a:schemeClr>
              </a:solidFill>
            </a:endParaRPr>
          </a:p>
          <a:p>
            <a:pPr>
              <a:buNone/>
            </a:pPr>
            <a:r>
              <a:rPr lang="en-US" sz="4000" i="1" dirty="0"/>
              <a:t>	But what are </a:t>
            </a:r>
            <a:r>
              <a:rPr lang="en-US" sz="4000" i="1" dirty="0">
                <a:solidFill>
                  <a:schemeClr val="tx2">
                    <a:lumMod val="75000"/>
                  </a:schemeClr>
                </a:solidFill>
              </a:rPr>
              <a:t>commissions?</a:t>
            </a:r>
            <a:endParaRPr lang="en-GB" sz="4000" i="1" dirty="0">
              <a:solidFill>
                <a:schemeClr val="tx2">
                  <a:lumMod val="75000"/>
                </a:schemeClr>
              </a:solidFill>
            </a:endParaRPr>
          </a:p>
        </p:txBody>
      </p:sp>
    </p:spTree>
    <p:extLst>
      <p:ext uri="{BB962C8B-B14F-4D97-AF65-F5344CB8AC3E}">
        <p14:creationId xmlns:p14="http://schemas.microsoft.com/office/powerpoint/2010/main" val="1440994676"/>
      </p:ext>
    </p:extLst>
  </p:cSld>
  <p:clrMapOvr>
    <a:masterClrMapping/>
  </p:clrMapOvr>
  <p:transition>
    <p:diamond/>
    <p:sndAc>
      <p:stSnd>
        <p:snd r:embed="rId2" name="click.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lstStyle/>
          <a:p>
            <a:r>
              <a:rPr lang="en-GB" dirty="0"/>
              <a:t>The Nature of Managerial Work</a:t>
            </a:r>
          </a:p>
        </p:txBody>
      </p:sp>
      <p:sp>
        <p:nvSpPr>
          <p:cNvPr id="105475" name="Rectangle 3"/>
          <p:cNvSpPr>
            <a:spLocks noGrp="1" noRot="1" noChangeArrowheads="1"/>
          </p:cNvSpPr>
          <p:nvPr>
            <p:ph idx="1"/>
          </p:nvPr>
        </p:nvSpPr>
        <p:spPr>
          <a:xfrm>
            <a:off x="1825625" y="1600201"/>
            <a:ext cx="8540750" cy="1541463"/>
          </a:xfrm>
        </p:spPr>
        <p:txBody>
          <a:bodyPr/>
          <a:lstStyle/>
          <a:p>
            <a:pPr>
              <a:lnSpc>
                <a:spcPct val="90000"/>
              </a:lnSpc>
            </a:pPr>
            <a:r>
              <a:rPr lang="en-GB" dirty="0"/>
              <a:t> commissions are the whole ‘point’ of managerial conduct </a:t>
            </a:r>
          </a:p>
          <a:p>
            <a:pPr>
              <a:lnSpc>
                <a:spcPct val="90000"/>
              </a:lnSpc>
            </a:pPr>
            <a:r>
              <a:rPr lang="en-GB" dirty="0"/>
              <a:t> commissions are the ‘</a:t>
            </a:r>
            <a:r>
              <a:rPr lang="en-GB" i="1" dirty="0"/>
              <a:t>business of the talk’</a:t>
            </a:r>
          </a:p>
        </p:txBody>
      </p:sp>
      <p:pic>
        <p:nvPicPr>
          <p:cNvPr id="105476" name="Picture 4" descr="MCPE03072_0000[1]"/>
          <p:cNvPicPr>
            <a:picLocks noChangeAspect="1" noChangeArrowheads="1"/>
          </p:cNvPicPr>
          <p:nvPr/>
        </p:nvPicPr>
        <p:blipFill>
          <a:blip r:embed="rId3" cstate="print"/>
          <a:srcRect/>
          <a:stretch>
            <a:fillRect/>
          </a:stretch>
        </p:blipFill>
        <p:spPr bwMode="auto">
          <a:xfrm>
            <a:off x="3143250" y="3357563"/>
            <a:ext cx="5976938" cy="3236912"/>
          </a:xfrm>
          <a:prstGeom prst="rect">
            <a:avLst/>
          </a:prstGeom>
          <a:noFill/>
        </p:spPr>
      </p:pic>
      <p:pic>
        <p:nvPicPr>
          <p:cNvPr id="105477" name="Picture 5" descr="MCj03227150000[1]"/>
          <p:cNvPicPr>
            <a:picLocks noChangeAspect="1" noChangeArrowheads="1"/>
          </p:cNvPicPr>
          <p:nvPr/>
        </p:nvPicPr>
        <p:blipFill>
          <a:blip r:embed="rId4" cstate="print"/>
          <a:srcRect/>
          <a:stretch>
            <a:fillRect/>
          </a:stretch>
        </p:blipFill>
        <p:spPr bwMode="auto">
          <a:xfrm>
            <a:off x="1200150" y="4076701"/>
            <a:ext cx="2374900" cy="517525"/>
          </a:xfrm>
          <a:prstGeom prst="rect">
            <a:avLst/>
          </a:prstGeom>
          <a:noFill/>
        </p:spPr>
      </p:pic>
      <p:pic>
        <p:nvPicPr>
          <p:cNvPr id="105478" name="Picture 6" descr="MCj03227150000[1]"/>
          <p:cNvPicPr>
            <a:picLocks noChangeAspect="1" noChangeArrowheads="1"/>
          </p:cNvPicPr>
          <p:nvPr/>
        </p:nvPicPr>
        <p:blipFill>
          <a:blip r:embed="rId4" cstate="print"/>
          <a:srcRect/>
          <a:stretch>
            <a:fillRect/>
          </a:stretch>
        </p:blipFill>
        <p:spPr bwMode="auto">
          <a:xfrm rot="10050953">
            <a:off x="8543925" y="4221164"/>
            <a:ext cx="2374900" cy="517525"/>
          </a:xfrm>
          <a:prstGeom prst="rect">
            <a:avLst/>
          </a:prstGeom>
          <a:noFill/>
        </p:spPr>
      </p:pic>
    </p:spTree>
    <p:extLst>
      <p:ext uri="{BB962C8B-B14F-4D97-AF65-F5344CB8AC3E}">
        <p14:creationId xmlns:p14="http://schemas.microsoft.com/office/powerpoint/2010/main" val="867697510"/>
      </p:ext>
    </p:extLst>
  </p:cSld>
  <p:clrMapOvr>
    <a:masterClrMapping/>
  </p:clrMapOvr>
  <p:transition>
    <p:diamond/>
    <p:sndAc>
      <p:stSnd>
        <p:snd r:embed="rId2" name="click.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a:xfrm>
            <a:off x="1825625" y="-90264"/>
            <a:ext cx="8540750" cy="1143000"/>
          </a:xfrm>
        </p:spPr>
        <p:txBody>
          <a:bodyPr/>
          <a:lstStyle/>
          <a:p>
            <a:r>
              <a:rPr lang="en-GB" dirty="0"/>
              <a:t>The Nature of Managerial Work</a:t>
            </a:r>
          </a:p>
        </p:txBody>
      </p:sp>
      <p:sp>
        <p:nvSpPr>
          <p:cNvPr id="106499" name="Rectangle 3"/>
          <p:cNvSpPr>
            <a:spLocks noGrp="1" noRot="1" noChangeArrowheads="1"/>
          </p:cNvSpPr>
          <p:nvPr>
            <p:ph idx="1"/>
          </p:nvPr>
        </p:nvSpPr>
        <p:spPr>
          <a:xfrm>
            <a:off x="1825626" y="476673"/>
            <a:ext cx="8842375" cy="4924425"/>
          </a:xfrm>
        </p:spPr>
        <p:txBody>
          <a:bodyPr/>
          <a:lstStyle/>
          <a:p>
            <a:pPr marL="0" indent="0">
              <a:lnSpc>
                <a:spcPct val="90000"/>
              </a:lnSpc>
              <a:buNone/>
            </a:pPr>
            <a:endParaRPr lang="en-GB" sz="3600" i="1" dirty="0"/>
          </a:p>
          <a:p>
            <a:pPr>
              <a:lnSpc>
                <a:spcPct val="90000"/>
              </a:lnSpc>
              <a:buNone/>
            </a:pPr>
            <a:endParaRPr lang="en-GB" sz="3600" i="1" dirty="0"/>
          </a:p>
          <a:p>
            <a:pPr>
              <a:lnSpc>
                <a:spcPct val="90000"/>
              </a:lnSpc>
            </a:pPr>
            <a:r>
              <a:rPr lang="en-GB" sz="3600" i="1" dirty="0"/>
              <a:t>commissions are the </a:t>
            </a:r>
            <a:r>
              <a:rPr lang="en-GB" sz="3600" b="1" i="1" dirty="0"/>
              <a:t>objective-laden seeds of action. </a:t>
            </a:r>
          </a:p>
          <a:p>
            <a:pPr lvl="1">
              <a:lnSpc>
                <a:spcPct val="90000"/>
              </a:lnSpc>
            </a:pPr>
            <a:r>
              <a:rPr lang="en-GB" dirty="0"/>
              <a:t> a pledge to do something in the future </a:t>
            </a:r>
          </a:p>
          <a:p>
            <a:pPr>
              <a:lnSpc>
                <a:spcPct val="90000"/>
              </a:lnSpc>
            </a:pPr>
            <a:endParaRPr lang="en-GB" sz="3600" i="1" dirty="0"/>
          </a:p>
        </p:txBody>
      </p:sp>
      <p:pic>
        <p:nvPicPr>
          <p:cNvPr id="427010" name="Picture 2" descr="C:\Documents and Settings\lenney\Local Settings\Temporary Internet Files\Content.IE5\2FHBVW62\MCj02374710000[1].wmf"/>
          <p:cNvPicPr>
            <a:picLocks noChangeAspect="1" noChangeArrowheads="1"/>
          </p:cNvPicPr>
          <p:nvPr/>
        </p:nvPicPr>
        <p:blipFill>
          <a:blip r:embed="rId3" cstate="print"/>
          <a:srcRect/>
          <a:stretch>
            <a:fillRect/>
          </a:stretch>
        </p:blipFill>
        <p:spPr bwMode="auto">
          <a:xfrm>
            <a:off x="6023992" y="3573016"/>
            <a:ext cx="3854802" cy="3069700"/>
          </a:xfrm>
          <a:prstGeom prst="rect">
            <a:avLst/>
          </a:prstGeom>
          <a:noFill/>
        </p:spPr>
      </p:pic>
    </p:spTree>
    <p:extLst>
      <p:ext uri="{BB962C8B-B14F-4D97-AF65-F5344CB8AC3E}">
        <p14:creationId xmlns:p14="http://schemas.microsoft.com/office/powerpoint/2010/main" val="550080300"/>
      </p:ext>
    </p:extLst>
  </p:cSld>
  <p:clrMapOvr>
    <a:masterClrMapping/>
  </p:clrMapOvr>
  <p:transition>
    <p:diamond/>
    <p:sndAc>
      <p:stSnd>
        <p:snd r:embed="rId2" name="click.wav"/>
      </p:stSnd>
    </p:sndAc>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p:txBody>
          <a:bodyPr/>
          <a:lstStyle/>
          <a:p>
            <a:r>
              <a:rPr lang="en-GB"/>
              <a:t>The Nature of Managerial Work</a:t>
            </a:r>
          </a:p>
        </p:txBody>
      </p:sp>
      <p:sp>
        <p:nvSpPr>
          <p:cNvPr id="106499" name="Rectangle 3"/>
          <p:cNvSpPr>
            <a:spLocks noGrp="1" noRot="1" noChangeArrowheads="1"/>
          </p:cNvSpPr>
          <p:nvPr>
            <p:ph idx="1"/>
          </p:nvPr>
        </p:nvSpPr>
        <p:spPr>
          <a:xfrm>
            <a:off x="1825626" y="1600201"/>
            <a:ext cx="8842375" cy="4924425"/>
          </a:xfrm>
        </p:spPr>
        <p:txBody>
          <a:bodyPr/>
          <a:lstStyle/>
          <a:p>
            <a:pPr>
              <a:lnSpc>
                <a:spcPct val="90000"/>
              </a:lnSpc>
            </a:pPr>
            <a:r>
              <a:rPr lang="en-GB" sz="4000" dirty="0"/>
              <a:t>commissions are</a:t>
            </a:r>
          </a:p>
          <a:p>
            <a:pPr lvl="1">
              <a:lnSpc>
                <a:spcPct val="90000"/>
              </a:lnSpc>
            </a:pPr>
            <a:r>
              <a:rPr lang="en-GB" sz="4000" i="1" dirty="0"/>
              <a:t>Undertakings through which someone agrees / accedes to endeavour to do, or forbears to do, ‘something’ </a:t>
            </a:r>
          </a:p>
          <a:p>
            <a:pPr>
              <a:lnSpc>
                <a:spcPct val="90000"/>
              </a:lnSpc>
              <a:buNone/>
            </a:pPr>
            <a:endParaRPr lang="en-GB" sz="4000" i="1" dirty="0"/>
          </a:p>
        </p:txBody>
      </p:sp>
      <p:pic>
        <p:nvPicPr>
          <p:cNvPr id="106500" name="Picture 4"/>
          <p:cNvPicPr>
            <a:picLocks noChangeAspect="1" noChangeArrowheads="1"/>
          </p:cNvPicPr>
          <p:nvPr/>
        </p:nvPicPr>
        <p:blipFill>
          <a:blip r:embed="rId3" cstate="print"/>
          <a:srcRect/>
          <a:stretch>
            <a:fillRect/>
          </a:stretch>
        </p:blipFill>
        <p:spPr bwMode="auto">
          <a:xfrm>
            <a:off x="6096000" y="4147444"/>
            <a:ext cx="3857652" cy="2139077"/>
          </a:xfrm>
          <a:prstGeom prst="rect">
            <a:avLst/>
          </a:prstGeom>
          <a:noFill/>
          <a:ln w="9525">
            <a:noFill/>
            <a:miter lim="800000"/>
            <a:headEnd/>
            <a:tailEnd/>
          </a:ln>
          <a:effectLst/>
        </p:spPr>
      </p:pic>
    </p:spTree>
    <p:extLst>
      <p:ext uri="{BB962C8B-B14F-4D97-AF65-F5344CB8AC3E}">
        <p14:creationId xmlns:p14="http://schemas.microsoft.com/office/powerpoint/2010/main" val="1843680226"/>
      </p:ext>
    </p:extLst>
  </p:cSld>
  <p:clrMapOvr>
    <a:masterClrMapping/>
  </p:clrMapOvr>
  <p:transition>
    <p:diamond/>
    <p:sndAc>
      <p:stSnd>
        <p:snd r:embed="rId2" name="click.wav"/>
      </p:stSnd>
    </p:sndAc>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commission in the making</a:t>
            </a:r>
          </a:p>
        </p:txBody>
      </p:sp>
      <p:sp>
        <p:nvSpPr>
          <p:cNvPr id="3" name="Content Placeholder 2"/>
          <p:cNvSpPr>
            <a:spLocks noGrp="1"/>
          </p:cNvSpPr>
          <p:nvPr>
            <p:ph idx="1"/>
          </p:nvPr>
        </p:nvSpPr>
        <p:spPr/>
        <p:txBody>
          <a:bodyPr/>
          <a:lstStyle/>
          <a:p>
            <a:r>
              <a:rPr lang="en-GB" sz="3600" i="1" dirty="0">
                <a:solidFill>
                  <a:srgbClr val="FFFF00"/>
                </a:solidFill>
              </a:rPr>
              <a:t>“So...what they’ve said to me is that if we put it up to twenty sites they’ll strengthen the </a:t>
            </a:r>
            <a:r>
              <a:rPr lang="en-GB" sz="3600" dirty="0">
                <a:solidFill>
                  <a:srgbClr val="FFFF00"/>
                </a:solidFill>
              </a:rPr>
              <a:t>[F]</a:t>
            </a:r>
            <a:r>
              <a:rPr lang="en-GB" sz="3600" i="1" dirty="0">
                <a:solidFill>
                  <a:srgbClr val="FFFF00"/>
                </a:solidFill>
              </a:rPr>
              <a:t> branding...so.. </a:t>
            </a:r>
            <a:r>
              <a:rPr lang="en-GB" sz="3600" i="1" u="sng" dirty="0"/>
              <a:t>can you work with </a:t>
            </a:r>
            <a:r>
              <a:rPr lang="en-GB" sz="3600" u="sng" dirty="0"/>
              <a:t>[A]</a:t>
            </a:r>
            <a:r>
              <a:rPr lang="en-GB" sz="3600" i="1" u="sng" dirty="0"/>
              <a:t> today and get back to me with a cost...</a:t>
            </a:r>
            <a:r>
              <a:rPr lang="en-GB" sz="3600" i="1" dirty="0"/>
              <a:t>it’ll have to come out of your </a:t>
            </a:r>
            <a:r>
              <a:rPr lang="en-GB" sz="3600" dirty="0"/>
              <a:t>[Z] </a:t>
            </a:r>
            <a:r>
              <a:rPr lang="en-GB" sz="3600" i="1" dirty="0"/>
              <a:t>budget though! ”</a:t>
            </a:r>
          </a:p>
          <a:p>
            <a:endParaRPr lang="en-GB" sz="3600" dirty="0">
              <a:solidFill>
                <a:srgbClr val="FFFF00"/>
              </a:solidFill>
            </a:endParaRPr>
          </a:p>
        </p:txBody>
      </p:sp>
    </p:spTree>
    <p:extLst>
      <p:ext uri="{BB962C8B-B14F-4D97-AF65-F5344CB8AC3E}">
        <p14:creationId xmlns:p14="http://schemas.microsoft.com/office/powerpoint/2010/main" val="1971582822"/>
      </p:ext>
    </p:extLst>
  </p:cSld>
  <p:clrMapOvr>
    <a:masterClrMapping/>
  </p:clrMapOvr>
  <p:transition>
    <p:diamond/>
    <p:sndAc>
      <p:stSnd>
        <p:snd r:embed="rId2" name="click.wav"/>
      </p:stSnd>
    </p:sndAc>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dirty="0"/>
              <a:t>A commission in the making</a:t>
            </a:r>
          </a:p>
        </p:txBody>
      </p:sp>
      <p:sp>
        <p:nvSpPr>
          <p:cNvPr id="3" name="Content Placeholder 2"/>
          <p:cNvSpPr>
            <a:spLocks noGrp="1"/>
          </p:cNvSpPr>
          <p:nvPr>
            <p:ph idx="1"/>
          </p:nvPr>
        </p:nvSpPr>
        <p:spPr/>
        <p:txBody>
          <a:bodyPr/>
          <a:lstStyle/>
          <a:p>
            <a:r>
              <a:rPr lang="en-GB" sz="3600" i="1" dirty="0">
                <a:solidFill>
                  <a:srgbClr val="FFFF00"/>
                </a:solidFill>
              </a:rPr>
              <a:t>“..what will really annoy me ..is that the same will happen with this </a:t>
            </a:r>
            <a:r>
              <a:rPr lang="en-GB" sz="3600" i="1" u="sng" dirty="0"/>
              <a:t>unless I get a commitment from Paul, that before the orders are put up, that he lets me know so I can</a:t>
            </a:r>
            <a:r>
              <a:rPr lang="en-GB" sz="3600" i="1" dirty="0"/>
              <a:t>.....”</a:t>
            </a:r>
            <a:endParaRPr lang="en-GB" sz="3600" dirty="0"/>
          </a:p>
        </p:txBody>
      </p:sp>
    </p:spTree>
    <p:extLst>
      <p:ext uri="{BB962C8B-B14F-4D97-AF65-F5344CB8AC3E}">
        <p14:creationId xmlns:p14="http://schemas.microsoft.com/office/powerpoint/2010/main" val="645751984"/>
      </p:ext>
    </p:extLst>
  </p:cSld>
  <p:clrMapOvr>
    <a:masterClrMapping/>
  </p:clrMapOvr>
  <p:transition>
    <p:diamond/>
    <p:sndAc>
      <p:stSnd>
        <p:snd r:embed="rId2" name="click.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825625" y="44450"/>
            <a:ext cx="8540750" cy="1143000"/>
          </a:xfrm>
        </p:spPr>
        <p:txBody>
          <a:bodyPr/>
          <a:lstStyle/>
          <a:p>
            <a:r>
              <a:rPr lang="en-GB" dirty="0"/>
              <a:t>A commission in the making</a:t>
            </a:r>
          </a:p>
        </p:txBody>
      </p:sp>
      <p:sp>
        <p:nvSpPr>
          <p:cNvPr id="131075" name="Rectangle 3"/>
          <p:cNvSpPr>
            <a:spLocks noGrp="1" noRot="1" noChangeArrowheads="1"/>
          </p:cNvSpPr>
          <p:nvPr>
            <p:ph idx="1"/>
          </p:nvPr>
        </p:nvSpPr>
        <p:spPr>
          <a:xfrm>
            <a:off x="1825625" y="1196975"/>
            <a:ext cx="8540750" cy="5327650"/>
          </a:xfrm>
        </p:spPr>
        <p:txBody>
          <a:bodyPr/>
          <a:lstStyle/>
          <a:p>
            <a:pPr>
              <a:lnSpc>
                <a:spcPct val="80000"/>
              </a:lnSpc>
              <a:buNone/>
            </a:pPr>
            <a:endParaRPr lang="en-GB" i="1" dirty="0">
              <a:solidFill>
                <a:srgbClr val="FFFF00"/>
              </a:solidFill>
            </a:endParaRPr>
          </a:p>
          <a:p>
            <a:pPr>
              <a:lnSpc>
                <a:spcPct val="80000"/>
              </a:lnSpc>
              <a:buNone/>
            </a:pPr>
            <a:endParaRPr lang="en-GB" sz="2400" b="1" i="1" dirty="0">
              <a:solidFill>
                <a:srgbClr val="FFFF00"/>
              </a:solidFill>
            </a:endParaRPr>
          </a:p>
          <a:p>
            <a:pPr>
              <a:lnSpc>
                <a:spcPct val="80000"/>
              </a:lnSpc>
            </a:pPr>
            <a:r>
              <a:rPr lang="en-GB" sz="3600" i="1" dirty="0">
                <a:solidFill>
                  <a:srgbClr val="FFFF00"/>
                </a:solidFill>
              </a:rPr>
              <a:t>“..on </a:t>
            </a:r>
            <a:r>
              <a:rPr lang="en-GB" sz="3600" dirty="0">
                <a:solidFill>
                  <a:srgbClr val="FFFF00"/>
                </a:solidFill>
              </a:rPr>
              <a:t>[Customer A] </a:t>
            </a:r>
            <a:r>
              <a:rPr lang="en-GB" sz="3600" i="1" dirty="0">
                <a:solidFill>
                  <a:srgbClr val="FFFF00"/>
                </a:solidFill>
              </a:rPr>
              <a:t>are we spending or aren’t we..</a:t>
            </a:r>
            <a:r>
              <a:rPr lang="en-GB" sz="3600" i="1" u="sng" dirty="0">
                <a:solidFill>
                  <a:srgbClr val="FFFF00"/>
                </a:solidFill>
              </a:rPr>
              <a:t>on </a:t>
            </a:r>
            <a:r>
              <a:rPr lang="en-GB" sz="3600" u="sng" dirty="0">
                <a:solidFill>
                  <a:srgbClr val="FFFF00"/>
                </a:solidFill>
              </a:rPr>
              <a:t>[Customer B]</a:t>
            </a:r>
            <a:r>
              <a:rPr lang="en-GB" sz="3600" i="1" u="sng" dirty="0">
                <a:solidFill>
                  <a:srgbClr val="FFFF00"/>
                </a:solidFill>
              </a:rPr>
              <a:t> </a:t>
            </a:r>
            <a:r>
              <a:rPr lang="en-GB" sz="4000" i="1" u="sng" dirty="0"/>
              <a:t>I’ve  said don’t spend any money.... these are the ones we’re </a:t>
            </a:r>
            <a:r>
              <a:rPr lang="en-GB" sz="4000" i="1" u="sng" dirty="0" err="1"/>
              <a:t>gonna</a:t>
            </a:r>
            <a:r>
              <a:rPr lang="en-GB" sz="4000" i="1" u="sng" dirty="0"/>
              <a:t> invest in..yeah....and these are where we’re not </a:t>
            </a:r>
            <a:r>
              <a:rPr lang="en-GB" sz="4000" i="1" u="sng" dirty="0" err="1"/>
              <a:t>gonna</a:t>
            </a:r>
            <a:r>
              <a:rPr lang="en-GB" sz="4000" i="1" u="sng" dirty="0"/>
              <a:t> spend money”</a:t>
            </a:r>
          </a:p>
        </p:txBody>
      </p:sp>
    </p:spTree>
    <p:extLst>
      <p:ext uri="{BB962C8B-B14F-4D97-AF65-F5344CB8AC3E}">
        <p14:creationId xmlns:p14="http://schemas.microsoft.com/office/powerpoint/2010/main" val="654638025"/>
      </p:ext>
    </p:extLst>
  </p:cSld>
  <p:clrMapOvr>
    <a:masterClrMapping/>
  </p:clrMapOvr>
  <p:transition>
    <p:diamond/>
    <p:sndAc>
      <p:stSnd>
        <p:snd r:embed="rId2" name="click.wav"/>
      </p:stSnd>
    </p:sndAc>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lstStyle/>
          <a:p>
            <a:r>
              <a:rPr lang="en-GB" sz="3600" dirty="0"/>
              <a:t>A Mindful Marketer understands that….</a:t>
            </a:r>
          </a:p>
        </p:txBody>
      </p:sp>
      <p:sp>
        <p:nvSpPr>
          <p:cNvPr id="105475" name="Rectangle 3"/>
          <p:cNvSpPr>
            <a:spLocks noGrp="1" noRot="1" noChangeArrowheads="1"/>
          </p:cNvSpPr>
          <p:nvPr>
            <p:ph idx="1"/>
          </p:nvPr>
        </p:nvSpPr>
        <p:spPr>
          <a:xfrm>
            <a:off x="1738314" y="1714489"/>
            <a:ext cx="9358346" cy="1541463"/>
          </a:xfrm>
        </p:spPr>
        <p:txBody>
          <a:bodyPr/>
          <a:lstStyle/>
          <a:p>
            <a:pPr>
              <a:lnSpc>
                <a:spcPct val="90000"/>
              </a:lnSpc>
              <a:buNone/>
            </a:pPr>
            <a:r>
              <a:rPr lang="en-GB" dirty="0"/>
              <a:t>commissions are the ‘currency’ of collaboration</a:t>
            </a:r>
            <a:endParaRPr lang="en-GB" i="1" dirty="0"/>
          </a:p>
        </p:txBody>
      </p:sp>
      <p:pic>
        <p:nvPicPr>
          <p:cNvPr id="105476" name="Picture 4" descr="MCPE03072_0000[1]"/>
          <p:cNvPicPr>
            <a:picLocks noChangeAspect="1" noChangeArrowheads="1"/>
          </p:cNvPicPr>
          <p:nvPr/>
        </p:nvPicPr>
        <p:blipFill>
          <a:blip r:embed="rId3" cstate="print"/>
          <a:srcRect/>
          <a:stretch>
            <a:fillRect/>
          </a:stretch>
        </p:blipFill>
        <p:spPr bwMode="auto">
          <a:xfrm>
            <a:off x="3095604" y="2428868"/>
            <a:ext cx="5976938" cy="2808284"/>
          </a:xfrm>
          <a:prstGeom prst="rect">
            <a:avLst/>
          </a:prstGeom>
          <a:noFill/>
        </p:spPr>
      </p:pic>
      <p:pic>
        <p:nvPicPr>
          <p:cNvPr id="105477" name="Picture 5" descr="MCj03227150000[1]"/>
          <p:cNvPicPr>
            <a:picLocks noChangeAspect="1" noChangeArrowheads="1"/>
          </p:cNvPicPr>
          <p:nvPr/>
        </p:nvPicPr>
        <p:blipFill>
          <a:blip r:embed="rId4" cstate="print"/>
          <a:srcRect/>
          <a:stretch>
            <a:fillRect/>
          </a:stretch>
        </p:blipFill>
        <p:spPr bwMode="auto">
          <a:xfrm>
            <a:off x="1200150" y="3286125"/>
            <a:ext cx="2374900" cy="517525"/>
          </a:xfrm>
          <a:prstGeom prst="rect">
            <a:avLst/>
          </a:prstGeom>
          <a:noFill/>
        </p:spPr>
      </p:pic>
      <p:pic>
        <p:nvPicPr>
          <p:cNvPr id="105478" name="Picture 6" descr="MCj03227150000[1]"/>
          <p:cNvPicPr>
            <a:picLocks noChangeAspect="1" noChangeArrowheads="1"/>
          </p:cNvPicPr>
          <p:nvPr/>
        </p:nvPicPr>
        <p:blipFill>
          <a:blip r:embed="rId4" cstate="print"/>
          <a:srcRect/>
          <a:stretch>
            <a:fillRect/>
          </a:stretch>
        </p:blipFill>
        <p:spPr bwMode="auto">
          <a:xfrm rot="10050953">
            <a:off x="8543925" y="3250945"/>
            <a:ext cx="2374900" cy="517525"/>
          </a:xfrm>
          <a:prstGeom prst="rect">
            <a:avLst/>
          </a:prstGeom>
          <a:noFill/>
        </p:spPr>
      </p:pic>
      <p:sp>
        <p:nvSpPr>
          <p:cNvPr id="7" name="Rectangle 6"/>
          <p:cNvSpPr/>
          <p:nvPr/>
        </p:nvSpPr>
        <p:spPr>
          <a:xfrm>
            <a:off x="1738282" y="5631436"/>
            <a:ext cx="8572560" cy="523220"/>
          </a:xfrm>
          <a:prstGeom prst="rect">
            <a:avLst/>
          </a:prstGeom>
        </p:spPr>
        <p:txBody>
          <a:bodyPr wrap="square">
            <a:spAutoFit/>
          </a:bodyPr>
          <a:lstStyle/>
          <a:p>
            <a:pPr algn="ctr" fontAlgn="base">
              <a:spcBef>
                <a:spcPct val="0"/>
              </a:spcBef>
              <a:spcAft>
                <a:spcPct val="0"/>
              </a:spcAft>
            </a:pPr>
            <a:r>
              <a:rPr lang="en-GB" sz="2800" dirty="0">
                <a:solidFill>
                  <a:srgbClr val="FFFFFF"/>
                </a:solidFill>
                <a:latin typeface="Tahoma" pitchFamily="34" charset="0"/>
                <a:cs typeface="Arial" charset="0"/>
              </a:rPr>
              <a:t>commissions are the links in the means-ends chain</a:t>
            </a:r>
          </a:p>
        </p:txBody>
      </p:sp>
    </p:spTree>
    <p:extLst>
      <p:ext uri="{BB962C8B-B14F-4D97-AF65-F5344CB8AC3E}">
        <p14:creationId xmlns:p14="http://schemas.microsoft.com/office/powerpoint/2010/main" val="470395453"/>
      </p:ext>
    </p:extLst>
  </p:cSld>
  <p:clrMapOvr>
    <a:masterClrMapping/>
  </p:clrMapOvr>
  <p:transition>
    <p:diamond/>
    <p:sndAc>
      <p:stSnd>
        <p:snd r:embed="rId2" name="click.wav"/>
      </p:stSnd>
    </p:sndAc>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Rot="1" noChangeArrowheads="1"/>
          </p:cNvSpPr>
          <p:nvPr/>
        </p:nvSpPr>
        <p:spPr bwMode="auto">
          <a:xfrm>
            <a:off x="1524001" y="-242888"/>
            <a:ext cx="8842375" cy="1143001"/>
          </a:xfrm>
          <a:prstGeom prst="rect">
            <a:avLst/>
          </a:prstGeom>
          <a:noFill/>
          <a:ln w="9525">
            <a:noFill/>
            <a:miter lim="800000"/>
            <a:headEnd/>
            <a:tailEnd/>
          </a:ln>
          <a:effectLst/>
        </p:spPr>
        <p:txBody>
          <a:bodyPr anchor="ctr"/>
          <a:lstStyle/>
          <a:p>
            <a:pPr algn="ctr" fontAlgn="base">
              <a:spcBef>
                <a:spcPct val="0"/>
              </a:spcBef>
              <a:spcAft>
                <a:spcPct val="0"/>
              </a:spcAft>
            </a:pPr>
            <a:br>
              <a:rPr lang="en-GB" sz="3200" dirty="0">
                <a:solidFill>
                  <a:srgbClr val="FFFFCC"/>
                </a:solidFill>
                <a:effectLst>
                  <a:outerShdw blurRad="38100" dist="38100" dir="2700000" algn="tl">
                    <a:srgbClr val="000000"/>
                  </a:outerShdw>
                </a:effectLst>
                <a:latin typeface="Tahoma" pitchFamily="34" charset="0"/>
                <a:cs typeface="Arial" charset="0"/>
              </a:rPr>
            </a:br>
            <a:r>
              <a:rPr lang="en-GB" sz="3200" dirty="0">
                <a:solidFill>
                  <a:srgbClr val="FFFFCC"/>
                </a:solidFill>
                <a:effectLst>
                  <a:outerShdw blurRad="38100" dist="38100" dir="2700000" algn="tl">
                    <a:srgbClr val="000000"/>
                  </a:outerShdw>
                </a:effectLst>
                <a:latin typeface="Tahoma" pitchFamily="34" charset="0"/>
                <a:cs typeface="Arial" charset="0"/>
              </a:rPr>
              <a:t>Means-Ends - The Cone of commissions</a:t>
            </a:r>
          </a:p>
        </p:txBody>
      </p:sp>
      <p:grpSp>
        <p:nvGrpSpPr>
          <p:cNvPr id="2" name="Group 6"/>
          <p:cNvGrpSpPr>
            <a:grpSpLocks/>
          </p:cNvGrpSpPr>
          <p:nvPr/>
        </p:nvGrpSpPr>
        <p:grpSpPr bwMode="auto">
          <a:xfrm>
            <a:off x="1809721" y="1773239"/>
            <a:ext cx="6192837" cy="4465637"/>
            <a:chOff x="839" y="663"/>
            <a:chExt cx="3901" cy="2813"/>
          </a:xfrm>
        </p:grpSpPr>
        <p:sp>
          <p:nvSpPr>
            <p:cNvPr id="112647" name="Oval 7"/>
            <p:cNvSpPr>
              <a:spLocks noChangeArrowheads="1"/>
            </p:cNvSpPr>
            <p:nvPr/>
          </p:nvSpPr>
          <p:spPr bwMode="auto">
            <a:xfrm>
              <a:off x="839" y="2750"/>
              <a:ext cx="3901" cy="726"/>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48" name="Line 8"/>
            <p:cNvSpPr>
              <a:spLocks noChangeShapeType="1"/>
            </p:cNvSpPr>
            <p:nvPr/>
          </p:nvSpPr>
          <p:spPr bwMode="auto">
            <a:xfrm flipV="1">
              <a:off x="839" y="709"/>
              <a:ext cx="1859" cy="2404"/>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49" name="Line 9"/>
            <p:cNvSpPr>
              <a:spLocks noChangeShapeType="1"/>
            </p:cNvSpPr>
            <p:nvPr/>
          </p:nvSpPr>
          <p:spPr bwMode="auto">
            <a:xfrm>
              <a:off x="2698" y="663"/>
              <a:ext cx="1996" cy="2359"/>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0" name="Line 10"/>
            <p:cNvSpPr>
              <a:spLocks noChangeShapeType="1"/>
            </p:cNvSpPr>
            <p:nvPr/>
          </p:nvSpPr>
          <p:spPr bwMode="auto">
            <a:xfrm flipV="1">
              <a:off x="1247" y="2523"/>
              <a:ext cx="635"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1" name="Line 11"/>
            <p:cNvSpPr>
              <a:spLocks noChangeShapeType="1"/>
            </p:cNvSpPr>
            <p:nvPr/>
          </p:nvSpPr>
          <p:spPr bwMode="auto">
            <a:xfrm flipV="1">
              <a:off x="1882" y="2024"/>
              <a:ext cx="91" cy="49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2" name="Line 12"/>
            <p:cNvSpPr>
              <a:spLocks noChangeShapeType="1"/>
            </p:cNvSpPr>
            <p:nvPr/>
          </p:nvSpPr>
          <p:spPr bwMode="auto">
            <a:xfrm flipV="1">
              <a:off x="1973" y="1752"/>
              <a:ext cx="453" cy="272"/>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3" name="Line 13"/>
            <p:cNvSpPr>
              <a:spLocks noChangeShapeType="1"/>
            </p:cNvSpPr>
            <p:nvPr/>
          </p:nvSpPr>
          <p:spPr bwMode="auto">
            <a:xfrm flipV="1">
              <a:off x="2426" y="1389"/>
              <a:ext cx="91" cy="318"/>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4" name="Line 14"/>
            <p:cNvSpPr>
              <a:spLocks noChangeShapeType="1"/>
            </p:cNvSpPr>
            <p:nvPr/>
          </p:nvSpPr>
          <p:spPr bwMode="auto">
            <a:xfrm flipV="1">
              <a:off x="2517" y="1253"/>
              <a:ext cx="227" cy="136"/>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5" name="Line 15"/>
            <p:cNvSpPr>
              <a:spLocks noChangeShapeType="1"/>
            </p:cNvSpPr>
            <p:nvPr/>
          </p:nvSpPr>
          <p:spPr bwMode="auto">
            <a:xfrm flipH="1" flipV="1">
              <a:off x="2698" y="663"/>
              <a:ext cx="46"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6" name="Line 16"/>
            <p:cNvSpPr>
              <a:spLocks noChangeShapeType="1"/>
            </p:cNvSpPr>
            <p:nvPr/>
          </p:nvSpPr>
          <p:spPr bwMode="auto">
            <a:xfrm flipH="1" flipV="1">
              <a:off x="1882" y="2523"/>
              <a:ext cx="590" cy="68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7" name="Line 17"/>
            <p:cNvSpPr>
              <a:spLocks noChangeShapeType="1"/>
            </p:cNvSpPr>
            <p:nvPr/>
          </p:nvSpPr>
          <p:spPr bwMode="auto">
            <a:xfrm flipV="1">
              <a:off x="2653" y="2387"/>
              <a:ext cx="31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8" name="Line 18"/>
            <p:cNvSpPr>
              <a:spLocks noChangeShapeType="1"/>
            </p:cNvSpPr>
            <p:nvPr/>
          </p:nvSpPr>
          <p:spPr bwMode="auto">
            <a:xfrm flipH="1" flipV="1">
              <a:off x="2971" y="2387"/>
              <a:ext cx="108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9" name="Line 19"/>
            <p:cNvSpPr>
              <a:spLocks noChangeShapeType="1"/>
            </p:cNvSpPr>
            <p:nvPr/>
          </p:nvSpPr>
          <p:spPr bwMode="auto">
            <a:xfrm flipH="1" flipV="1">
              <a:off x="2426" y="1752"/>
              <a:ext cx="545" cy="635"/>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0" name="Line 20"/>
            <p:cNvSpPr>
              <a:spLocks noChangeShapeType="1"/>
            </p:cNvSpPr>
            <p:nvPr/>
          </p:nvSpPr>
          <p:spPr bwMode="auto">
            <a:xfrm flipH="1" flipV="1">
              <a:off x="2971" y="2387"/>
              <a:ext cx="589"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1" name="Line 21"/>
            <p:cNvSpPr>
              <a:spLocks noChangeShapeType="1"/>
            </p:cNvSpPr>
            <p:nvPr/>
          </p:nvSpPr>
          <p:spPr bwMode="auto">
            <a:xfrm flipV="1">
              <a:off x="2426" y="1797"/>
              <a:ext cx="0" cy="10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2" name="Line 22"/>
            <p:cNvSpPr>
              <a:spLocks noChangeShapeType="1"/>
            </p:cNvSpPr>
            <p:nvPr/>
          </p:nvSpPr>
          <p:spPr bwMode="auto">
            <a:xfrm flipH="1" flipV="1">
              <a:off x="2744" y="1253"/>
              <a:ext cx="1633" cy="186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3" name="Line 23"/>
            <p:cNvSpPr>
              <a:spLocks noChangeShapeType="1"/>
            </p:cNvSpPr>
            <p:nvPr/>
          </p:nvSpPr>
          <p:spPr bwMode="auto">
            <a:xfrm flipV="1">
              <a:off x="2925" y="2432"/>
              <a:ext cx="46"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4" name="Line 24"/>
            <p:cNvSpPr>
              <a:spLocks noChangeShapeType="1"/>
            </p:cNvSpPr>
            <p:nvPr/>
          </p:nvSpPr>
          <p:spPr bwMode="auto">
            <a:xfrm flipV="1">
              <a:off x="1383" y="2523"/>
              <a:ext cx="499"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5" name="Line 25"/>
            <p:cNvSpPr>
              <a:spLocks noChangeShapeType="1"/>
            </p:cNvSpPr>
            <p:nvPr/>
          </p:nvSpPr>
          <p:spPr bwMode="auto">
            <a:xfrm flipV="1">
              <a:off x="1882" y="2523"/>
              <a:ext cx="0"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6" name="Line 26"/>
            <p:cNvSpPr>
              <a:spLocks noChangeShapeType="1"/>
            </p:cNvSpPr>
            <p:nvPr/>
          </p:nvSpPr>
          <p:spPr bwMode="auto">
            <a:xfrm flipH="1" flipV="1">
              <a:off x="1882" y="2523"/>
              <a:ext cx="318"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7" name="Line 27"/>
            <p:cNvSpPr>
              <a:spLocks noChangeShapeType="1"/>
            </p:cNvSpPr>
            <p:nvPr/>
          </p:nvSpPr>
          <p:spPr bwMode="auto">
            <a:xfrm flipV="1">
              <a:off x="1111" y="2069"/>
              <a:ext cx="816"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8" name="Line 28"/>
            <p:cNvSpPr>
              <a:spLocks noChangeShapeType="1"/>
            </p:cNvSpPr>
            <p:nvPr/>
          </p:nvSpPr>
          <p:spPr bwMode="auto">
            <a:xfrm flipV="1">
              <a:off x="2971" y="1843"/>
              <a:ext cx="272" cy="58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9" name="Line 29"/>
            <p:cNvSpPr>
              <a:spLocks noChangeShapeType="1"/>
            </p:cNvSpPr>
            <p:nvPr/>
          </p:nvSpPr>
          <p:spPr bwMode="auto">
            <a:xfrm flipH="1" flipV="1">
              <a:off x="2517" y="1389"/>
              <a:ext cx="726" cy="454"/>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70" name="Line 30"/>
            <p:cNvSpPr>
              <a:spLocks noChangeShapeType="1"/>
            </p:cNvSpPr>
            <p:nvPr/>
          </p:nvSpPr>
          <p:spPr bwMode="auto">
            <a:xfrm flipH="1" flipV="1">
              <a:off x="2971" y="2387"/>
              <a:ext cx="1134" cy="816"/>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grpSp>
      <p:sp>
        <p:nvSpPr>
          <p:cNvPr id="112673" name="Text Box 33"/>
          <p:cNvSpPr txBox="1">
            <a:spLocks noChangeArrowheads="1"/>
          </p:cNvSpPr>
          <p:nvPr/>
        </p:nvSpPr>
        <p:spPr bwMode="auto">
          <a:xfrm>
            <a:off x="1881158" y="1023939"/>
            <a:ext cx="8786874" cy="2062103"/>
          </a:xfrm>
          <a:prstGeom prst="rect">
            <a:avLst/>
          </a:prstGeom>
          <a:noFill/>
          <a:ln w="9525">
            <a:noFill/>
            <a:miter lim="800000"/>
            <a:headEnd/>
            <a:tailEnd/>
          </a:ln>
          <a:effectLst/>
        </p:spPr>
        <p:txBody>
          <a:bodyPr wrap="square">
            <a:spAutoFit/>
          </a:bodyPr>
          <a:lstStyle/>
          <a:p>
            <a:pPr fontAlgn="base">
              <a:spcBef>
                <a:spcPct val="0"/>
              </a:spcBef>
              <a:spcAft>
                <a:spcPct val="0"/>
              </a:spcAft>
            </a:pPr>
            <a:r>
              <a:rPr lang="en-GB" sz="2800" dirty="0">
                <a:solidFill>
                  <a:srgbClr val="FFFFFF"/>
                </a:solidFill>
                <a:latin typeface="Tahoma" pitchFamily="34" charset="0"/>
                <a:cs typeface="Arial" charset="0"/>
              </a:rPr>
              <a:t>		</a:t>
            </a:r>
            <a:r>
              <a:rPr lang="en-GB" sz="3200" dirty="0">
                <a:solidFill>
                  <a:srgbClr val="FFFFFF"/>
                </a:solidFill>
                <a:latin typeface="Tahoma" pitchFamily="34" charset="0"/>
                <a:cs typeface="Arial" charset="0"/>
              </a:rPr>
              <a:t>‘Firm-Level’ goals decompose into</a:t>
            </a:r>
          </a:p>
          <a:p>
            <a:pPr fontAlgn="base">
              <a:spcBef>
                <a:spcPct val="0"/>
              </a:spcBef>
              <a:spcAft>
                <a:spcPct val="0"/>
              </a:spcAft>
            </a:pPr>
            <a:r>
              <a:rPr lang="en-GB" sz="3200" dirty="0">
                <a:solidFill>
                  <a:srgbClr val="FFFFFF"/>
                </a:solidFill>
                <a:latin typeface="Tahoma" pitchFamily="34" charset="0"/>
                <a:cs typeface="Arial" charset="0"/>
              </a:rPr>
              <a:t>	 			a complex cascade of sub 					goals, many of which 					are interdependent.</a:t>
            </a:r>
          </a:p>
        </p:txBody>
      </p:sp>
      <p:sp>
        <p:nvSpPr>
          <p:cNvPr id="112674" name="Oval 34"/>
          <p:cNvSpPr>
            <a:spLocks noChangeArrowheads="1"/>
          </p:cNvSpPr>
          <p:nvPr/>
        </p:nvSpPr>
        <p:spPr bwMode="auto">
          <a:xfrm>
            <a:off x="4524365" y="1700214"/>
            <a:ext cx="504825" cy="700087"/>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3200" dirty="0">
                <a:solidFill>
                  <a:srgbClr val="FFFFFF"/>
                </a:solidFill>
                <a:latin typeface="Tahoma" pitchFamily="34" charset="0"/>
                <a:cs typeface="Arial" charset="0"/>
              </a:rPr>
              <a:t>$</a:t>
            </a:r>
          </a:p>
        </p:txBody>
      </p:sp>
    </p:spTree>
    <p:extLst>
      <p:ext uri="{BB962C8B-B14F-4D97-AF65-F5344CB8AC3E}">
        <p14:creationId xmlns:p14="http://schemas.microsoft.com/office/powerpoint/2010/main" val="3913453045"/>
      </p:ext>
    </p:extLst>
  </p:cSld>
  <p:clrMapOvr>
    <a:masterClrMapping/>
  </p:clrMapOvr>
  <p:transition>
    <p:diamond/>
    <p:sndAc>
      <p:stSnd>
        <p:snd r:embed="rId2" name="click.wav"/>
      </p:stSnd>
    </p:sndAc>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Rot="1" noChangeArrowheads="1"/>
          </p:cNvSpPr>
          <p:nvPr/>
        </p:nvSpPr>
        <p:spPr bwMode="auto">
          <a:xfrm>
            <a:off x="1524001" y="-242888"/>
            <a:ext cx="8842375" cy="1143001"/>
          </a:xfrm>
          <a:prstGeom prst="rect">
            <a:avLst/>
          </a:prstGeom>
          <a:noFill/>
          <a:ln w="9525">
            <a:noFill/>
            <a:miter lim="800000"/>
            <a:headEnd/>
            <a:tailEnd/>
          </a:ln>
          <a:effectLst/>
        </p:spPr>
        <p:txBody>
          <a:bodyPr anchor="ctr"/>
          <a:lstStyle/>
          <a:p>
            <a:pPr algn="ctr" fontAlgn="base">
              <a:spcBef>
                <a:spcPct val="0"/>
              </a:spcBef>
              <a:spcAft>
                <a:spcPct val="0"/>
              </a:spcAft>
            </a:pPr>
            <a:br>
              <a:rPr lang="en-GB" sz="3200" dirty="0">
                <a:solidFill>
                  <a:srgbClr val="FFFFCC"/>
                </a:solidFill>
                <a:effectLst>
                  <a:outerShdw blurRad="38100" dist="38100" dir="2700000" algn="tl">
                    <a:srgbClr val="000000"/>
                  </a:outerShdw>
                </a:effectLst>
                <a:latin typeface="Tahoma" pitchFamily="34" charset="0"/>
                <a:cs typeface="Arial" charset="0"/>
              </a:rPr>
            </a:br>
            <a:r>
              <a:rPr lang="en-GB" sz="3200" dirty="0">
                <a:solidFill>
                  <a:srgbClr val="FFFFCC"/>
                </a:solidFill>
                <a:effectLst>
                  <a:outerShdw blurRad="38100" dist="38100" dir="2700000" algn="tl">
                    <a:srgbClr val="000000"/>
                  </a:outerShdw>
                </a:effectLst>
                <a:latin typeface="Tahoma" pitchFamily="34" charset="0"/>
                <a:cs typeface="Arial" charset="0"/>
              </a:rPr>
              <a:t>Means-Ends - The Cone of commissions</a:t>
            </a:r>
          </a:p>
        </p:txBody>
      </p:sp>
      <p:sp>
        <p:nvSpPr>
          <p:cNvPr id="112645" name="Text Box 5"/>
          <p:cNvSpPr txBox="1">
            <a:spLocks noChangeArrowheads="1"/>
          </p:cNvSpPr>
          <p:nvPr/>
        </p:nvSpPr>
        <p:spPr bwMode="auto">
          <a:xfrm>
            <a:off x="1558926" y="1557338"/>
            <a:ext cx="3529013" cy="2227262"/>
          </a:xfrm>
          <a:prstGeom prst="rect">
            <a:avLst/>
          </a:prstGeom>
          <a:noFill/>
          <a:ln w="9525">
            <a:noFill/>
            <a:miter lim="800000"/>
            <a:headEnd/>
            <a:tailEnd/>
          </a:ln>
          <a:effectLst/>
        </p:spPr>
        <p:txBody>
          <a:bodyPr>
            <a:spAutoFit/>
          </a:bodyPr>
          <a:lstStyle/>
          <a:p>
            <a:pPr fontAlgn="base">
              <a:spcBef>
                <a:spcPct val="0"/>
              </a:spcBef>
              <a:spcAft>
                <a:spcPct val="0"/>
              </a:spcAft>
            </a:pPr>
            <a:r>
              <a:rPr lang="en-GB" sz="2800">
                <a:solidFill>
                  <a:srgbClr val="FFFFFF"/>
                </a:solidFill>
                <a:latin typeface="Tahoma" pitchFamily="34" charset="0"/>
                <a:cs typeface="Arial" charset="0"/>
              </a:rPr>
              <a:t>decompose into a complex cascade of sub-goals, many of which are interdependent.</a:t>
            </a:r>
          </a:p>
        </p:txBody>
      </p:sp>
      <p:grpSp>
        <p:nvGrpSpPr>
          <p:cNvPr id="2" name="Group 6"/>
          <p:cNvGrpSpPr>
            <a:grpSpLocks/>
          </p:cNvGrpSpPr>
          <p:nvPr/>
        </p:nvGrpSpPr>
        <p:grpSpPr bwMode="auto">
          <a:xfrm>
            <a:off x="2782889" y="1773239"/>
            <a:ext cx="6192837" cy="4465637"/>
            <a:chOff x="839" y="663"/>
            <a:chExt cx="3901" cy="2813"/>
          </a:xfrm>
        </p:grpSpPr>
        <p:sp>
          <p:nvSpPr>
            <p:cNvPr id="112647" name="Oval 7"/>
            <p:cNvSpPr>
              <a:spLocks noChangeArrowheads="1"/>
            </p:cNvSpPr>
            <p:nvPr/>
          </p:nvSpPr>
          <p:spPr bwMode="auto">
            <a:xfrm>
              <a:off x="839" y="2750"/>
              <a:ext cx="3901" cy="726"/>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48" name="Line 8"/>
            <p:cNvSpPr>
              <a:spLocks noChangeShapeType="1"/>
            </p:cNvSpPr>
            <p:nvPr/>
          </p:nvSpPr>
          <p:spPr bwMode="auto">
            <a:xfrm flipV="1">
              <a:off x="839" y="709"/>
              <a:ext cx="1859" cy="2404"/>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49" name="Line 9"/>
            <p:cNvSpPr>
              <a:spLocks noChangeShapeType="1"/>
            </p:cNvSpPr>
            <p:nvPr/>
          </p:nvSpPr>
          <p:spPr bwMode="auto">
            <a:xfrm>
              <a:off x="2698" y="663"/>
              <a:ext cx="1996" cy="2359"/>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0" name="Line 10"/>
            <p:cNvSpPr>
              <a:spLocks noChangeShapeType="1"/>
            </p:cNvSpPr>
            <p:nvPr/>
          </p:nvSpPr>
          <p:spPr bwMode="auto">
            <a:xfrm flipV="1">
              <a:off x="1247" y="2523"/>
              <a:ext cx="635"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1" name="Line 11"/>
            <p:cNvSpPr>
              <a:spLocks noChangeShapeType="1"/>
            </p:cNvSpPr>
            <p:nvPr/>
          </p:nvSpPr>
          <p:spPr bwMode="auto">
            <a:xfrm flipV="1">
              <a:off x="1882" y="2024"/>
              <a:ext cx="91" cy="49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2" name="Line 12"/>
            <p:cNvSpPr>
              <a:spLocks noChangeShapeType="1"/>
            </p:cNvSpPr>
            <p:nvPr/>
          </p:nvSpPr>
          <p:spPr bwMode="auto">
            <a:xfrm flipV="1">
              <a:off x="1973" y="1752"/>
              <a:ext cx="453" cy="272"/>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3" name="Line 13"/>
            <p:cNvSpPr>
              <a:spLocks noChangeShapeType="1"/>
            </p:cNvSpPr>
            <p:nvPr/>
          </p:nvSpPr>
          <p:spPr bwMode="auto">
            <a:xfrm flipV="1">
              <a:off x="2426" y="1389"/>
              <a:ext cx="91" cy="318"/>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4" name="Line 14"/>
            <p:cNvSpPr>
              <a:spLocks noChangeShapeType="1"/>
            </p:cNvSpPr>
            <p:nvPr/>
          </p:nvSpPr>
          <p:spPr bwMode="auto">
            <a:xfrm flipV="1">
              <a:off x="2517" y="1253"/>
              <a:ext cx="227" cy="136"/>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5" name="Line 15"/>
            <p:cNvSpPr>
              <a:spLocks noChangeShapeType="1"/>
            </p:cNvSpPr>
            <p:nvPr/>
          </p:nvSpPr>
          <p:spPr bwMode="auto">
            <a:xfrm flipH="1" flipV="1">
              <a:off x="2698" y="663"/>
              <a:ext cx="46"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6" name="Line 16"/>
            <p:cNvSpPr>
              <a:spLocks noChangeShapeType="1"/>
            </p:cNvSpPr>
            <p:nvPr/>
          </p:nvSpPr>
          <p:spPr bwMode="auto">
            <a:xfrm flipH="1" flipV="1">
              <a:off x="1882" y="2523"/>
              <a:ext cx="590" cy="68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7" name="Line 17"/>
            <p:cNvSpPr>
              <a:spLocks noChangeShapeType="1"/>
            </p:cNvSpPr>
            <p:nvPr/>
          </p:nvSpPr>
          <p:spPr bwMode="auto">
            <a:xfrm flipV="1">
              <a:off x="2653" y="2387"/>
              <a:ext cx="31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8" name="Line 18"/>
            <p:cNvSpPr>
              <a:spLocks noChangeShapeType="1"/>
            </p:cNvSpPr>
            <p:nvPr/>
          </p:nvSpPr>
          <p:spPr bwMode="auto">
            <a:xfrm flipH="1" flipV="1">
              <a:off x="2971" y="2387"/>
              <a:ext cx="108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59" name="Line 19"/>
            <p:cNvSpPr>
              <a:spLocks noChangeShapeType="1"/>
            </p:cNvSpPr>
            <p:nvPr/>
          </p:nvSpPr>
          <p:spPr bwMode="auto">
            <a:xfrm flipH="1" flipV="1">
              <a:off x="2426" y="1752"/>
              <a:ext cx="545" cy="635"/>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0" name="Line 20"/>
            <p:cNvSpPr>
              <a:spLocks noChangeShapeType="1"/>
            </p:cNvSpPr>
            <p:nvPr/>
          </p:nvSpPr>
          <p:spPr bwMode="auto">
            <a:xfrm flipH="1" flipV="1">
              <a:off x="2971" y="2387"/>
              <a:ext cx="589"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1" name="Line 21"/>
            <p:cNvSpPr>
              <a:spLocks noChangeShapeType="1"/>
            </p:cNvSpPr>
            <p:nvPr/>
          </p:nvSpPr>
          <p:spPr bwMode="auto">
            <a:xfrm flipV="1">
              <a:off x="2426" y="1797"/>
              <a:ext cx="0" cy="10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2" name="Line 22"/>
            <p:cNvSpPr>
              <a:spLocks noChangeShapeType="1"/>
            </p:cNvSpPr>
            <p:nvPr/>
          </p:nvSpPr>
          <p:spPr bwMode="auto">
            <a:xfrm flipH="1" flipV="1">
              <a:off x="2744" y="1253"/>
              <a:ext cx="1633" cy="186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3" name="Line 23"/>
            <p:cNvSpPr>
              <a:spLocks noChangeShapeType="1"/>
            </p:cNvSpPr>
            <p:nvPr/>
          </p:nvSpPr>
          <p:spPr bwMode="auto">
            <a:xfrm flipV="1">
              <a:off x="2925" y="2432"/>
              <a:ext cx="46"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4" name="Line 24"/>
            <p:cNvSpPr>
              <a:spLocks noChangeShapeType="1"/>
            </p:cNvSpPr>
            <p:nvPr/>
          </p:nvSpPr>
          <p:spPr bwMode="auto">
            <a:xfrm flipV="1">
              <a:off x="1383" y="2523"/>
              <a:ext cx="499"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5" name="Line 25"/>
            <p:cNvSpPr>
              <a:spLocks noChangeShapeType="1"/>
            </p:cNvSpPr>
            <p:nvPr/>
          </p:nvSpPr>
          <p:spPr bwMode="auto">
            <a:xfrm flipV="1">
              <a:off x="1882" y="2523"/>
              <a:ext cx="0"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6" name="Line 26"/>
            <p:cNvSpPr>
              <a:spLocks noChangeShapeType="1"/>
            </p:cNvSpPr>
            <p:nvPr/>
          </p:nvSpPr>
          <p:spPr bwMode="auto">
            <a:xfrm flipH="1" flipV="1">
              <a:off x="1882" y="2523"/>
              <a:ext cx="318"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7" name="Line 27"/>
            <p:cNvSpPr>
              <a:spLocks noChangeShapeType="1"/>
            </p:cNvSpPr>
            <p:nvPr/>
          </p:nvSpPr>
          <p:spPr bwMode="auto">
            <a:xfrm flipV="1">
              <a:off x="1111" y="2069"/>
              <a:ext cx="816"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8" name="Line 28"/>
            <p:cNvSpPr>
              <a:spLocks noChangeShapeType="1"/>
            </p:cNvSpPr>
            <p:nvPr/>
          </p:nvSpPr>
          <p:spPr bwMode="auto">
            <a:xfrm flipV="1">
              <a:off x="2971" y="1843"/>
              <a:ext cx="272" cy="58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69" name="Line 29"/>
            <p:cNvSpPr>
              <a:spLocks noChangeShapeType="1"/>
            </p:cNvSpPr>
            <p:nvPr/>
          </p:nvSpPr>
          <p:spPr bwMode="auto">
            <a:xfrm flipH="1" flipV="1">
              <a:off x="2517" y="1389"/>
              <a:ext cx="726" cy="454"/>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12670" name="Line 30"/>
            <p:cNvSpPr>
              <a:spLocks noChangeShapeType="1"/>
            </p:cNvSpPr>
            <p:nvPr/>
          </p:nvSpPr>
          <p:spPr bwMode="auto">
            <a:xfrm flipH="1" flipV="1">
              <a:off x="2971" y="2387"/>
              <a:ext cx="1134" cy="816"/>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grpSp>
      <p:sp>
        <p:nvSpPr>
          <p:cNvPr id="112671" name="Text Box 31"/>
          <p:cNvSpPr txBox="1">
            <a:spLocks noChangeArrowheads="1"/>
          </p:cNvSpPr>
          <p:nvPr/>
        </p:nvSpPr>
        <p:spPr bwMode="auto">
          <a:xfrm>
            <a:off x="7572408" y="1557338"/>
            <a:ext cx="3024187" cy="2677656"/>
          </a:xfrm>
          <a:prstGeom prst="rect">
            <a:avLst/>
          </a:prstGeom>
          <a:noFill/>
          <a:ln w="9525">
            <a:noFill/>
            <a:miter lim="800000"/>
            <a:headEnd/>
            <a:tailEnd/>
          </a:ln>
          <a:effectLst/>
        </p:spPr>
        <p:txBody>
          <a:bodyPr>
            <a:spAutoFit/>
          </a:bodyPr>
          <a:lstStyle/>
          <a:p>
            <a:pPr fontAlgn="base">
              <a:spcBef>
                <a:spcPct val="0"/>
              </a:spcBef>
              <a:spcAft>
                <a:spcPct val="0"/>
              </a:spcAft>
            </a:pPr>
            <a:r>
              <a:rPr lang="en-GB" sz="2800" b="1" dirty="0">
                <a:solidFill>
                  <a:srgbClr val="FFFFFF"/>
                </a:solidFill>
                <a:latin typeface="Tahoma" pitchFamily="34" charset="0"/>
                <a:cs typeface="Arial" charset="0"/>
              </a:rPr>
              <a:t>are instantiated in the managerial commissions made and fulfilled</a:t>
            </a:r>
          </a:p>
        </p:txBody>
      </p:sp>
      <p:sp>
        <p:nvSpPr>
          <p:cNvPr id="112673" name="Text Box 33"/>
          <p:cNvSpPr txBox="1">
            <a:spLocks noChangeArrowheads="1"/>
          </p:cNvSpPr>
          <p:nvPr/>
        </p:nvSpPr>
        <p:spPr bwMode="auto">
          <a:xfrm>
            <a:off x="1452531" y="1023939"/>
            <a:ext cx="3284537" cy="579437"/>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‘Firm-Level’ goals</a:t>
            </a:r>
          </a:p>
        </p:txBody>
      </p:sp>
      <p:sp>
        <p:nvSpPr>
          <p:cNvPr id="112674" name="Oval 34"/>
          <p:cNvSpPr>
            <a:spLocks noChangeArrowheads="1"/>
          </p:cNvSpPr>
          <p:nvPr/>
        </p:nvSpPr>
        <p:spPr bwMode="auto">
          <a:xfrm>
            <a:off x="5519739" y="1700214"/>
            <a:ext cx="504825" cy="700087"/>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3200">
                <a:solidFill>
                  <a:srgbClr val="FFFFFF"/>
                </a:solidFill>
                <a:latin typeface="Tahoma" pitchFamily="34" charset="0"/>
                <a:cs typeface="Arial" charset="0"/>
              </a:rPr>
              <a:t>$</a:t>
            </a:r>
          </a:p>
        </p:txBody>
      </p:sp>
      <p:sp>
        <p:nvSpPr>
          <p:cNvPr id="32" name="Text Box 33"/>
          <p:cNvSpPr txBox="1">
            <a:spLocks noChangeArrowheads="1"/>
          </p:cNvSpPr>
          <p:nvPr/>
        </p:nvSpPr>
        <p:spPr bwMode="auto">
          <a:xfrm>
            <a:off x="7383496" y="1071547"/>
            <a:ext cx="3284537" cy="579437"/>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‘Firm-Level’ goals</a:t>
            </a:r>
          </a:p>
        </p:txBody>
      </p:sp>
      <p:sp>
        <p:nvSpPr>
          <p:cNvPr id="33" name="Text Box 32"/>
          <p:cNvSpPr txBox="1">
            <a:spLocks noChangeArrowheads="1"/>
          </p:cNvSpPr>
          <p:nvPr/>
        </p:nvSpPr>
        <p:spPr bwMode="auto">
          <a:xfrm>
            <a:off x="4024299" y="6324600"/>
            <a:ext cx="4220899" cy="523220"/>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800" dirty="0">
                <a:solidFill>
                  <a:srgbClr val="FFFFFF"/>
                </a:solidFill>
                <a:latin typeface="Tahoma" pitchFamily="34" charset="0"/>
                <a:cs typeface="Arial" charset="0"/>
              </a:rPr>
              <a:t>The Organizational Space</a:t>
            </a:r>
          </a:p>
        </p:txBody>
      </p:sp>
    </p:spTree>
    <p:extLst>
      <p:ext uri="{BB962C8B-B14F-4D97-AF65-F5344CB8AC3E}">
        <p14:creationId xmlns:p14="http://schemas.microsoft.com/office/powerpoint/2010/main" val="1993339307"/>
      </p:ext>
    </p:extLst>
  </p:cSld>
  <p:clrMapOvr>
    <a:masterClrMapping/>
  </p:clrMapOvr>
  <p:transition>
    <p:diamond/>
    <p:sndAc>
      <p:stSnd>
        <p:snd r:embed="rId2" name="click.wav"/>
      </p:stSnd>
    </p:sndAc>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Rot="1" noChangeArrowheads="1"/>
          </p:cNvSpPr>
          <p:nvPr/>
        </p:nvSpPr>
        <p:spPr bwMode="auto">
          <a:xfrm>
            <a:off x="1524001" y="-458788"/>
            <a:ext cx="8842375" cy="1143001"/>
          </a:xfrm>
          <a:prstGeom prst="rect">
            <a:avLst/>
          </a:prstGeom>
          <a:noFill/>
          <a:ln w="9525">
            <a:noFill/>
            <a:miter lim="800000"/>
            <a:headEnd/>
            <a:tailEnd/>
          </a:ln>
          <a:effectLst/>
        </p:spPr>
        <p:txBody>
          <a:bodyPr anchor="ctr"/>
          <a:lstStyle/>
          <a:p>
            <a:pPr algn="ctr" fontAlgn="base">
              <a:spcBef>
                <a:spcPct val="0"/>
              </a:spcBef>
              <a:spcAft>
                <a:spcPct val="0"/>
              </a:spcAft>
            </a:pPr>
            <a:br>
              <a:rPr lang="en-GB" sz="3200" dirty="0">
                <a:solidFill>
                  <a:srgbClr val="FFFFCC"/>
                </a:solidFill>
                <a:effectLst>
                  <a:outerShdw blurRad="38100" dist="38100" dir="2700000" algn="tl">
                    <a:srgbClr val="000000"/>
                  </a:outerShdw>
                </a:effectLst>
                <a:latin typeface="Tahoma" pitchFamily="34" charset="0"/>
                <a:cs typeface="Arial" charset="0"/>
              </a:rPr>
            </a:br>
            <a:r>
              <a:rPr lang="en-GB" sz="3200" dirty="0">
                <a:solidFill>
                  <a:srgbClr val="FFFFCC"/>
                </a:solidFill>
                <a:effectLst>
                  <a:outerShdw blurRad="38100" dist="38100" dir="2700000" algn="tl">
                    <a:srgbClr val="000000"/>
                  </a:outerShdw>
                </a:effectLst>
                <a:latin typeface="Tahoma" pitchFamily="34" charset="0"/>
                <a:cs typeface="Arial" charset="0"/>
              </a:rPr>
              <a:t>Means-Ends - The Cone of commissions</a:t>
            </a:r>
          </a:p>
        </p:txBody>
      </p:sp>
      <p:sp>
        <p:nvSpPr>
          <p:cNvPr id="346115" name="Text Box 3"/>
          <p:cNvSpPr txBox="1">
            <a:spLocks noChangeArrowheads="1"/>
          </p:cNvSpPr>
          <p:nvPr/>
        </p:nvSpPr>
        <p:spPr bwMode="auto">
          <a:xfrm>
            <a:off x="1558926" y="1628776"/>
            <a:ext cx="3529013" cy="2227263"/>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latin typeface="Tahoma" pitchFamily="34" charset="0"/>
                <a:cs typeface="Arial" charset="0"/>
              </a:rPr>
              <a:t>Decompose into a complex cascade of sub-goals, many of which are interdependent.</a:t>
            </a:r>
          </a:p>
        </p:txBody>
      </p:sp>
      <p:grpSp>
        <p:nvGrpSpPr>
          <p:cNvPr id="2" name="Group 4"/>
          <p:cNvGrpSpPr>
            <a:grpSpLocks/>
          </p:cNvGrpSpPr>
          <p:nvPr/>
        </p:nvGrpSpPr>
        <p:grpSpPr bwMode="auto">
          <a:xfrm>
            <a:off x="2782889" y="1773239"/>
            <a:ext cx="6192837" cy="4465637"/>
            <a:chOff x="839" y="663"/>
            <a:chExt cx="3901" cy="2813"/>
          </a:xfrm>
        </p:grpSpPr>
        <p:sp>
          <p:nvSpPr>
            <p:cNvPr id="346117" name="Oval 5"/>
            <p:cNvSpPr>
              <a:spLocks noChangeArrowheads="1"/>
            </p:cNvSpPr>
            <p:nvPr/>
          </p:nvSpPr>
          <p:spPr bwMode="auto">
            <a:xfrm>
              <a:off x="839" y="2750"/>
              <a:ext cx="3901" cy="726"/>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8" name="Line 6"/>
            <p:cNvSpPr>
              <a:spLocks noChangeShapeType="1"/>
            </p:cNvSpPr>
            <p:nvPr/>
          </p:nvSpPr>
          <p:spPr bwMode="auto">
            <a:xfrm flipV="1">
              <a:off x="839" y="709"/>
              <a:ext cx="1859" cy="2404"/>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9" name="Line 7"/>
            <p:cNvSpPr>
              <a:spLocks noChangeShapeType="1"/>
            </p:cNvSpPr>
            <p:nvPr/>
          </p:nvSpPr>
          <p:spPr bwMode="auto">
            <a:xfrm>
              <a:off x="2698" y="663"/>
              <a:ext cx="1996" cy="2359"/>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0" name="Line 8"/>
            <p:cNvSpPr>
              <a:spLocks noChangeShapeType="1"/>
            </p:cNvSpPr>
            <p:nvPr/>
          </p:nvSpPr>
          <p:spPr bwMode="auto">
            <a:xfrm flipV="1">
              <a:off x="1247" y="2523"/>
              <a:ext cx="635"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1" name="Line 9"/>
            <p:cNvSpPr>
              <a:spLocks noChangeShapeType="1"/>
            </p:cNvSpPr>
            <p:nvPr/>
          </p:nvSpPr>
          <p:spPr bwMode="auto">
            <a:xfrm flipV="1">
              <a:off x="1882" y="2024"/>
              <a:ext cx="91" cy="49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2" name="Line 10"/>
            <p:cNvSpPr>
              <a:spLocks noChangeShapeType="1"/>
            </p:cNvSpPr>
            <p:nvPr/>
          </p:nvSpPr>
          <p:spPr bwMode="auto">
            <a:xfrm flipV="1">
              <a:off x="1973" y="1752"/>
              <a:ext cx="453" cy="272"/>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3" name="Line 11"/>
            <p:cNvSpPr>
              <a:spLocks noChangeShapeType="1"/>
            </p:cNvSpPr>
            <p:nvPr/>
          </p:nvSpPr>
          <p:spPr bwMode="auto">
            <a:xfrm flipV="1">
              <a:off x="2426" y="1389"/>
              <a:ext cx="91" cy="318"/>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4" name="Line 12"/>
            <p:cNvSpPr>
              <a:spLocks noChangeShapeType="1"/>
            </p:cNvSpPr>
            <p:nvPr/>
          </p:nvSpPr>
          <p:spPr bwMode="auto">
            <a:xfrm flipV="1">
              <a:off x="2517" y="1253"/>
              <a:ext cx="227" cy="136"/>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5" name="Line 13"/>
            <p:cNvSpPr>
              <a:spLocks noChangeShapeType="1"/>
            </p:cNvSpPr>
            <p:nvPr/>
          </p:nvSpPr>
          <p:spPr bwMode="auto">
            <a:xfrm flipH="1" flipV="1">
              <a:off x="2698" y="663"/>
              <a:ext cx="46"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6" name="Line 14"/>
            <p:cNvSpPr>
              <a:spLocks noChangeShapeType="1"/>
            </p:cNvSpPr>
            <p:nvPr/>
          </p:nvSpPr>
          <p:spPr bwMode="auto">
            <a:xfrm flipH="1" flipV="1">
              <a:off x="1882" y="2523"/>
              <a:ext cx="590" cy="68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7" name="Line 15"/>
            <p:cNvSpPr>
              <a:spLocks noChangeShapeType="1"/>
            </p:cNvSpPr>
            <p:nvPr/>
          </p:nvSpPr>
          <p:spPr bwMode="auto">
            <a:xfrm flipV="1">
              <a:off x="2653" y="2387"/>
              <a:ext cx="31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8" name="Line 16"/>
            <p:cNvSpPr>
              <a:spLocks noChangeShapeType="1"/>
            </p:cNvSpPr>
            <p:nvPr/>
          </p:nvSpPr>
          <p:spPr bwMode="auto">
            <a:xfrm flipH="1" flipV="1">
              <a:off x="2971" y="2387"/>
              <a:ext cx="108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9" name="Line 17"/>
            <p:cNvSpPr>
              <a:spLocks noChangeShapeType="1"/>
            </p:cNvSpPr>
            <p:nvPr/>
          </p:nvSpPr>
          <p:spPr bwMode="auto">
            <a:xfrm flipH="1" flipV="1">
              <a:off x="2426" y="1752"/>
              <a:ext cx="545" cy="635"/>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0" name="Line 18"/>
            <p:cNvSpPr>
              <a:spLocks noChangeShapeType="1"/>
            </p:cNvSpPr>
            <p:nvPr/>
          </p:nvSpPr>
          <p:spPr bwMode="auto">
            <a:xfrm flipH="1" flipV="1">
              <a:off x="2971" y="2387"/>
              <a:ext cx="589"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1" name="Line 19"/>
            <p:cNvSpPr>
              <a:spLocks noChangeShapeType="1"/>
            </p:cNvSpPr>
            <p:nvPr/>
          </p:nvSpPr>
          <p:spPr bwMode="auto">
            <a:xfrm flipV="1">
              <a:off x="2426" y="1797"/>
              <a:ext cx="0" cy="10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2" name="Line 20"/>
            <p:cNvSpPr>
              <a:spLocks noChangeShapeType="1"/>
            </p:cNvSpPr>
            <p:nvPr/>
          </p:nvSpPr>
          <p:spPr bwMode="auto">
            <a:xfrm flipH="1" flipV="1">
              <a:off x="2744" y="1253"/>
              <a:ext cx="1633" cy="186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3" name="Line 21"/>
            <p:cNvSpPr>
              <a:spLocks noChangeShapeType="1"/>
            </p:cNvSpPr>
            <p:nvPr/>
          </p:nvSpPr>
          <p:spPr bwMode="auto">
            <a:xfrm flipV="1">
              <a:off x="2925" y="2432"/>
              <a:ext cx="46"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4" name="Line 22"/>
            <p:cNvSpPr>
              <a:spLocks noChangeShapeType="1"/>
            </p:cNvSpPr>
            <p:nvPr/>
          </p:nvSpPr>
          <p:spPr bwMode="auto">
            <a:xfrm flipV="1">
              <a:off x="1383" y="2523"/>
              <a:ext cx="499"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5" name="Line 23"/>
            <p:cNvSpPr>
              <a:spLocks noChangeShapeType="1"/>
            </p:cNvSpPr>
            <p:nvPr/>
          </p:nvSpPr>
          <p:spPr bwMode="auto">
            <a:xfrm flipV="1">
              <a:off x="1882" y="2523"/>
              <a:ext cx="0"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6" name="Line 24"/>
            <p:cNvSpPr>
              <a:spLocks noChangeShapeType="1"/>
            </p:cNvSpPr>
            <p:nvPr/>
          </p:nvSpPr>
          <p:spPr bwMode="auto">
            <a:xfrm flipH="1" flipV="1">
              <a:off x="1882" y="2523"/>
              <a:ext cx="318"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7" name="Line 25"/>
            <p:cNvSpPr>
              <a:spLocks noChangeShapeType="1"/>
            </p:cNvSpPr>
            <p:nvPr/>
          </p:nvSpPr>
          <p:spPr bwMode="auto">
            <a:xfrm flipV="1">
              <a:off x="1111" y="2069"/>
              <a:ext cx="816"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8" name="Line 26"/>
            <p:cNvSpPr>
              <a:spLocks noChangeShapeType="1"/>
            </p:cNvSpPr>
            <p:nvPr/>
          </p:nvSpPr>
          <p:spPr bwMode="auto">
            <a:xfrm flipV="1">
              <a:off x="2971" y="1843"/>
              <a:ext cx="272" cy="58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9" name="Line 27"/>
            <p:cNvSpPr>
              <a:spLocks noChangeShapeType="1"/>
            </p:cNvSpPr>
            <p:nvPr/>
          </p:nvSpPr>
          <p:spPr bwMode="auto">
            <a:xfrm flipH="1" flipV="1">
              <a:off x="2517" y="1389"/>
              <a:ext cx="726" cy="454"/>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0" name="Line 28"/>
            <p:cNvSpPr>
              <a:spLocks noChangeShapeType="1"/>
            </p:cNvSpPr>
            <p:nvPr/>
          </p:nvSpPr>
          <p:spPr bwMode="auto">
            <a:xfrm flipH="1" flipV="1">
              <a:off x="2971" y="2387"/>
              <a:ext cx="1134" cy="816"/>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grpSp>
      <p:sp>
        <p:nvSpPr>
          <p:cNvPr id="346141" name="Text Box 29"/>
          <p:cNvSpPr txBox="1">
            <a:spLocks noChangeArrowheads="1"/>
          </p:cNvSpPr>
          <p:nvPr/>
        </p:nvSpPr>
        <p:spPr bwMode="auto">
          <a:xfrm>
            <a:off x="7392989" y="1633539"/>
            <a:ext cx="3024187" cy="1800225"/>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latin typeface="Tahoma" pitchFamily="34" charset="0"/>
                <a:cs typeface="Arial" charset="0"/>
              </a:rPr>
              <a:t>Are instantiated in the managerial c</a:t>
            </a:r>
            <a:r>
              <a:rPr lang="en-GB" sz="2800" b="1" dirty="0">
                <a:solidFill>
                  <a:srgbClr val="FFFFFF"/>
                </a:solidFill>
                <a:latin typeface="Tahoma" pitchFamily="34" charset="0"/>
                <a:cs typeface="Arial" charset="0"/>
              </a:rPr>
              <a:t>ommissions </a:t>
            </a:r>
            <a:r>
              <a:rPr lang="en-GB" sz="2800" dirty="0">
                <a:solidFill>
                  <a:srgbClr val="FFFFFF"/>
                </a:solidFill>
                <a:latin typeface="Tahoma" pitchFamily="34" charset="0"/>
                <a:cs typeface="Arial" charset="0"/>
              </a:rPr>
              <a:t>made and fulfilled</a:t>
            </a:r>
          </a:p>
        </p:txBody>
      </p:sp>
      <p:sp>
        <p:nvSpPr>
          <p:cNvPr id="346142" name="Text Box 30"/>
          <p:cNvSpPr txBox="1">
            <a:spLocks noChangeArrowheads="1"/>
          </p:cNvSpPr>
          <p:nvPr/>
        </p:nvSpPr>
        <p:spPr bwMode="auto">
          <a:xfrm>
            <a:off x="4224339" y="765175"/>
            <a:ext cx="3908425" cy="579438"/>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Super-ordinate goals</a:t>
            </a:r>
          </a:p>
        </p:txBody>
      </p:sp>
      <p:sp>
        <p:nvSpPr>
          <p:cNvPr id="346143" name="Oval 31"/>
          <p:cNvSpPr>
            <a:spLocks noChangeArrowheads="1"/>
          </p:cNvSpPr>
          <p:nvPr/>
        </p:nvSpPr>
        <p:spPr bwMode="auto">
          <a:xfrm>
            <a:off x="5519739" y="1700214"/>
            <a:ext cx="504825" cy="700087"/>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3200">
                <a:solidFill>
                  <a:srgbClr val="FFFFFF"/>
                </a:solidFill>
                <a:latin typeface="Tahoma" pitchFamily="34" charset="0"/>
                <a:cs typeface="Arial" charset="0"/>
              </a:rPr>
              <a:t>$</a:t>
            </a:r>
          </a:p>
        </p:txBody>
      </p:sp>
      <p:sp>
        <p:nvSpPr>
          <p:cNvPr id="346144" name="Text Box 32"/>
          <p:cNvSpPr txBox="1">
            <a:spLocks noChangeArrowheads="1"/>
          </p:cNvSpPr>
          <p:nvPr/>
        </p:nvSpPr>
        <p:spPr bwMode="auto">
          <a:xfrm>
            <a:off x="4946651" y="5805488"/>
            <a:ext cx="230187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Organizational Space</a:t>
            </a:r>
          </a:p>
        </p:txBody>
      </p:sp>
      <p:sp>
        <p:nvSpPr>
          <p:cNvPr id="346145" name="Oval 33"/>
          <p:cNvSpPr>
            <a:spLocks noChangeArrowheads="1"/>
          </p:cNvSpPr>
          <p:nvPr/>
        </p:nvSpPr>
        <p:spPr bwMode="auto">
          <a:xfrm>
            <a:off x="2279651" y="6400800"/>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6" name="Line 34"/>
          <p:cNvSpPr>
            <a:spLocks noChangeShapeType="1"/>
          </p:cNvSpPr>
          <p:nvPr/>
        </p:nvSpPr>
        <p:spPr bwMode="auto">
          <a:xfrm flipV="1">
            <a:off x="3863976" y="4797426"/>
            <a:ext cx="576263" cy="1844675"/>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7" name="Oval 35"/>
          <p:cNvSpPr>
            <a:spLocks noChangeArrowheads="1"/>
          </p:cNvSpPr>
          <p:nvPr/>
        </p:nvSpPr>
        <p:spPr bwMode="auto">
          <a:xfrm>
            <a:off x="7319963" y="6237288"/>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8" name="Line 36"/>
          <p:cNvSpPr>
            <a:spLocks noChangeShapeType="1"/>
          </p:cNvSpPr>
          <p:nvPr/>
        </p:nvSpPr>
        <p:spPr bwMode="auto">
          <a:xfrm flipH="1" flipV="1">
            <a:off x="6167438" y="4581525"/>
            <a:ext cx="2305050" cy="1987550"/>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9" name="Oval 37"/>
          <p:cNvSpPr>
            <a:spLocks noChangeArrowheads="1"/>
          </p:cNvSpPr>
          <p:nvPr/>
        </p:nvSpPr>
        <p:spPr bwMode="auto">
          <a:xfrm>
            <a:off x="9120188" y="5084763"/>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0" name="Line 38"/>
          <p:cNvSpPr>
            <a:spLocks noChangeShapeType="1"/>
          </p:cNvSpPr>
          <p:nvPr/>
        </p:nvSpPr>
        <p:spPr bwMode="auto">
          <a:xfrm flipH="1" flipV="1">
            <a:off x="6600826" y="3644900"/>
            <a:ext cx="3313113" cy="184308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1" name="Oval 39"/>
          <p:cNvSpPr>
            <a:spLocks noChangeArrowheads="1"/>
          </p:cNvSpPr>
          <p:nvPr/>
        </p:nvSpPr>
        <p:spPr bwMode="auto">
          <a:xfrm>
            <a:off x="-168275" y="5013325"/>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2" name="Line 40"/>
          <p:cNvSpPr>
            <a:spLocks noChangeShapeType="1"/>
          </p:cNvSpPr>
          <p:nvPr/>
        </p:nvSpPr>
        <p:spPr bwMode="auto">
          <a:xfrm flipV="1">
            <a:off x="1992314" y="2997200"/>
            <a:ext cx="3455987" cy="242093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3" name="Text Box 41"/>
          <p:cNvSpPr txBox="1">
            <a:spLocks noChangeArrowheads="1"/>
          </p:cNvSpPr>
          <p:nvPr/>
        </p:nvSpPr>
        <p:spPr bwMode="auto">
          <a:xfrm>
            <a:off x="4583114" y="6237288"/>
            <a:ext cx="286702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Extra-organizational Space</a:t>
            </a:r>
          </a:p>
        </p:txBody>
      </p:sp>
    </p:spTree>
    <p:extLst>
      <p:ext uri="{BB962C8B-B14F-4D97-AF65-F5344CB8AC3E}">
        <p14:creationId xmlns:p14="http://schemas.microsoft.com/office/powerpoint/2010/main" val="3541962800"/>
      </p:ext>
    </p:extLst>
  </p:cSld>
  <p:clrMapOvr>
    <a:masterClrMapping/>
  </p:clrMapOvr>
  <p:transition>
    <p:diamond/>
    <p:sndAc>
      <p:stSnd>
        <p:snd r:embed="rId2" name="click.wav"/>
      </p:stSnd>
    </p:sndAc>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Rot="1" noChangeArrowheads="1"/>
          </p:cNvSpPr>
          <p:nvPr/>
        </p:nvSpPr>
        <p:spPr bwMode="auto">
          <a:xfrm>
            <a:off x="1524001" y="-458788"/>
            <a:ext cx="8842375" cy="1143001"/>
          </a:xfrm>
          <a:prstGeom prst="rect">
            <a:avLst/>
          </a:prstGeom>
          <a:noFill/>
          <a:ln w="9525">
            <a:noFill/>
            <a:miter lim="800000"/>
            <a:headEnd/>
            <a:tailEnd/>
          </a:ln>
          <a:effectLst/>
        </p:spPr>
        <p:txBody>
          <a:bodyPr anchor="ctr"/>
          <a:lstStyle/>
          <a:p>
            <a:pPr algn="ctr" fontAlgn="base">
              <a:spcBef>
                <a:spcPct val="0"/>
              </a:spcBef>
              <a:spcAft>
                <a:spcPct val="0"/>
              </a:spcAft>
            </a:pPr>
            <a:br>
              <a:rPr lang="en-GB" sz="3200" dirty="0">
                <a:solidFill>
                  <a:srgbClr val="FFFFCC"/>
                </a:solidFill>
                <a:effectLst>
                  <a:outerShdw blurRad="38100" dist="38100" dir="2700000" algn="tl">
                    <a:srgbClr val="000000"/>
                  </a:outerShdw>
                </a:effectLst>
                <a:latin typeface="Tahoma" pitchFamily="34" charset="0"/>
                <a:cs typeface="Arial" charset="0"/>
              </a:rPr>
            </a:br>
            <a:r>
              <a:rPr lang="en-GB" sz="3200" dirty="0">
                <a:solidFill>
                  <a:srgbClr val="FFFFCC"/>
                </a:solidFill>
                <a:effectLst>
                  <a:outerShdw blurRad="38100" dist="38100" dir="2700000" algn="tl">
                    <a:srgbClr val="000000"/>
                  </a:outerShdw>
                </a:effectLst>
                <a:latin typeface="Tahoma" pitchFamily="34" charset="0"/>
                <a:cs typeface="Arial" charset="0"/>
              </a:rPr>
              <a:t>Means-Ends - The Cone of commissions</a:t>
            </a:r>
          </a:p>
        </p:txBody>
      </p:sp>
      <p:sp>
        <p:nvSpPr>
          <p:cNvPr id="346115" name="Text Box 3"/>
          <p:cNvSpPr txBox="1">
            <a:spLocks noChangeArrowheads="1"/>
          </p:cNvSpPr>
          <p:nvPr/>
        </p:nvSpPr>
        <p:spPr bwMode="auto">
          <a:xfrm>
            <a:off x="7463532" y="1484785"/>
            <a:ext cx="3529013" cy="2227263"/>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latin typeface="Tahoma" pitchFamily="34" charset="0"/>
                <a:cs typeface="Arial" charset="0"/>
              </a:rPr>
              <a:t>Decompose into a complex cascade of sub-</a:t>
            </a:r>
            <a:r>
              <a:rPr lang="en-GB" sz="2800" dirty="0" err="1">
                <a:solidFill>
                  <a:srgbClr val="FFFFFF"/>
                </a:solidFill>
                <a:latin typeface="Tahoma" pitchFamily="34" charset="0"/>
                <a:cs typeface="Arial" charset="0"/>
              </a:rPr>
              <a:t>commisions</a:t>
            </a:r>
            <a:r>
              <a:rPr lang="en-GB" sz="2800" dirty="0">
                <a:solidFill>
                  <a:srgbClr val="FFFFFF"/>
                </a:solidFill>
                <a:latin typeface="Tahoma" pitchFamily="34" charset="0"/>
                <a:cs typeface="Arial" charset="0"/>
              </a:rPr>
              <a:t>, many of which are interdependent.</a:t>
            </a:r>
          </a:p>
        </p:txBody>
      </p:sp>
      <p:grpSp>
        <p:nvGrpSpPr>
          <p:cNvPr id="2" name="Group 4"/>
          <p:cNvGrpSpPr>
            <a:grpSpLocks/>
          </p:cNvGrpSpPr>
          <p:nvPr/>
        </p:nvGrpSpPr>
        <p:grpSpPr bwMode="auto">
          <a:xfrm>
            <a:off x="2782889" y="1773239"/>
            <a:ext cx="6192837" cy="4465637"/>
            <a:chOff x="839" y="663"/>
            <a:chExt cx="3901" cy="2813"/>
          </a:xfrm>
        </p:grpSpPr>
        <p:sp>
          <p:nvSpPr>
            <p:cNvPr id="346117" name="Oval 5"/>
            <p:cNvSpPr>
              <a:spLocks noChangeArrowheads="1"/>
            </p:cNvSpPr>
            <p:nvPr/>
          </p:nvSpPr>
          <p:spPr bwMode="auto">
            <a:xfrm>
              <a:off x="839" y="2750"/>
              <a:ext cx="3901" cy="726"/>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8" name="Line 6"/>
            <p:cNvSpPr>
              <a:spLocks noChangeShapeType="1"/>
            </p:cNvSpPr>
            <p:nvPr/>
          </p:nvSpPr>
          <p:spPr bwMode="auto">
            <a:xfrm flipV="1">
              <a:off x="839" y="709"/>
              <a:ext cx="1859" cy="2404"/>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9" name="Line 7"/>
            <p:cNvSpPr>
              <a:spLocks noChangeShapeType="1"/>
            </p:cNvSpPr>
            <p:nvPr/>
          </p:nvSpPr>
          <p:spPr bwMode="auto">
            <a:xfrm>
              <a:off x="2698" y="663"/>
              <a:ext cx="1996" cy="2359"/>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0" name="Line 8"/>
            <p:cNvSpPr>
              <a:spLocks noChangeShapeType="1"/>
            </p:cNvSpPr>
            <p:nvPr/>
          </p:nvSpPr>
          <p:spPr bwMode="auto">
            <a:xfrm flipV="1">
              <a:off x="1247" y="2523"/>
              <a:ext cx="635"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1" name="Line 9"/>
            <p:cNvSpPr>
              <a:spLocks noChangeShapeType="1"/>
            </p:cNvSpPr>
            <p:nvPr/>
          </p:nvSpPr>
          <p:spPr bwMode="auto">
            <a:xfrm flipV="1">
              <a:off x="1882" y="2024"/>
              <a:ext cx="91" cy="49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2" name="Line 10"/>
            <p:cNvSpPr>
              <a:spLocks noChangeShapeType="1"/>
            </p:cNvSpPr>
            <p:nvPr/>
          </p:nvSpPr>
          <p:spPr bwMode="auto">
            <a:xfrm flipV="1">
              <a:off x="1973" y="1752"/>
              <a:ext cx="453" cy="272"/>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3" name="Line 11"/>
            <p:cNvSpPr>
              <a:spLocks noChangeShapeType="1"/>
            </p:cNvSpPr>
            <p:nvPr/>
          </p:nvSpPr>
          <p:spPr bwMode="auto">
            <a:xfrm flipV="1">
              <a:off x="2426" y="1389"/>
              <a:ext cx="91" cy="318"/>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4" name="Line 12"/>
            <p:cNvSpPr>
              <a:spLocks noChangeShapeType="1"/>
            </p:cNvSpPr>
            <p:nvPr/>
          </p:nvSpPr>
          <p:spPr bwMode="auto">
            <a:xfrm flipV="1">
              <a:off x="2517" y="1253"/>
              <a:ext cx="227" cy="136"/>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5" name="Line 13"/>
            <p:cNvSpPr>
              <a:spLocks noChangeShapeType="1"/>
            </p:cNvSpPr>
            <p:nvPr/>
          </p:nvSpPr>
          <p:spPr bwMode="auto">
            <a:xfrm flipH="1" flipV="1">
              <a:off x="2698" y="663"/>
              <a:ext cx="46"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6" name="Line 14"/>
            <p:cNvSpPr>
              <a:spLocks noChangeShapeType="1"/>
            </p:cNvSpPr>
            <p:nvPr/>
          </p:nvSpPr>
          <p:spPr bwMode="auto">
            <a:xfrm flipH="1" flipV="1">
              <a:off x="1882" y="2523"/>
              <a:ext cx="590" cy="68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7" name="Line 15"/>
            <p:cNvSpPr>
              <a:spLocks noChangeShapeType="1"/>
            </p:cNvSpPr>
            <p:nvPr/>
          </p:nvSpPr>
          <p:spPr bwMode="auto">
            <a:xfrm flipV="1">
              <a:off x="2653" y="2387"/>
              <a:ext cx="31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8" name="Line 16"/>
            <p:cNvSpPr>
              <a:spLocks noChangeShapeType="1"/>
            </p:cNvSpPr>
            <p:nvPr/>
          </p:nvSpPr>
          <p:spPr bwMode="auto">
            <a:xfrm flipH="1" flipV="1">
              <a:off x="2971" y="2387"/>
              <a:ext cx="108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9" name="Line 17"/>
            <p:cNvSpPr>
              <a:spLocks noChangeShapeType="1"/>
            </p:cNvSpPr>
            <p:nvPr/>
          </p:nvSpPr>
          <p:spPr bwMode="auto">
            <a:xfrm flipH="1" flipV="1">
              <a:off x="2426" y="1752"/>
              <a:ext cx="545" cy="635"/>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0" name="Line 18"/>
            <p:cNvSpPr>
              <a:spLocks noChangeShapeType="1"/>
            </p:cNvSpPr>
            <p:nvPr/>
          </p:nvSpPr>
          <p:spPr bwMode="auto">
            <a:xfrm flipH="1" flipV="1">
              <a:off x="2971" y="2387"/>
              <a:ext cx="589"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1" name="Line 19"/>
            <p:cNvSpPr>
              <a:spLocks noChangeShapeType="1"/>
            </p:cNvSpPr>
            <p:nvPr/>
          </p:nvSpPr>
          <p:spPr bwMode="auto">
            <a:xfrm flipV="1">
              <a:off x="2426" y="1797"/>
              <a:ext cx="0" cy="10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2" name="Line 20"/>
            <p:cNvSpPr>
              <a:spLocks noChangeShapeType="1"/>
            </p:cNvSpPr>
            <p:nvPr/>
          </p:nvSpPr>
          <p:spPr bwMode="auto">
            <a:xfrm flipH="1" flipV="1">
              <a:off x="2744" y="1253"/>
              <a:ext cx="1633" cy="186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3" name="Line 21"/>
            <p:cNvSpPr>
              <a:spLocks noChangeShapeType="1"/>
            </p:cNvSpPr>
            <p:nvPr/>
          </p:nvSpPr>
          <p:spPr bwMode="auto">
            <a:xfrm flipV="1">
              <a:off x="2925" y="2432"/>
              <a:ext cx="46"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4" name="Line 22"/>
            <p:cNvSpPr>
              <a:spLocks noChangeShapeType="1"/>
            </p:cNvSpPr>
            <p:nvPr/>
          </p:nvSpPr>
          <p:spPr bwMode="auto">
            <a:xfrm flipV="1">
              <a:off x="1383" y="2523"/>
              <a:ext cx="499"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5" name="Line 23"/>
            <p:cNvSpPr>
              <a:spLocks noChangeShapeType="1"/>
            </p:cNvSpPr>
            <p:nvPr/>
          </p:nvSpPr>
          <p:spPr bwMode="auto">
            <a:xfrm flipV="1">
              <a:off x="1882" y="2523"/>
              <a:ext cx="0"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6" name="Line 24"/>
            <p:cNvSpPr>
              <a:spLocks noChangeShapeType="1"/>
            </p:cNvSpPr>
            <p:nvPr/>
          </p:nvSpPr>
          <p:spPr bwMode="auto">
            <a:xfrm flipH="1" flipV="1">
              <a:off x="1882" y="2523"/>
              <a:ext cx="318"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7" name="Line 25"/>
            <p:cNvSpPr>
              <a:spLocks noChangeShapeType="1"/>
            </p:cNvSpPr>
            <p:nvPr/>
          </p:nvSpPr>
          <p:spPr bwMode="auto">
            <a:xfrm flipV="1">
              <a:off x="1111" y="2069"/>
              <a:ext cx="816"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8" name="Line 26"/>
            <p:cNvSpPr>
              <a:spLocks noChangeShapeType="1"/>
            </p:cNvSpPr>
            <p:nvPr/>
          </p:nvSpPr>
          <p:spPr bwMode="auto">
            <a:xfrm flipV="1">
              <a:off x="2971" y="1843"/>
              <a:ext cx="272" cy="58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9" name="Line 27"/>
            <p:cNvSpPr>
              <a:spLocks noChangeShapeType="1"/>
            </p:cNvSpPr>
            <p:nvPr/>
          </p:nvSpPr>
          <p:spPr bwMode="auto">
            <a:xfrm flipH="1" flipV="1">
              <a:off x="2517" y="1389"/>
              <a:ext cx="726" cy="454"/>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0" name="Line 28"/>
            <p:cNvSpPr>
              <a:spLocks noChangeShapeType="1"/>
            </p:cNvSpPr>
            <p:nvPr/>
          </p:nvSpPr>
          <p:spPr bwMode="auto">
            <a:xfrm flipH="1" flipV="1">
              <a:off x="2971" y="2387"/>
              <a:ext cx="1134" cy="816"/>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grpSp>
      <p:sp>
        <p:nvSpPr>
          <p:cNvPr id="346142" name="Text Box 30"/>
          <p:cNvSpPr txBox="1">
            <a:spLocks noChangeArrowheads="1"/>
          </p:cNvSpPr>
          <p:nvPr/>
        </p:nvSpPr>
        <p:spPr bwMode="auto">
          <a:xfrm>
            <a:off x="3431705" y="765176"/>
            <a:ext cx="5286447" cy="5847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Super-ordinate commissions</a:t>
            </a:r>
          </a:p>
        </p:txBody>
      </p:sp>
      <p:sp>
        <p:nvSpPr>
          <p:cNvPr id="346143" name="Oval 31"/>
          <p:cNvSpPr>
            <a:spLocks noChangeArrowheads="1"/>
          </p:cNvSpPr>
          <p:nvPr/>
        </p:nvSpPr>
        <p:spPr bwMode="auto">
          <a:xfrm>
            <a:off x="5519739" y="1700214"/>
            <a:ext cx="504825" cy="700087"/>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3200">
                <a:solidFill>
                  <a:srgbClr val="FFFFFF"/>
                </a:solidFill>
                <a:latin typeface="Tahoma" pitchFamily="34" charset="0"/>
                <a:cs typeface="Arial" charset="0"/>
              </a:rPr>
              <a:t>$</a:t>
            </a:r>
          </a:p>
        </p:txBody>
      </p:sp>
      <p:sp>
        <p:nvSpPr>
          <p:cNvPr id="346144" name="Text Box 32"/>
          <p:cNvSpPr txBox="1">
            <a:spLocks noChangeArrowheads="1"/>
          </p:cNvSpPr>
          <p:nvPr/>
        </p:nvSpPr>
        <p:spPr bwMode="auto">
          <a:xfrm>
            <a:off x="4946651" y="5805488"/>
            <a:ext cx="230187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Organizational Space</a:t>
            </a:r>
          </a:p>
        </p:txBody>
      </p:sp>
      <p:sp>
        <p:nvSpPr>
          <p:cNvPr id="346145" name="Oval 33"/>
          <p:cNvSpPr>
            <a:spLocks noChangeArrowheads="1"/>
          </p:cNvSpPr>
          <p:nvPr/>
        </p:nvSpPr>
        <p:spPr bwMode="auto">
          <a:xfrm>
            <a:off x="2279651" y="6400800"/>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6" name="Line 34"/>
          <p:cNvSpPr>
            <a:spLocks noChangeShapeType="1"/>
          </p:cNvSpPr>
          <p:nvPr/>
        </p:nvSpPr>
        <p:spPr bwMode="auto">
          <a:xfrm flipV="1">
            <a:off x="3863976" y="4797426"/>
            <a:ext cx="576263" cy="1844675"/>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7" name="Oval 35"/>
          <p:cNvSpPr>
            <a:spLocks noChangeArrowheads="1"/>
          </p:cNvSpPr>
          <p:nvPr/>
        </p:nvSpPr>
        <p:spPr bwMode="auto">
          <a:xfrm>
            <a:off x="7319963" y="6237288"/>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8" name="Line 36"/>
          <p:cNvSpPr>
            <a:spLocks noChangeShapeType="1"/>
          </p:cNvSpPr>
          <p:nvPr/>
        </p:nvSpPr>
        <p:spPr bwMode="auto">
          <a:xfrm flipH="1" flipV="1">
            <a:off x="6167438" y="4581525"/>
            <a:ext cx="2305050" cy="1987550"/>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9" name="Oval 37"/>
          <p:cNvSpPr>
            <a:spLocks noChangeArrowheads="1"/>
          </p:cNvSpPr>
          <p:nvPr/>
        </p:nvSpPr>
        <p:spPr bwMode="auto">
          <a:xfrm>
            <a:off x="9120188" y="5084763"/>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0" name="Line 38"/>
          <p:cNvSpPr>
            <a:spLocks noChangeShapeType="1"/>
          </p:cNvSpPr>
          <p:nvPr/>
        </p:nvSpPr>
        <p:spPr bwMode="auto">
          <a:xfrm flipH="1" flipV="1">
            <a:off x="6600826" y="3644900"/>
            <a:ext cx="3313113" cy="184308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1" name="Oval 39"/>
          <p:cNvSpPr>
            <a:spLocks noChangeArrowheads="1"/>
          </p:cNvSpPr>
          <p:nvPr/>
        </p:nvSpPr>
        <p:spPr bwMode="auto">
          <a:xfrm>
            <a:off x="-168275" y="5013325"/>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2" name="Line 40"/>
          <p:cNvSpPr>
            <a:spLocks noChangeShapeType="1"/>
          </p:cNvSpPr>
          <p:nvPr/>
        </p:nvSpPr>
        <p:spPr bwMode="auto">
          <a:xfrm flipV="1">
            <a:off x="1992314" y="2997200"/>
            <a:ext cx="3455987" cy="242093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3" name="Text Box 41"/>
          <p:cNvSpPr txBox="1">
            <a:spLocks noChangeArrowheads="1"/>
          </p:cNvSpPr>
          <p:nvPr/>
        </p:nvSpPr>
        <p:spPr bwMode="auto">
          <a:xfrm>
            <a:off x="4583114" y="6237288"/>
            <a:ext cx="286702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Extra-organizational Space</a:t>
            </a:r>
          </a:p>
        </p:txBody>
      </p:sp>
    </p:spTree>
    <p:extLst>
      <p:ext uri="{BB962C8B-B14F-4D97-AF65-F5344CB8AC3E}">
        <p14:creationId xmlns:p14="http://schemas.microsoft.com/office/powerpoint/2010/main" val="3429676630"/>
      </p:ext>
    </p:extLst>
  </p:cSld>
  <p:clrMapOvr>
    <a:masterClrMapping/>
  </p:clrMapOvr>
  <p:transition>
    <p:diamond/>
    <p:sndAc>
      <p:stSnd>
        <p:snd r:embed="rId2" name="click.wav"/>
      </p:stSnd>
    </p:sndAc>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r>
              <a:rPr lang="en-GB"/>
              <a:t>The Nature of Managerial Work</a:t>
            </a:r>
          </a:p>
        </p:txBody>
      </p:sp>
      <p:sp>
        <p:nvSpPr>
          <p:cNvPr id="114691" name="Rectangle 3"/>
          <p:cNvSpPr>
            <a:spLocks noGrp="1" noRot="1" noChangeArrowheads="1"/>
          </p:cNvSpPr>
          <p:nvPr>
            <p:ph idx="1"/>
          </p:nvPr>
        </p:nvSpPr>
        <p:spPr>
          <a:xfrm>
            <a:off x="1200150" y="1714489"/>
            <a:ext cx="5327898" cy="4498975"/>
          </a:xfrm>
        </p:spPr>
        <p:txBody>
          <a:bodyPr/>
          <a:lstStyle/>
          <a:p>
            <a:pPr lvl="1"/>
            <a:r>
              <a:rPr lang="en-GB" sz="3600" dirty="0"/>
              <a:t>Plans/strategies can be seen as  ever-evolving webs of commissions</a:t>
            </a:r>
          </a:p>
          <a:p>
            <a:pPr lvl="1">
              <a:buFont typeface="Wingdings" pitchFamily="2" charset="2"/>
              <a:buNone/>
            </a:pPr>
            <a:endParaRPr lang="en-GB" sz="3600" dirty="0"/>
          </a:p>
          <a:p>
            <a:pPr lvl="1">
              <a:buFont typeface="Wingdings" pitchFamily="2" charset="2"/>
              <a:buNone/>
            </a:pPr>
            <a:r>
              <a:rPr lang="en-GB" sz="3600" dirty="0"/>
              <a:t>	..and….</a:t>
            </a:r>
          </a:p>
        </p:txBody>
      </p:sp>
      <p:pic>
        <p:nvPicPr>
          <p:cNvPr id="114695" name="Picture 7" descr="C:\Documents and Settings\lenney\Local Settings\Temporary Internet Files\Content.IE5\IV5JE52A\MPj03847350000[1].jpg"/>
          <p:cNvPicPr>
            <a:picLocks noChangeAspect="1" noChangeArrowheads="1"/>
          </p:cNvPicPr>
          <p:nvPr/>
        </p:nvPicPr>
        <p:blipFill>
          <a:blip r:embed="rId3" cstate="print"/>
          <a:srcRect/>
          <a:stretch>
            <a:fillRect/>
          </a:stretch>
        </p:blipFill>
        <p:spPr bwMode="auto">
          <a:xfrm>
            <a:off x="6467500" y="2000240"/>
            <a:ext cx="3986218" cy="3857140"/>
          </a:xfrm>
          <a:prstGeom prst="rect">
            <a:avLst/>
          </a:prstGeom>
          <a:noFill/>
        </p:spPr>
      </p:pic>
    </p:spTree>
    <p:extLst>
      <p:ext uri="{BB962C8B-B14F-4D97-AF65-F5344CB8AC3E}">
        <p14:creationId xmlns:p14="http://schemas.microsoft.com/office/powerpoint/2010/main" val="4100689621"/>
      </p:ext>
    </p:extLst>
  </p:cSld>
  <p:clrMapOvr>
    <a:masterClrMapping/>
  </p:clrMapOvr>
  <p:transition>
    <p:diamond/>
    <p:sndAc>
      <p:stSnd>
        <p:snd r:embed="rId2" name="click.wav"/>
      </p:stSnd>
    </p:sndAc>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9" name="Picture 5" descr="Figure2"/>
          <p:cNvPicPr>
            <a:picLocks noChangeAspect="1" noChangeArrowheads="1"/>
          </p:cNvPicPr>
          <p:nvPr/>
        </p:nvPicPr>
        <p:blipFill>
          <a:blip r:embed="rId3" cstate="print"/>
          <a:srcRect/>
          <a:stretch>
            <a:fillRect/>
          </a:stretch>
        </p:blipFill>
        <p:spPr bwMode="auto">
          <a:xfrm>
            <a:off x="5060210" y="692696"/>
            <a:ext cx="5479273" cy="5722306"/>
          </a:xfrm>
          <a:prstGeom prst="rect">
            <a:avLst/>
          </a:prstGeom>
          <a:noFill/>
        </p:spPr>
      </p:pic>
      <p:sp>
        <p:nvSpPr>
          <p:cNvPr id="108550" name="Text Box 6"/>
          <p:cNvSpPr txBox="1">
            <a:spLocks noChangeArrowheads="1"/>
          </p:cNvSpPr>
          <p:nvPr/>
        </p:nvSpPr>
        <p:spPr bwMode="auto">
          <a:xfrm>
            <a:off x="1238216" y="-459432"/>
            <a:ext cx="3536942" cy="4524315"/>
          </a:xfrm>
          <a:prstGeom prst="rect">
            <a:avLst/>
          </a:prstGeom>
          <a:noFill/>
          <a:ln w="9525">
            <a:noFill/>
            <a:miter lim="800000"/>
            <a:headEnd/>
            <a:tailEnd/>
          </a:ln>
          <a:effectLst/>
        </p:spPr>
        <p:txBody>
          <a:bodyPr wrap="square">
            <a:spAutoFit/>
          </a:bodyPr>
          <a:lstStyle/>
          <a:p>
            <a:pPr lvl="1" fontAlgn="base">
              <a:spcBef>
                <a:spcPct val="0"/>
              </a:spcBef>
              <a:spcAft>
                <a:spcPct val="0"/>
              </a:spcAft>
            </a:pPr>
            <a:endParaRPr lang="en-GB" sz="3200" u="sng" dirty="0">
              <a:solidFill>
                <a:srgbClr val="FFFFFF"/>
              </a:solidFill>
              <a:effectLst>
                <a:outerShdw blurRad="38100" dist="38100" dir="2700000" algn="tl">
                  <a:srgbClr val="000000"/>
                </a:outerShdw>
              </a:effectLst>
              <a:latin typeface="Tahoma" pitchFamily="34" charset="0"/>
              <a:cs typeface="Arial" charset="0"/>
            </a:endParaRP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Organizations as  </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ever-evolving </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networks  of commissions</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-a web of webs</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-a nexus of projects</a:t>
            </a:r>
          </a:p>
        </p:txBody>
      </p:sp>
      <p:pic>
        <p:nvPicPr>
          <p:cNvPr id="108552" name="Picture 8" descr="MCj03299300000[1]"/>
          <p:cNvPicPr>
            <a:picLocks noChangeAspect="1" noChangeArrowheads="1"/>
          </p:cNvPicPr>
          <p:nvPr/>
        </p:nvPicPr>
        <p:blipFill>
          <a:blip r:embed="rId4" cstate="print"/>
          <a:srcRect/>
          <a:stretch>
            <a:fillRect/>
          </a:stretch>
        </p:blipFill>
        <p:spPr bwMode="auto">
          <a:xfrm rot="2614985">
            <a:off x="1744017" y="4974156"/>
            <a:ext cx="3203575" cy="1270000"/>
          </a:xfrm>
          <a:prstGeom prst="rect">
            <a:avLst/>
          </a:prstGeom>
          <a:noFill/>
        </p:spPr>
      </p:pic>
      <p:sp>
        <p:nvSpPr>
          <p:cNvPr id="108553" name="Text Box 9"/>
          <p:cNvSpPr txBox="1">
            <a:spLocks noChangeArrowheads="1"/>
          </p:cNvSpPr>
          <p:nvPr/>
        </p:nvSpPr>
        <p:spPr bwMode="auto">
          <a:xfrm>
            <a:off x="2667793" y="4095900"/>
            <a:ext cx="452438"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dirty="0">
                <a:solidFill>
                  <a:srgbClr val="FFFF00"/>
                </a:solidFill>
                <a:latin typeface="Tahoma" pitchFamily="34" charset="0"/>
                <a:cs typeface="Arial" charset="0"/>
              </a:rPr>
              <a:t>c</a:t>
            </a:r>
          </a:p>
        </p:txBody>
      </p:sp>
      <p:sp>
        <p:nvSpPr>
          <p:cNvPr id="108554" name="Text Box 10"/>
          <p:cNvSpPr txBox="1">
            <a:spLocks noChangeArrowheads="1"/>
          </p:cNvSpPr>
          <p:nvPr/>
        </p:nvSpPr>
        <p:spPr bwMode="auto">
          <a:xfrm>
            <a:off x="3935414" y="5751662"/>
            <a:ext cx="452437"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a:solidFill>
                  <a:srgbClr val="FFFF00"/>
                </a:solidFill>
                <a:latin typeface="Tahoma" pitchFamily="34" charset="0"/>
                <a:cs typeface="Arial" charset="0"/>
              </a:rPr>
              <a:t>c</a:t>
            </a:r>
          </a:p>
        </p:txBody>
      </p:sp>
      <p:sp>
        <p:nvSpPr>
          <p:cNvPr id="108555" name="Text Box 11"/>
          <p:cNvSpPr txBox="1">
            <a:spLocks noChangeArrowheads="1"/>
          </p:cNvSpPr>
          <p:nvPr/>
        </p:nvSpPr>
        <p:spPr bwMode="auto">
          <a:xfrm>
            <a:off x="3123284" y="5229201"/>
            <a:ext cx="452437"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dirty="0">
                <a:solidFill>
                  <a:srgbClr val="FFFF00"/>
                </a:solidFill>
                <a:latin typeface="Tahoma" pitchFamily="34" charset="0"/>
                <a:cs typeface="Arial" charset="0"/>
              </a:rPr>
              <a:t>c</a:t>
            </a:r>
          </a:p>
        </p:txBody>
      </p:sp>
    </p:spTree>
    <p:extLst>
      <p:ext uri="{BB962C8B-B14F-4D97-AF65-F5344CB8AC3E}">
        <p14:creationId xmlns:p14="http://schemas.microsoft.com/office/powerpoint/2010/main" val="122245389"/>
      </p:ext>
    </p:extLst>
  </p:cSld>
  <p:clrMapOvr>
    <a:masterClrMapping/>
  </p:clrMapOvr>
  <p:transition>
    <p:diamond/>
    <p:sndAc>
      <p:stSnd>
        <p:snd r:embed="rId2" name="click.wav"/>
      </p:stSnd>
    </p:sndAc>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958305846"/>
      </p:ext>
    </p:extLst>
  </p:cSld>
  <p:clrMapOvr>
    <a:masterClrMapping/>
  </p:clrMapOvr>
  <p:transition>
    <p:diamond/>
    <p:sndAc>
      <p:stSnd>
        <p:snd r:embed="rId2" name="click.wav"/>
      </p:stSnd>
    </p:sndAc>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p:txBody>
          <a:bodyPr/>
          <a:lstStyle/>
          <a:p>
            <a:r>
              <a:rPr lang="en-GB"/>
              <a:t>The Nature of Managerial Work</a:t>
            </a:r>
          </a:p>
        </p:txBody>
      </p:sp>
      <p:sp>
        <p:nvSpPr>
          <p:cNvPr id="106499" name="Rectangle 3"/>
          <p:cNvSpPr>
            <a:spLocks noGrp="1" noRot="1" noChangeArrowheads="1"/>
          </p:cNvSpPr>
          <p:nvPr>
            <p:ph idx="1"/>
          </p:nvPr>
        </p:nvSpPr>
        <p:spPr>
          <a:xfrm>
            <a:off x="1825626" y="1600201"/>
            <a:ext cx="8842375" cy="4924425"/>
          </a:xfrm>
        </p:spPr>
        <p:txBody>
          <a:bodyPr/>
          <a:lstStyle/>
          <a:p>
            <a:pPr>
              <a:lnSpc>
                <a:spcPct val="90000"/>
              </a:lnSpc>
            </a:pPr>
            <a:r>
              <a:rPr lang="en-GB" sz="4000" dirty="0"/>
              <a:t>commissions are</a:t>
            </a:r>
          </a:p>
          <a:p>
            <a:pPr lvl="1">
              <a:lnSpc>
                <a:spcPct val="90000"/>
              </a:lnSpc>
            </a:pPr>
            <a:r>
              <a:rPr lang="en-GB" sz="4000" i="1" dirty="0"/>
              <a:t>Undertakings through which someone agrees / accedes to endeavour to do, or forbears to do, ‘something’ </a:t>
            </a:r>
          </a:p>
          <a:p>
            <a:pPr>
              <a:lnSpc>
                <a:spcPct val="90000"/>
              </a:lnSpc>
              <a:buNone/>
            </a:pPr>
            <a:endParaRPr lang="en-GB" sz="4000" i="1" dirty="0"/>
          </a:p>
        </p:txBody>
      </p:sp>
      <p:pic>
        <p:nvPicPr>
          <p:cNvPr id="106500" name="Picture 4"/>
          <p:cNvPicPr>
            <a:picLocks noChangeAspect="1" noChangeArrowheads="1"/>
          </p:cNvPicPr>
          <p:nvPr/>
        </p:nvPicPr>
        <p:blipFill>
          <a:blip r:embed="rId3" cstate="print"/>
          <a:srcRect/>
          <a:stretch>
            <a:fillRect/>
          </a:stretch>
        </p:blipFill>
        <p:spPr bwMode="auto">
          <a:xfrm>
            <a:off x="6096000" y="4147444"/>
            <a:ext cx="3857652" cy="2139077"/>
          </a:xfrm>
          <a:prstGeom prst="rect">
            <a:avLst/>
          </a:prstGeom>
          <a:noFill/>
          <a:ln w="9525">
            <a:noFill/>
            <a:miter lim="800000"/>
            <a:headEnd/>
            <a:tailEnd/>
          </a:ln>
          <a:effectLst/>
        </p:spPr>
      </p:pic>
    </p:spTree>
    <p:extLst>
      <p:ext uri="{BB962C8B-B14F-4D97-AF65-F5344CB8AC3E}">
        <p14:creationId xmlns:p14="http://schemas.microsoft.com/office/powerpoint/2010/main" val="667225301"/>
      </p:ext>
    </p:extLst>
  </p:cSld>
  <p:clrMapOvr>
    <a:masterClrMapping/>
  </p:clrMapOvr>
  <p:transition>
    <p:diamond/>
    <p:sndAc>
      <p:stSnd>
        <p:snd r:embed="rId2" name="click.wav"/>
      </p:stSnd>
    </p:sndAc>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lstStyle/>
          <a:p>
            <a:r>
              <a:rPr lang="en-GB" sz="3600" dirty="0"/>
              <a:t>A Mindful Marketer understands that….</a:t>
            </a:r>
          </a:p>
        </p:txBody>
      </p:sp>
      <p:sp>
        <p:nvSpPr>
          <p:cNvPr id="105475" name="Rectangle 3"/>
          <p:cNvSpPr>
            <a:spLocks noGrp="1" noRot="1" noChangeArrowheads="1"/>
          </p:cNvSpPr>
          <p:nvPr>
            <p:ph idx="1"/>
          </p:nvPr>
        </p:nvSpPr>
        <p:spPr>
          <a:xfrm>
            <a:off x="1738314" y="1714489"/>
            <a:ext cx="9358346" cy="1541463"/>
          </a:xfrm>
        </p:spPr>
        <p:txBody>
          <a:bodyPr/>
          <a:lstStyle/>
          <a:p>
            <a:pPr>
              <a:lnSpc>
                <a:spcPct val="90000"/>
              </a:lnSpc>
              <a:buNone/>
            </a:pPr>
            <a:r>
              <a:rPr lang="en-GB" dirty="0"/>
              <a:t>commissions are the ‘currency’ of collaboration</a:t>
            </a:r>
            <a:endParaRPr lang="en-GB" i="1" dirty="0"/>
          </a:p>
        </p:txBody>
      </p:sp>
      <p:pic>
        <p:nvPicPr>
          <p:cNvPr id="105476" name="Picture 4" descr="MCPE03072_0000[1]"/>
          <p:cNvPicPr>
            <a:picLocks noChangeAspect="1" noChangeArrowheads="1"/>
          </p:cNvPicPr>
          <p:nvPr/>
        </p:nvPicPr>
        <p:blipFill>
          <a:blip r:embed="rId3" cstate="print"/>
          <a:srcRect/>
          <a:stretch>
            <a:fillRect/>
          </a:stretch>
        </p:blipFill>
        <p:spPr bwMode="auto">
          <a:xfrm>
            <a:off x="3095604" y="2428868"/>
            <a:ext cx="5976938" cy="2808284"/>
          </a:xfrm>
          <a:prstGeom prst="rect">
            <a:avLst/>
          </a:prstGeom>
          <a:noFill/>
        </p:spPr>
      </p:pic>
      <p:pic>
        <p:nvPicPr>
          <p:cNvPr id="105477" name="Picture 5" descr="MCj03227150000[1]"/>
          <p:cNvPicPr>
            <a:picLocks noChangeAspect="1" noChangeArrowheads="1"/>
          </p:cNvPicPr>
          <p:nvPr/>
        </p:nvPicPr>
        <p:blipFill>
          <a:blip r:embed="rId4" cstate="print"/>
          <a:srcRect/>
          <a:stretch>
            <a:fillRect/>
          </a:stretch>
        </p:blipFill>
        <p:spPr bwMode="auto">
          <a:xfrm>
            <a:off x="1200150" y="3286125"/>
            <a:ext cx="2374900" cy="517525"/>
          </a:xfrm>
          <a:prstGeom prst="rect">
            <a:avLst/>
          </a:prstGeom>
          <a:noFill/>
        </p:spPr>
      </p:pic>
      <p:pic>
        <p:nvPicPr>
          <p:cNvPr id="105478" name="Picture 6" descr="MCj03227150000[1]"/>
          <p:cNvPicPr>
            <a:picLocks noChangeAspect="1" noChangeArrowheads="1"/>
          </p:cNvPicPr>
          <p:nvPr/>
        </p:nvPicPr>
        <p:blipFill>
          <a:blip r:embed="rId4" cstate="print"/>
          <a:srcRect/>
          <a:stretch>
            <a:fillRect/>
          </a:stretch>
        </p:blipFill>
        <p:spPr bwMode="auto">
          <a:xfrm rot="10050953">
            <a:off x="8543925" y="3250945"/>
            <a:ext cx="2374900" cy="517525"/>
          </a:xfrm>
          <a:prstGeom prst="rect">
            <a:avLst/>
          </a:prstGeom>
          <a:noFill/>
        </p:spPr>
      </p:pic>
      <p:sp>
        <p:nvSpPr>
          <p:cNvPr id="7" name="Rectangle 6"/>
          <p:cNvSpPr/>
          <p:nvPr/>
        </p:nvSpPr>
        <p:spPr>
          <a:xfrm>
            <a:off x="1738282" y="5631436"/>
            <a:ext cx="8572560" cy="523220"/>
          </a:xfrm>
          <a:prstGeom prst="rect">
            <a:avLst/>
          </a:prstGeom>
        </p:spPr>
        <p:txBody>
          <a:bodyPr wrap="square">
            <a:spAutoFit/>
          </a:bodyPr>
          <a:lstStyle/>
          <a:p>
            <a:pPr algn="ctr" fontAlgn="base">
              <a:spcBef>
                <a:spcPct val="0"/>
              </a:spcBef>
              <a:spcAft>
                <a:spcPct val="0"/>
              </a:spcAft>
            </a:pPr>
            <a:r>
              <a:rPr lang="en-GB" sz="2800" dirty="0">
                <a:solidFill>
                  <a:srgbClr val="FFFFFF"/>
                </a:solidFill>
                <a:latin typeface="Tahoma" pitchFamily="34" charset="0"/>
                <a:cs typeface="Arial" charset="0"/>
              </a:rPr>
              <a:t>commissions are the links in the means-ends chain</a:t>
            </a:r>
          </a:p>
        </p:txBody>
      </p:sp>
    </p:spTree>
    <p:extLst>
      <p:ext uri="{BB962C8B-B14F-4D97-AF65-F5344CB8AC3E}">
        <p14:creationId xmlns:p14="http://schemas.microsoft.com/office/powerpoint/2010/main" val="3672513288"/>
      </p:ext>
    </p:extLst>
  </p:cSld>
  <p:clrMapOvr>
    <a:masterClrMapping/>
  </p:clrMapOvr>
  <p:transition>
    <p:diamond/>
    <p:sndAc>
      <p:stSnd>
        <p:snd r:embed="rId2" name="click.wav"/>
      </p:stSnd>
    </p:sndAc>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a:xfrm>
            <a:off x="1825625" y="44624"/>
            <a:ext cx="8540750" cy="1143000"/>
          </a:xfrm>
        </p:spPr>
        <p:txBody>
          <a:bodyPr/>
          <a:lstStyle/>
          <a:p>
            <a:r>
              <a:rPr lang="en-GB" sz="3600" dirty="0"/>
              <a:t>Organization – networks of commissions</a:t>
            </a:r>
          </a:p>
        </p:txBody>
      </p:sp>
      <p:sp>
        <p:nvSpPr>
          <p:cNvPr id="135172" name="Oval 4"/>
          <p:cNvSpPr>
            <a:spLocks noChangeArrowheads="1"/>
          </p:cNvSpPr>
          <p:nvPr/>
        </p:nvSpPr>
        <p:spPr bwMode="auto">
          <a:xfrm>
            <a:off x="5159375" y="4724400"/>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C5</a:t>
            </a:r>
          </a:p>
        </p:txBody>
      </p:sp>
      <p:sp>
        <p:nvSpPr>
          <p:cNvPr id="135173" name="Oval 5"/>
          <p:cNvSpPr>
            <a:spLocks noChangeArrowheads="1"/>
          </p:cNvSpPr>
          <p:nvPr/>
        </p:nvSpPr>
        <p:spPr bwMode="auto">
          <a:xfrm>
            <a:off x="6527800" y="3213100"/>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C3</a:t>
            </a:r>
          </a:p>
        </p:txBody>
      </p:sp>
      <p:sp>
        <p:nvSpPr>
          <p:cNvPr id="135174" name="Oval 6"/>
          <p:cNvSpPr>
            <a:spLocks noChangeArrowheads="1"/>
          </p:cNvSpPr>
          <p:nvPr/>
        </p:nvSpPr>
        <p:spPr bwMode="auto">
          <a:xfrm>
            <a:off x="4079875" y="31416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C2</a:t>
            </a:r>
          </a:p>
        </p:txBody>
      </p:sp>
      <p:sp>
        <p:nvSpPr>
          <p:cNvPr id="135175" name="Oval 7"/>
          <p:cNvSpPr>
            <a:spLocks noChangeArrowheads="1"/>
          </p:cNvSpPr>
          <p:nvPr/>
        </p:nvSpPr>
        <p:spPr bwMode="auto">
          <a:xfrm>
            <a:off x="7032625"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C9</a:t>
            </a:r>
          </a:p>
        </p:txBody>
      </p:sp>
      <p:sp>
        <p:nvSpPr>
          <p:cNvPr id="135176" name="Oval 8"/>
          <p:cNvSpPr>
            <a:spLocks noChangeArrowheads="1"/>
          </p:cNvSpPr>
          <p:nvPr/>
        </p:nvSpPr>
        <p:spPr bwMode="auto">
          <a:xfrm>
            <a:off x="3143250"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C7</a:t>
            </a:r>
          </a:p>
        </p:txBody>
      </p:sp>
      <p:sp>
        <p:nvSpPr>
          <p:cNvPr id="135177" name="Oval 9"/>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C8</a:t>
            </a:r>
          </a:p>
        </p:txBody>
      </p:sp>
      <p:sp>
        <p:nvSpPr>
          <p:cNvPr id="135178" name="Oval 10"/>
          <p:cNvSpPr>
            <a:spLocks noChangeArrowheads="1"/>
          </p:cNvSpPr>
          <p:nvPr/>
        </p:nvSpPr>
        <p:spPr bwMode="auto">
          <a:xfrm>
            <a:off x="5303838" y="206057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C4</a:t>
            </a:r>
          </a:p>
        </p:txBody>
      </p:sp>
      <p:sp>
        <p:nvSpPr>
          <p:cNvPr id="135179" name="Oval 11"/>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a:t>
            </a:r>
          </a:p>
        </p:txBody>
      </p:sp>
      <p:sp>
        <p:nvSpPr>
          <p:cNvPr id="135180" name="Oval 12"/>
          <p:cNvSpPr>
            <a:spLocks noChangeArrowheads="1"/>
          </p:cNvSpPr>
          <p:nvPr/>
        </p:nvSpPr>
        <p:spPr bwMode="auto">
          <a:xfrm>
            <a:off x="8183563" y="249237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C6</a:t>
            </a:r>
          </a:p>
        </p:txBody>
      </p:sp>
      <p:sp>
        <p:nvSpPr>
          <p:cNvPr id="135181" name="Oval 13"/>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C10</a:t>
            </a:r>
          </a:p>
        </p:txBody>
      </p:sp>
      <p:sp>
        <p:nvSpPr>
          <p:cNvPr id="135182" name="Line 14"/>
          <p:cNvSpPr>
            <a:spLocks noChangeShapeType="1"/>
          </p:cNvSpPr>
          <p:nvPr/>
        </p:nvSpPr>
        <p:spPr bwMode="auto">
          <a:xfrm flipV="1">
            <a:off x="3359150" y="3933825"/>
            <a:ext cx="865188"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3" name="Line 15"/>
          <p:cNvSpPr>
            <a:spLocks noChangeShapeType="1"/>
          </p:cNvSpPr>
          <p:nvPr/>
        </p:nvSpPr>
        <p:spPr bwMode="auto">
          <a:xfrm flipV="1">
            <a:off x="4079875" y="5229225"/>
            <a:ext cx="1079500" cy="7143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4" name="Line 16"/>
          <p:cNvSpPr>
            <a:spLocks noChangeShapeType="1"/>
          </p:cNvSpPr>
          <p:nvPr/>
        </p:nvSpPr>
        <p:spPr bwMode="auto">
          <a:xfrm flipV="1">
            <a:off x="3359150" y="3860801"/>
            <a:ext cx="3168650" cy="7207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6" name="Line 18"/>
          <p:cNvSpPr>
            <a:spLocks noChangeShapeType="1"/>
          </p:cNvSpPr>
          <p:nvPr/>
        </p:nvSpPr>
        <p:spPr bwMode="auto">
          <a:xfrm flipV="1">
            <a:off x="4943476" y="2852739"/>
            <a:ext cx="576263" cy="5048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7" name="Line 19"/>
          <p:cNvSpPr>
            <a:spLocks noChangeShapeType="1"/>
          </p:cNvSpPr>
          <p:nvPr/>
        </p:nvSpPr>
        <p:spPr bwMode="auto">
          <a:xfrm>
            <a:off x="5016500" y="3573464"/>
            <a:ext cx="1511300" cy="71437"/>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8" name="Line 20"/>
          <p:cNvSpPr>
            <a:spLocks noChangeShapeType="1"/>
          </p:cNvSpPr>
          <p:nvPr/>
        </p:nvSpPr>
        <p:spPr bwMode="auto">
          <a:xfrm flipV="1">
            <a:off x="5880101" y="4005263"/>
            <a:ext cx="792163" cy="792162"/>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9" name="Line 21"/>
          <p:cNvSpPr>
            <a:spLocks noChangeShapeType="1"/>
          </p:cNvSpPr>
          <p:nvPr/>
        </p:nvSpPr>
        <p:spPr bwMode="auto">
          <a:xfrm>
            <a:off x="6240463" y="2565400"/>
            <a:ext cx="1943100" cy="2159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0" name="Line 22"/>
          <p:cNvSpPr>
            <a:spLocks noChangeShapeType="1"/>
          </p:cNvSpPr>
          <p:nvPr/>
        </p:nvSpPr>
        <p:spPr bwMode="auto">
          <a:xfrm>
            <a:off x="9120188" y="2997200"/>
            <a:ext cx="1547812" cy="50323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1" name="Line 23"/>
          <p:cNvSpPr>
            <a:spLocks noChangeShapeType="1"/>
          </p:cNvSpPr>
          <p:nvPr/>
        </p:nvSpPr>
        <p:spPr bwMode="auto">
          <a:xfrm flipV="1">
            <a:off x="8904289" y="3789363"/>
            <a:ext cx="1944687"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2" name="Line 24"/>
          <p:cNvSpPr>
            <a:spLocks noChangeShapeType="1"/>
          </p:cNvSpPr>
          <p:nvPr/>
        </p:nvSpPr>
        <p:spPr bwMode="auto">
          <a:xfrm>
            <a:off x="7464425" y="3644900"/>
            <a:ext cx="503238"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3" name="Line 25"/>
          <p:cNvSpPr>
            <a:spLocks noChangeShapeType="1"/>
          </p:cNvSpPr>
          <p:nvPr/>
        </p:nvSpPr>
        <p:spPr bwMode="auto">
          <a:xfrm flipV="1">
            <a:off x="7896226" y="4365626"/>
            <a:ext cx="2771775" cy="792163"/>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4" name="Line 26"/>
          <p:cNvSpPr>
            <a:spLocks noChangeShapeType="1"/>
          </p:cNvSpPr>
          <p:nvPr/>
        </p:nvSpPr>
        <p:spPr bwMode="auto">
          <a:xfrm flipH="1">
            <a:off x="7104063" y="5876926"/>
            <a:ext cx="360362" cy="98107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5" name="Line 27"/>
          <p:cNvSpPr>
            <a:spLocks noChangeShapeType="1"/>
          </p:cNvSpPr>
          <p:nvPr/>
        </p:nvSpPr>
        <p:spPr bwMode="auto">
          <a:xfrm flipH="1" flipV="1">
            <a:off x="7175500" y="4076700"/>
            <a:ext cx="215900" cy="86518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8" name="Line 30"/>
          <p:cNvSpPr>
            <a:spLocks noChangeShapeType="1"/>
          </p:cNvSpPr>
          <p:nvPr/>
        </p:nvSpPr>
        <p:spPr bwMode="auto">
          <a:xfrm>
            <a:off x="4800601" y="4005263"/>
            <a:ext cx="574675" cy="792162"/>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9" name="Line 31"/>
          <p:cNvSpPr>
            <a:spLocks noChangeShapeType="1"/>
          </p:cNvSpPr>
          <p:nvPr/>
        </p:nvSpPr>
        <p:spPr bwMode="auto">
          <a:xfrm>
            <a:off x="1524001" y="2852739"/>
            <a:ext cx="2627313" cy="503237"/>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1" name="Line 33"/>
          <p:cNvSpPr>
            <a:spLocks noChangeShapeType="1"/>
          </p:cNvSpPr>
          <p:nvPr/>
        </p:nvSpPr>
        <p:spPr bwMode="auto">
          <a:xfrm>
            <a:off x="7967664" y="5445125"/>
            <a:ext cx="936625" cy="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2" name="Line 34"/>
          <p:cNvSpPr>
            <a:spLocks noChangeShapeType="1"/>
          </p:cNvSpPr>
          <p:nvPr/>
        </p:nvSpPr>
        <p:spPr bwMode="auto">
          <a:xfrm flipV="1">
            <a:off x="9840914" y="4797425"/>
            <a:ext cx="827087"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3" name="Line 35"/>
          <p:cNvSpPr>
            <a:spLocks noChangeShapeType="1"/>
          </p:cNvSpPr>
          <p:nvPr/>
        </p:nvSpPr>
        <p:spPr bwMode="auto">
          <a:xfrm>
            <a:off x="1524001" y="1844676"/>
            <a:ext cx="2843213" cy="13684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4" name="Line 36"/>
          <p:cNvSpPr>
            <a:spLocks noChangeShapeType="1"/>
          </p:cNvSpPr>
          <p:nvPr/>
        </p:nvSpPr>
        <p:spPr bwMode="auto">
          <a:xfrm flipV="1">
            <a:off x="1524000" y="4652963"/>
            <a:ext cx="971550" cy="2159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5" name="Text Box 37"/>
          <p:cNvSpPr txBox="1">
            <a:spLocks noChangeArrowheads="1"/>
          </p:cNvSpPr>
          <p:nvPr/>
        </p:nvSpPr>
        <p:spPr bwMode="auto">
          <a:xfrm>
            <a:off x="2711450" y="1268414"/>
            <a:ext cx="2502608" cy="5847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commissions</a:t>
            </a:r>
          </a:p>
        </p:txBody>
      </p:sp>
      <p:sp>
        <p:nvSpPr>
          <p:cNvPr id="135206" name="Line 38"/>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7" name="Line 39"/>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8" name="Line 40"/>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Tree>
    <p:extLst>
      <p:ext uri="{BB962C8B-B14F-4D97-AF65-F5344CB8AC3E}">
        <p14:creationId xmlns:p14="http://schemas.microsoft.com/office/powerpoint/2010/main" val="238334611"/>
      </p:ext>
    </p:extLst>
  </p:cSld>
  <p:clrMapOvr>
    <a:masterClrMapping/>
  </p:clrMapOvr>
  <p:transition>
    <p:diamond/>
    <p:sndAc>
      <p:stSnd>
        <p:snd r:embed="rId2" name="click.wav"/>
      </p:stSnd>
    </p:sndAc>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p:txBody>
          <a:bodyPr/>
          <a:lstStyle/>
          <a:p>
            <a:r>
              <a:rPr lang="en-GB"/>
              <a:t>The Nature of Managerial Work</a:t>
            </a:r>
          </a:p>
        </p:txBody>
      </p:sp>
      <p:sp>
        <p:nvSpPr>
          <p:cNvPr id="132099" name="Rectangle 3"/>
          <p:cNvSpPr>
            <a:spLocks noGrp="1" noRot="1" noChangeArrowheads="1"/>
          </p:cNvSpPr>
          <p:nvPr>
            <p:ph idx="1"/>
          </p:nvPr>
        </p:nvSpPr>
        <p:spPr>
          <a:xfrm>
            <a:off x="1627216" y="1307532"/>
            <a:ext cx="8540750" cy="1541463"/>
          </a:xfrm>
        </p:spPr>
        <p:txBody>
          <a:bodyPr/>
          <a:lstStyle/>
          <a:p>
            <a:r>
              <a:rPr lang="en-GB" sz="3600" dirty="0"/>
              <a:t>commissions are fundamentally social</a:t>
            </a:r>
          </a:p>
          <a:p>
            <a:pPr lvl="1"/>
            <a:r>
              <a:rPr lang="en-GB" sz="3200" dirty="0"/>
              <a:t>They are </a:t>
            </a:r>
            <a:r>
              <a:rPr lang="en-GB" sz="3200" u="sng" dirty="0">
                <a:solidFill>
                  <a:srgbClr val="FFFF00"/>
                </a:solidFill>
              </a:rPr>
              <a:t>inter</a:t>
            </a:r>
            <a:r>
              <a:rPr lang="en-GB" sz="3200" u="sng" dirty="0"/>
              <a:t>-cognitive </a:t>
            </a:r>
          </a:p>
        </p:txBody>
      </p:sp>
      <p:pic>
        <p:nvPicPr>
          <p:cNvPr id="132101" name="Picture 5" descr="thinker"/>
          <p:cNvPicPr>
            <a:picLocks noChangeAspect="1" noChangeArrowheads="1"/>
          </p:cNvPicPr>
          <p:nvPr/>
        </p:nvPicPr>
        <p:blipFill>
          <a:blip r:embed="rId3" cstate="print"/>
          <a:srcRect/>
          <a:stretch>
            <a:fillRect/>
          </a:stretch>
        </p:blipFill>
        <p:spPr bwMode="auto">
          <a:xfrm>
            <a:off x="7464425" y="2276475"/>
            <a:ext cx="2743200" cy="3429000"/>
          </a:xfrm>
          <a:prstGeom prst="rect">
            <a:avLst/>
          </a:prstGeom>
          <a:noFill/>
        </p:spPr>
      </p:pic>
      <p:sp>
        <p:nvSpPr>
          <p:cNvPr id="132102" name="Rectangle 6"/>
          <p:cNvSpPr>
            <a:spLocks noChangeArrowheads="1"/>
          </p:cNvSpPr>
          <p:nvPr/>
        </p:nvSpPr>
        <p:spPr bwMode="auto">
          <a:xfrm>
            <a:off x="5381621" y="5987498"/>
            <a:ext cx="5304529" cy="584775"/>
          </a:xfrm>
          <a:prstGeom prst="rect">
            <a:avLst/>
          </a:prstGeom>
          <a:noFill/>
          <a:ln w="9525">
            <a:noFill/>
            <a:miter lim="800000"/>
            <a:headEnd/>
            <a:tailEnd/>
          </a:ln>
          <a:effectLst/>
        </p:spPr>
        <p:txBody>
          <a:bodyPr wrap="none">
            <a:spAutoFit/>
          </a:bodyPr>
          <a:lstStyle/>
          <a:p>
            <a:pPr fontAlgn="base">
              <a:spcBef>
                <a:spcPct val="20000"/>
              </a:spcBef>
              <a:spcAft>
                <a:spcPct val="0"/>
              </a:spcAft>
              <a:buClr>
                <a:srgbClr val="A3C145"/>
              </a:buClr>
              <a:buSzPct val="80000"/>
              <a:buFont typeface="Arial" charset="0"/>
              <a:buChar char="►"/>
            </a:pPr>
            <a:r>
              <a:rPr lang="en-GB" sz="3200" dirty="0">
                <a:solidFill>
                  <a:srgbClr val="FFFFFF"/>
                </a:solidFill>
                <a:effectLst>
                  <a:outerShdw blurRad="38100" dist="38100" dir="2700000" algn="tl">
                    <a:srgbClr val="000000"/>
                  </a:outerShdw>
                </a:effectLst>
                <a:latin typeface="Tahoma" pitchFamily="34" charset="0"/>
                <a:cs typeface="Arial" charset="0"/>
              </a:rPr>
              <a:t> Intentions</a:t>
            </a:r>
            <a:r>
              <a:rPr lang="en-GB" sz="3200" dirty="0">
                <a:solidFill>
                  <a:srgbClr val="FFFF00"/>
                </a:solidFill>
                <a:effectLst>
                  <a:outerShdw blurRad="38100" dist="38100" dir="2700000" algn="tl">
                    <a:srgbClr val="000000"/>
                  </a:outerShdw>
                </a:effectLst>
                <a:latin typeface="Tahoma" pitchFamily="34" charset="0"/>
                <a:cs typeface="Arial" charset="0"/>
              </a:rPr>
              <a:t> </a:t>
            </a:r>
            <a:r>
              <a:rPr lang="en-GB" sz="3200" u="sng" dirty="0">
                <a:solidFill>
                  <a:srgbClr val="FFFF00"/>
                </a:solidFill>
                <a:effectLst>
                  <a:outerShdw blurRad="38100" dist="38100" dir="2700000" algn="tl">
                    <a:srgbClr val="000000"/>
                  </a:outerShdw>
                </a:effectLst>
                <a:latin typeface="Tahoma" pitchFamily="34" charset="0"/>
                <a:cs typeface="Arial" charset="0"/>
              </a:rPr>
              <a:t>intra</a:t>
            </a:r>
            <a:r>
              <a:rPr lang="en-GB" sz="3200" u="sng" dirty="0">
                <a:solidFill>
                  <a:srgbClr val="FFFFFF"/>
                </a:solidFill>
                <a:effectLst>
                  <a:outerShdw blurRad="38100" dist="38100" dir="2700000" algn="tl">
                    <a:srgbClr val="000000"/>
                  </a:outerShdw>
                </a:effectLst>
                <a:latin typeface="Tahoma" pitchFamily="34" charset="0"/>
                <a:cs typeface="Arial" charset="0"/>
              </a:rPr>
              <a:t>-cognitive</a:t>
            </a:r>
            <a:r>
              <a:rPr lang="en-GB" sz="3200" dirty="0">
                <a:solidFill>
                  <a:srgbClr val="FFFFFF"/>
                </a:solidFill>
                <a:effectLst>
                  <a:outerShdw blurRad="38100" dist="38100" dir="2700000" algn="tl">
                    <a:srgbClr val="000000"/>
                  </a:outerShdw>
                </a:effectLst>
                <a:latin typeface="Tahoma" pitchFamily="34" charset="0"/>
                <a:cs typeface="Arial" charset="0"/>
              </a:rPr>
              <a:t>.</a:t>
            </a:r>
          </a:p>
        </p:txBody>
      </p:sp>
      <p:pic>
        <p:nvPicPr>
          <p:cNvPr id="132103" name="Picture 7" descr="MCj03342360000[1]"/>
          <p:cNvPicPr>
            <a:picLocks noChangeAspect="1" noChangeArrowheads="1"/>
          </p:cNvPicPr>
          <p:nvPr/>
        </p:nvPicPr>
        <p:blipFill>
          <a:blip r:embed="rId4" cstate="print"/>
          <a:srcRect/>
          <a:stretch>
            <a:fillRect/>
          </a:stretch>
        </p:blipFill>
        <p:spPr bwMode="auto">
          <a:xfrm>
            <a:off x="2279651" y="3148013"/>
            <a:ext cx="3744913" cy="2913062"/>
          </a:xfrm>
          <a:prstGeom prst="rect">
            <a:avLst/>
          </a:prstGeom>
          <a:noFill/>
        </p:spPr>
      </p:pic>
    </p:spTree>
    <p:extLst>
      <p:ext uri="{BB962C8B-B14F-4D97-AF65-F5344CB8AC3E}">
        <p14:creationId xmlns:p14="http://schemas.microsoft.com/office/powerpoint/2010/main" val="2965327666"/>
      </p:ext>
    </p:extLst>
  </p:cSld>
  <p:clrMapOvr>
    <a:masterClrMapping/>
  </p:clrMapOvr>
  <p:transition>
    <p:diamond/>
    <p:sndAc>
      <p:stSnd>
        <p:snd r:embed="rId2" name="click.wav"/>
      </p:stSnd>
    </p:sndAc>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rrowheads="1"/>
          </p:cNvSpPr>
          <p:nvPr>
            <p:ph type="title"/>
          </p:nvPr>
        </p:nvSpPr>
        <p:spPr>
          <a:xfrm>
            <a:off x="1825625" y="-26988"/>
            <a:ext cx="8540750" cy="1143001"/>
          </a:xfrm>
        </p:spPr>
        <p:txBody>
          <a:bodyPr/>
          <a:lstStyle/>
          <a:p>
            <a:r>
              <a:rPr lang="en-GB"/>
              <a:t>The Nature of Managerial Work</a:t>
            </a:r>
          </a:p>
        </p:txBody>
      </p:sp>
      <p:sp>
        <p:nvSpPr>
          <p:cNvPr id="140291" name="Rectangle 3"/>
          <p:cNvSpPr>
            <a:spLocks noGrp="1" noRot="1" noChangeArrowheads="1"/>
          </p:cNvSpPr>
          <p:nvPr>
            <p:ph idx="1"/>
          </p:nvPr>
        </p:nvSpPr>
        <p:spPr>
          <a:xfrm>
            <a:off x="1825626" y="908050"/>
            <a:ext cx="8842375" cy="1181100"/>
          </a:xfrm>
        </p:spPr>
        <p:txBody>
          <a:bodyPr/>
          <a:lstStyle/>
          <a:p>
            <a:r>
              <a:rPr lang="en-GB" dirty="0"/>
              <a:t>Expectations are the flipside of commissions. </a:t>
            </a:r>
          </a:p>
          <a:p>
            <a:endParaRPr lang="en-GB" dirty="0"/>
          </a:p>
        </p:txBody>
      </p:sp>
      <p:pic>
        <p:nvPicPr>
          <p:cNvPr id="140294" name="Picture 6" descr="MPj04025450000[1]"/>
          <p:cNvPicPr>
            <a:picLocks noChangeAspect="1" noChangeArrowheads="1"/>
          </p:cNvPicPr>
          <p:nvPr/>
        </p:nvPicPr>
        <p:blipFill>
          <a:blip r:embed="rId3" cstate="print"/>
          <a:srcRect/>
          <a:stretch>
            <a:fillRect/>
          </a:stretch>
        </p:blipFill>
        <p:spPr bwMode="auto">
          <a:xfrm>
            <a:off x="4079876" y="1628776"/>
            <a:ext cx="3587761" cy="3874959"/>
          </a:xfrm>
          <a:prstGeom prst="rect">
            <a:avLst/>
          </a:prstGeom>
          <a:noFill/>
        </p:spPr>
      </p:pic>
      <p:sp>
        <p:nvSpPr>
          <p:cNvPr id="140295" name="Rectangle 7"/>
          <p:cNvSpPr>
            <a:spLocks noChangeArrowheads="1"/>
          </p:cNvSpPr>
          <p:nvPr/>
        </p:nvSpPr>
        <p:spPr bwMode="auto">
          <a:xfrm>
            <a:off x="3220084" y="5949951"/>
            <a:ext cx="9572660" cy="1169551"/>
          </a:xfrm>
          <a:prstGeom prst="rect">
            <a:avLst/>
          </a:prstGeom>
          <a:noFill/>
          <a:ln w="9525">
            <a:noFill/>
            <a:miter lim="800000"/>
            <a:headEnd/>
            <a:tailEnd/>
          </a:ln>
          <a:effectLst/>
        </p:spPr>
        <p:txBody>
          <a:bodyPr wrap="square">
            <a:spAutoFit/>
          </a:bodyPr>
          <a:lstStyle/>
          <a:p>
            <a:pPr fontAlgn="base">
              <a:spcBef>
                <a:spcPct val="50000"/>
              </a:spcBef>
              <a:spcAft>
                <a:spcPct val="0"/>
              </a:spcAft>
              <a:buClr>
                <a:srgbClr val="A3C145"/>
              </a:buClr>
              <a:buSzPct val="80000"/>
            </a:pPr>
            <a:r>
              <a:rPr lang="en-GB" sz="2800" dirty="0">
                <a:solidFill>
                  <a:srgbClr val="FFFFFF"/>
                </a:solidFill>
                <a:effectLst>
                  <a:outerShdw blurRad="38100" dist="38100" dir="2700000" algn="tl">
                    <a:srgbClr val="000000"/>
                  </a:outerShdw>
                </a:effectLst>
                <a:latin typeface="Tahoma" pitchFamily="34" charset="0"/>
                <a:cs typeface="Arial" charset="0"/>
              </a:rPr>
              <a:t>commissions generate expectations</a:t>
            </a:r>
          </a:p>
          <a:p>
            <a:pPr fontAlgn="base">
              <a:spcBef>
                <a:spcPct val="50000"/>
              </a:spcBef>
              <a:spcAft>
                <a:spcPct val="0"/>
              </a:spcAft>
              <a:buClr>
                <a:srgbClr val="A3C145"/>
              </a:buClr>
              <a:buSzPct val="80000"/>
              <a:buFont typeface="Arial" charset="0"/>
              <a:buChar char="►"/>
            </a:pPr>
            <a:endParaRPr lang="en-GB" sz="2800" dirty="0">
              <a:solidFill>
                <a:srgbClr val="FFFFFF"/>
              </a:solidFill>
              <a:effectLst>
                <a:outerShdw blurRad="38100" dist="38100" dir="2700000" algn="tl">
                  <a:srgbClr val="000000"/>
                </a:outerShdw>
              </a:effectLst>
              <a:latin typeface="Tahoma" pitchFamily="34" charset="0"/>
              <a:cs typeface="Arial" charset="0"/>
            </a:endParaRPr>
          </a:p>
        </p:txBody>
      </p:sp>
    </p:spTree>
    <p:extLst>
      <p:ext uri="{BB962C8B-B14F-4D97-AF65-F5344CB8AC3E}">
        <p14:creationId xmlns:p14="http://schemas.microsoft.com/office/powerpoint/2010/main" val="1510107562"/>
      </p:ext>
    </p:extLst>
  </p:cSld>
  <p:clrMapOvr>
    <a:masterClrMapping/>
  </p:clrMapOvr>
  <p:transition>
    <p:diamond/>
    <p:sndAc>
      <p:stSnd>
        <p:snd r:embed="rId2" name="click.wav"/>
      </p:stSnd>
    </p:sndAc>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a:xfrm>
            <a:off x="1825625" y="71414"/>
            <a:ext cx="8540750" cy="1143000"/>
          </a:xfrm>
        </p:spPr>
        <p:txBody>
          <a:bodyPr/>
          <a:lstStyle/>
          <a:p>
            <a:r>
              <a:rPr lang="en-GB" dirty="0"/>
              <a:t>The Nature of Managerial Work</a:t>
            </a:r>
          </a:p>
        </p:txBody>
      </p:sp>
      <p:sp>
        <p:nvSpPr>
          <p:cNvPr id="141317" name="Text Box 5"/>
          <p:cNvSpPr txBox="1">
            <a:spLocks noChangeArrowheads="1"/>
          </p:cNvSpPr>
          <p:nvPr/>
        </p:nvSpPr>
        <p:spPr bwMode="auto">
          <a:xfrm>
            <a:off x="1487488" y="1571612"/>
            <a:ext cx="4248151" cy="5016758"/>
          </a:xfrm>
          <a:prstGeom prst="rect">
            <a:avLst/>
          </a:prstGeom>
          <a:noFill/>
          <a:ln w="9525">
            <a:noFill/>
            <a:miter lim="800000"/>
            <a:headEnd/>
            <a:tailEnd/>
          </a:ln>
          <a:effectLst/>
        </p:spPr>
        <p:txBody>
          <a:bodyPr>
            <a:spAutoFit/>
          </a:bodyPr>
          <a:lstStyle/>
          <a:p>
            <a:pPr lvl="1" fontAlgn="base">
              <a:spcBef>
                <a:spcPct val="20000"/>
              </a:spcBef>
              <a:spcAft>
                <a:spcPct val="0"/>
              </a:spcAft>
              <a:buClr>
                <a:srgbClr val="A3C145"/>
              </a:buClr>
              <a:buSzPct val="80000"/>
            </a:pPr>
            <a:r>
              <a:rPr lang="en-GB" sz="3200" u="sng" dirty="0">
                <a:solidFill>
                  <a:srgbClr val="FFFFFF"/>
                </a:solidFill>
                <a:effectLst>
                  <a:outerShdw blurRad="38100" dist="38100" dir="2700000" algn="tl">
                    <a:srgbClr val="000000"/>
                  </a:outerShdw>
                </a:effectLst>
                <a:latin typeface="Tahoma" pitchFamily="34" charset="0"/>
                <a:cs typeface="Arial" charset="0"/>
              </a:rPr>
              <a:t>Expectations</a:t>
            </a:r>
            <a:r>
              <a:rPr lang="en-GB" sz="3200" dirty="0">
                <a:solidFill>
                  <a:srgbClr val="FFFFFF"/>
                </a:solidFill>
                <a:effectLst>
                  <a:outerShdw blurRad="38100" dist="38100" dir="2700000" algn="tl">
                    <a:srgbClr val="000000"/>
                  </a:outerShdw>
                </a:effectLst>
                <a:latin typeface="Tahoma" pitchFamily="34" charset="0"/>
                <a:cs typeface="Arial" charset="0"/>
              </a:rPr>
              <a:t> represent the vital assumptions with regard to one’s collaborator’s projected actions that underpin collective endeavour.</a:t>
            </a:r>
            <a:endParaRPr lang="en-US" sz="3200" dirty="0">
              <a:solidFill>
                <a:srgbClr val="FFFFFF"/>
              </a:solidFill>
              <a:effectLst>
                <a:outerShdw blurRad="38100" dist="38100" dir="2700000" algn="tl">
                  <a:srgbClr val="000000"/>
                </a:outerShdw>
              </a:effectLst>
              <a:latin typeface="Tahoma" pitchFamily="34" charset="0"/>
              <a:cs typeface="Arial" charset="0"/>
            </a:endParaRPr>
          </a:p>
          <a:p>
            <a:pPr fontAlgn="base">
              <a:spcBef>
                <a:spcPct val="0"/>
              </a:spcBef>
              <a:spcAft>
                <a:spcPct val="0"/>
              </a:spcAft>
            </a:pPr>
            <a:endParaRPr lang="en-GB" sz="3200" dirty="0">
              <a:solidFill>
                <a:srgbClr val="FFFFFF"/>
              </a:solidFill>
              <a:latin typeface="Tahoma" pitchFamily="34" charset="0"/>
              <a:cs typeface="Arial" charset="0"/>
            </a:endParaRPr>
          </a:p>
        </p:txBody>
      </p:sp>
      <p:pic>
        <p:nvPicPr>
          <p:cNvPr id="141320" name="Picture 8" descr="the_greatest_expectation"/>
          <p:cNvPicPr>
            <a:picLocks noChangeAspect="1" noChangeArrowheads="1"/>
          </p:cNvPicPr>
          <p:nvPr/>
        </p:nvPicPr>
        <p:blipFill>
          <a:blip r:embed="rId3" cstate="print"/>
          <a:srcRect/>
          <a:stretch>
            <a:fillRect/>
          </a:stretch>
        </p:blipFill>
        <p:spPr bwMode="auto">
          <a:xfrm>
            <a:off x="6096001" y="1343026"/>
            <a:ext cx="4335463" cy="4822825"/>
          </a:xfrm>
          <a:prstGeom prst="rect">
            <a:avLst/>
          </a:prstGeom>
          <a:noFill/>
        </p:spPr>
      </p:pic>
    </p:spTree>
    <p:extLst>
      <p:ext uri="{BB962C8B-B14F-4D97-AF65-F5344CB8AC3E}">
        <p14:creationId xmlns:p14="http://schemas.microsoft.com/office/powerpoint/2010/main" val="3035586235"/>
      </p:ext>
    </p:extLst>
  </p:cSld>
  <p:clrMapOvr>
    <a:masterClrMapping/>
  </p:clrMapOvr>
  <p:transition>
    <p:diamond/>
    <p:sndAc>
      <p:stSnd>
        <p:snd r:embed="rId2" name="click.wav"/>
      </p:stSnd>
    </p:sndAc>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Rot="1" noChangeArrowheads="1"/>
          </p:cNvSpPr>
          <p:nvPr>
            <p:ph type="title"/>
          </p:nvPr>
        </p:nvSpPr>
        <p:spPr/>
        <p:txBody>
          <a:bodyPr/>
          <a:lstStyle/>
          <a:p>
            <a:r>
              <a:rPr lang="en-GB" dirty="0"/>
              <a:t>The Nature of Managerial Work</a:t>
            </a:r>
          </a:p>
        </p:txBody>
      </p:sp>
      <p:sp>
        <p:nvSpPr>
          <p:cNvPr id="6" name="Oval 5"/>
          <p:cNvSpPr/>
          <p:nvPr/>
        </p:nvSpPr>
        <p:spPr>
          <a:xfrm>
            <a:off x="1595406" y="2071678"/>
            <a:ext cx="3143272" cy="2414598"/>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00"/>
                </a:solidFill>
                <a:latin typeface="Tahoma"/>
                <a:cs typeface="Arial"/>
              </a:rPr>
              <a:t>INTENTIONS</a:t>
            </a:r>
          </a:p>
        </p:txBody>
      </p:sp>
      <p:sp>
        <p:nvSpPr>
          <p:cNvPr id="8" name="Hexagon 7"/>
          <p:cNvSpPr/>
          <p:nvPr/>
        </p:nvSpPr>
        <p:spPr>
          <a:xfrm>
            <a:off x="4310050" y="2228848"/>
            <a:ext cx="3571900" cy="227172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FF"/>
                </a:solidFill>
                <a:latin typeface="Tahoma"/>
                <a:cs typeface="Arial"/>
              </a:rPr>
              <a:t>COMMISSIONS</a:t>
            </a:r>
          </a:p>
        </p:txBody>
      </p:sp>
      <p:sp>
        <p:nvSpPr>
          <p:cNvPr id="9" name="Rectangle 8"/>
          <p:cNvSpPr/>
          <p:nvPr/>
        </p:nvSpPr>
        <p:spPr>
          <a:xfrm>
            <a:off x="7667668" y="2428868"/>
            <a:ext cx="2857488" cy="185738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5A5C6C">
                    <a:lumMod val="50000"/>
                  </a:srgbClr>
                </a:solidFill>
                <a:latin typeface="Tahoma"/>
                <a:cs typeface="Arial"/>
              </a:rPr>
              <a:t>EXPECTATIONS</a:t>
            </a:r>
          </a:p>
        </p:txBody>
      </p:sp>
      <p:sp>
        <p:nvSpPr>
          <p:cNvPr id="10" name="Left-Right Arrow 9"/>
          <p:cNvSpPr/>
          <p:nvPr/>
        </p:nvSpPr>
        <p:spPr>
          <a:xfrm>
            <a:off x="3738546" y="4643446"/>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11" name="Left-Right Arrow 10"/>
          <p:cNvSpPr/>
          <p:nvPr/>
        </p:nvSpPr>
        <p:spPr>
          <a:xfrm>
            <a:off x="7024694" y="4786322"/>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12" name="TextBox 11"/>
          <p:cNvSpPr txBox="1"/>
          <p:nvPr/>
        </p:nvSpPr>
        <p:spPr>
          <a:xfrm>
            <a:off x="1666845" y="5214951"/>
            <a:ext cx="2855141" cy="461665"/>
          </a:xfrm>
          <a:prstGeom prst="rect">
            <a:avLst/>
          </a:prstGeom>
          <a:noFill/>
        </p:spPr>
        <p:txBody>
          <a:bodyPr wrap="none" rtlCol="0">
            <a:spAutoFit/>
          </a:bodyPr>
          <a:lstStyle/>
          <a:p>
            <a:pPr fontAlgn="base">
              <a:spcBef>
                <a:spcPct val="0"/>
              </a:spcBef>
              <a:spcAft>
                <a:spcPct val="0"/>
              </a:spcAft>
            </a:pPr>
            <a:r>
              <a:rPr lang="en-GB" sz="2400" dirty="0">
                <a:solidFill>
                  <a:srgbClr val="FFFFFF"/>
                </a:solidFill>
                <a:latin typeface="Tahoma" pitchFamily="34" charset="0"/>
                <a:cs typeface="Arial" charset="0"/>
              </a:rPr>
              <a:t>INTRA-SUBJECTIVE</a:t>
            </a:r>
          </a:p>
        </p:txBody>
      </p:sp>
      <p:sp>
        <p:nvSpPr>
          <p:cNvPr id="13" name="TextBox 12"/>
          <p:cNvSpPr txBox="1"/>
          <p:nvPr/>
        </p:nvSpPr>
        <p:spPr>
          <a:xfrm>
            <a:off x="7912277" y="5214951"/>
            <a:ext cx="2855141" cy="461665"/>
          </a:xfrm>
          <a:prstGeom prst="rect">
            <a:avLst/>
          </a:prstGeom>
          <a:noFill/>
        </p:spPr>
        <p:txBody>
          <a:bodyPr wrap="none" rtlCol="0">
            <a:spAutoFit/>
          </a:bodyPr>
          <a:lstStyle/>
          <a:p>
            <a:pPr fontAlgn="base">
              <a:spcBef>
                <a:spcPct val="0"/>
              </a:spcBef>
              <a:spcAft>
                <a:spcPct val="0"/>
              </a:spcAft>
            </a:pPr>
            <a:r>
              <a:rPr lang="en-GB" sz="2400" dirty="0">
                <a:solidFill>
                  <a:srgbClr val="FFFFFF"/>
                </a:solidFill>
                <a:latin typeface="Tahoma" pitchFamily="34" charset="0"/>
                <a:cs typeface="Arial" charset="0"/>
              </a:rPr>
              <a:t>INTRA-SUBJECTIVE</a:t>
            </a:r>
          </a:p>
        </p:txBody>
      </p:sp>
      <p:sp>
        <p:nvSpPr>
          <p:cNvPr id="14" name="TextBox 13"/>
          <p:cNvSpPr txBox="1"/>
          <p:nvPr/>
        </p:nvSpPr>
        <p:spPr>
          <a:xfrm>
            <a:off x="4639402" y="5214951"/>
            <a:ext cx="2836867" cy="461665"/>
          </a:xfrm>
          <a:prstGeom prst="rect">
            <a:avLst/>
          </a:prstGeom>
          <a:noFill/>
        </p:spPr>
        <p:txBody>
          <a:bodyPr wrap="none" rtlCol="0">
            <a:spAutoFit/>
          </a:bodyPr>
          <a:lstStyle/>
          <a:p>
            <a:pPr fontAlgn="base">
              <a:spcBef>
                <a:spcPct val="0"/>
              </a:spcBef>
              <a:spcAft>
                <a:spcPct val="0"/>
              </a:spcAft>
            </a:pPr>
            <a:r>
              <a:rPr lang="en-GB" sz="2400" u="sng" dirty="0">
                <a:solidFill>
                  <a:srgbClr val="FFFF00"/>
                </a:solidFill>
                <a:latin typeface="Tahoma" pitchFamily="34" charset="0"/>
                <a:cs typeface="Arial" charset="0"/>
              </a:rPr>
              <a:t>INTER-SUBJECTIVE</a:t>
            </a:r>
          </a:p>
        </p:txBody>
      </p:sp>
    </p:spTree>
    <p:extLst>
      <p:ext uri="{BB962C8B-B14F-4D97-AF65-F5344CB8AC3E}">
        <p14:creationId xmlns:p14="http://schemas.microsoft.com/office/powerpoint/2010/main" val="1959577243"/>
      </p:ext>
    </p:extLst>
  </p:cSld>
  <p:clrMapOvr>
    <a:masterClrMapping/>
  </p:clrMapOvr>
  <p:transition>
    <p:diamond/>
    <p:sndAc>
      <p:stSnd>
        <p:snd r:embed="rId2" name="click.wav"/>
      </p:stSnd>
    </p:sndAc>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a:xfrm>
            <a:off x="1825625" y="44624"/>
            <a:ext cx="8540750" cy="1143000"/>
          </a:xfrm>
        </p:spPr>
        <p:txBody>
          <a:bodyPr/>
          <a:lstStyle/>
          <a:p>
            <a:r>
              <a:rPr lang="en-GB" dirty="0"/>
              <a:t>Organization</a:t>
            </a:r>
          </a:p>
        </p:txBody>
      </p:sp>
      <p:sp>
        <p:nvSpPr>
          <p:cNvPr id="136195" name="Oval 3"/>
          <p:cNvSpPr>
            <a:spLocks noChangeArrowheads="1"/>
          </p:cNvSpPr>
          <p:nvPr/>
        </p:nvSpPr>
        <p:spPr bwMode="auto">
          <a:xfrm>
            <a:off x="5159375" y="4724400"/>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196" name="Oval 4"/>
          <p:cNvSpPr>
            <a:spLocks noChangeArrowheads="1"/>
          </p:cNvSpPr>
          <p:nvPr/>
        </p:nvSpPr>
        <p:spPr bwMode="auto">
          <a:xfrm>
            <a:off x="6527800" y="3213100"/>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197" name="Oval 5"/>
          <p:cNvSpPr>
            <a:spLocks noChangeArrowheads="1"/>
          </p:cNvSpPr>
          <p:nvPr/>
        </p:nvSpPr>
        <p:spPr bwMode="auto">
          <a:xfrm>
            <a:off x="4079875" y="3141663"/>
            <a:ext cx="914400" cy="914400"/>
          </a:xfrm>
          <a:prstGeom prst="ellipse">
            <a:avLst/>
          </a:prstGeom>
          <a:solidFill>
            <a:schemeClr val="folHlink"/>
          </a:solidFill>
          <a:ln w="9525">
            <a:solidFill>
              <a:srgbClr val="FFFF00"/>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P9</a:t>
            </a:r>
          </a:p>
        </p:txBody>
      </p:sp>
      <p:sp>
        <p:nvSpPr>
          <p:cNvPr id="136198" name="Oval 6"/>
          <p:cNvSpPr>
            <a:spLocks noChangeArrowheads="1"/>
          </p:cNvSpPr>
          <p:nvPr/>
        </p:nvSpPr>
        <p:spPr bwMode="auto">
          <a:xfrm>
            <a:off x="7032625" y="4941888"/>
            <a:ext cx="914400" cy="914400"/>
          </a:xfrm>
          <a:prstGeom prst="ellipse">
            <a:avLst/>
          </a:prstGeom>
          <a:solidFill>
            <a:srgbClr val="CC66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P11</a:t>
            </a:r>
          </a:p>
        </p:txBody>
      </p:sp>
      <p:sp>
        <p:nvSpPr>
          <p:cNvPr id="136199" name="Oval 7"/>
          <p:cNvSpPr>
            <a:spLocks noChangeArrowheads="1"/>
          </p:cNvSpPr>
          <p:nvPr/>
        </p:nvSpPr>
        <p:spPr bwMode="auto">
          <a:xfrm>
            <a:off x="3143250" y="4941888"/>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0" name="Oval 8"/>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P8</a:t>
            </a:r>
          </a:p>
        </p:txBody>
      </p:sp>
      <p:sp>
        <p:nvSpPr>
          <p:cNvPr id="136201" name="Oval 9"/>
          <p:cNvSpPr>
            <a:spLocks noChangeArrowheads="1"/>
          </p:cNvSpPr>
          <p:nvPr/>
        </p:nvSpPr>
        <p:spPr bwMode="auto">
          <a:xfrm>
            <a:off x="5303838" y="2060575"/>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202" name="Oval 10"/>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P1</a:t>
            </a:r>
          </a:p>
        </p:txBody>
      </p:sp>
      <p:sp>
        <p:nvSpPr>
          <p:cNvPr id="136203" name="Oval 11"/>
          <p:cNvSpPr>
            <a:spLocks noChangeArrowheads="1"/>
          </p:cNvSpPr>
          <p:nvPr/>
        </p:nvSpPr>
        <p:spPr bwMode="auto">
          <a:xfrm>
            <a:off x="8183563" y="2492375"/>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4" name="Oval 12"/>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C10</a:t>
            </a:r>
          </a:p>
        </p:txBody>
      </p:sp>
      <p:sp>
        <p:nvSpPr>
          <p:cNvPr id="136205" name="Line 13"/>
          <p:cNvSpPr>
            <a:spLocks noChangeShapeType="1"/>
          </p:cNvSpPr>
          <p:nvPr/>
        </p:nvSpPr>
        <p:spPr bwMode="auto">
          <a:xfrm flipV="1">
            <a:off x="3359150" y="3933825"/>
            <a:ext cx="865188"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6" name="Line 14"/>
          <p:cNvSpPr>
            <a:spLocks noChangeShapeType="1"/>
          </p:cNvSpPr>
          <p:nvPr/>
        </p:nvSpPr>
        <p:spPr bwMode="auto">
          <a:xfrm flipV="1">
            <a:off x="4079875" y="5229225"/>
            <a:ext cx="1079500" cy="714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7" name="Line 15"/>
          <p:cNvSpPr>
            <a:spLocks noChangeShapeType="1"/>
          </p:cNvSpPr>
          <p:nvPr/>
        </p:nvSpPr>
        <p:spPr bwMode="auto">
          <a:xfrm flipV="1">
            <a:off x="3359150" y="3860801"/>
            <a:ext cx="3168650" cy="7207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8" name="Line 16"/>
          <p:cNvSpPr>
            <a:spLocks noChangeShapeType="1"/>
          </p:cNvSpPr>
          <p:nvPr/>
        </p:nvSpPr>
        <p:spPr bwMode="auto">
          <a:xfrm flipV="1">
            <a:off x="4943476" y="2852739"/>
            <a:ext cx="576263" cy="5048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9" name="Line 17"/>
          <p:cNvSpPr>
            <a:spLocks noChangeShapeType="1"/>
          </p:cNvSpPr>
          <p:nvPr/>
        </p:nvSpPr>
        <p:spPr bwMode="auto">
          <a:xfrm>
            <a:off x="5016500" y="3573464"/>
            <a:ext cx="1511300"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0" name="Line 18"/>
          <p:cNvSpPr>
            <a:spLocks noChangeShapeType="1"/>
          </p:cNvSpPr>
          <p:nvPr/>
        </p:nvSpPr>
        <p:spPr bwMode="auto">
          <a:xfrm flipV="1">
            <a:off x="5880101" y="4005263"/>
            <a:ext cx="792163"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1" name="Line 19"/>
          <p:cNvSpPr>
            <a:spLocks noChangeShapeType="1"/>
          </p:cNvSpPr>
          <p:nvPr/>
        </p:nvSpPr>
        <p:spPr bwMode="auto">
          <a:xfrm>
            <a:off x="6240464" y="2565401"/>
            <a:ext cx="2016125" cy="3587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2" name="Line 20"/>
          <p:cNvSpPr>
            <a:spLocks noChangeShapeType="1"/>
          </p:cNvSpPr>
          <p:nvPr/>
        </p:nvSpPr>
        <p:spPr bwMode="auto">
          <a:xfrm>
            <a:off x="9120188" y="2997200"/>
            <a:ext cx="1547812" cy="5032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3" name="Line 21"/>
          <p:cNvSpPr>
            <a:spLocks noChangeShapeType="1"/>
          </p:cNvSpPr>
          <p:nvPr/>
        </p:nvSpPr>
        <p:spPr bwMode="auto">
          <a:xfrm flipV="1">
            <a:off x="8904289" y="3789363"/>
            <a:ext cx="19446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4" name="Line 22"/>
          <p:cNvSpPr>
            <a:spLocks noChangeShapeType="1"/>
          </p:cNvSpPr>
          <p:nvPr/>
        </p:nvSpPr>
        <p:spPr bwMode="auto">
          <a:xfrm>
            <a:off x="7319964" y="3716338"/>
            <a:ext cx="720725" cy="3603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5" name="Line 23"/>
          <p:cNvSpPr>
            <a:spLocks noChangeShapeType="1"/>
          </p:cNvSpPr>
          <p:nvPr/>
        </p:nvSpPr>
        <p:spPr bwMode="auto">
          <a:xfrm flipV="1">
            <a:off x="7896226" y="4365626"/>
            <a:ext cx="2771775" cy="792163"/>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6" name="Line 24"/>
          <p:cNvSpPr>
            <a:spLocks noChangeShapeType="1"/>
          </p:cNvSpPr>
          <p:nvPr/>
        </p:nvSpPr>
        <p:spPr bwMode="auto">
          <a:xfrm flipH="1">
            <a:off x="7104063" y="5876926"/>
            <a:ext cx="360362" cy="9810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7" name="Line 25"/>
          <p:cNvSpPr>
            <a:spLocks noChangeShapeType="1"/>
          </p:cNvSpPr>
          <p:nvPr/>
        </p:nvSpPr>
        <p:spPr bwMode="auto">
          <a:xfrm flipH="1" flipV="1">
            <a:off x="7175500" y="4076700"/>
            <a:ext cx="215900" cy="86518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8" name="Line 26"/>
          <p:cNvSpPr>
            <a:spLocks noChangeShapeType="1"/>
          </p:cNvSpPr>
          <p:nvPr/>
        </p:nvSpPr>
        <p:spPr bwMode="auto">
          <a:xfrm>
            <a:off x="4800601" y="4005263"/>
            <a:ext cx="574675"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9" name="Line 27"/>
          <p:cNvSpPr>
            <a:spLocks noChangeShapeType="1"/>
          </p:cNvSpPr>
          <p:nvPr/>
        </p:nvSpPr>
        <p:spPr bwMode="auto">
          <a:xfrm>
            <a:off x="1524001" y="2852739"/>
            <a:ext cx="2627313" cy="5032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0" name="Line 28"/>
          <p:cNvSpPr>
            <a:spLocks noChangeShapeType="1"/>
          </p:cNvSpPr>
          <p:nvPr/>
        </p:nvSpPr>
        <p:spPr bwMode="auto">
          <a:xfrm>
            <a:off x="7967664" y="5445125"/>
            <a:ext cx="936625" cy="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1" name="Line 29"/>
          <p:cNvSpPr>
            <a:spLocks noChangeShapeType="1"/>
          </p:cNvSpPr>
          <p:nvPr/>
        </p:nvSpPr>
        <p:spPr bwMode="auto">
          <a:xfrm flipV="1">
            <a:off x="9840914" y="4797425"/>
            <a:ext cx="8270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2" name="Line 30"/>
          <p:cNvSpPr>
            <a:spLocks noChangeShapeType="1"/>
          </p:cNvSpPr>
          <p:nvPr/>
        </p:nvSpPr>
        <p:spPr bwMode="auto">
          <a:xfrm>
            <a:off x="1524001" y="1844676"/>
            <a:ext cx="2843213" cy="13684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3" name="Line 31"/>
          <p:cNvSpPr>
            <a:spLocks noChangeShapeType="1"/>
          </p:cNvSpPr>
          <p:nvPr/>
        </p:nvSpPr>
        <p:spPr bwMode="auto">
          <a:xfrm flipV="1">
            <a:off x="1524000" y="4652963"/>
            <a:ext cx="971550" cy="2159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4" name="Text Box 32"/>
          <p:cNvSpPr txBox="1">
            <a:spLocks noChangeArrowheads="1"/>
          </p:cNvSpPr>
          <p:nvPr/>
        </p:nvSpPr>
        <p:spPr bwMode="auto">
          <a:xfrm>
            <a:off x="2711451" y="1268414"/>
            <a:ext cx="2060575" cy="579437"/>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a:solidFill>
                  <a:srgbClr val="FFFFFF"/>
                </a:solidFill>
                <a:latin typeface="Tahoma" pitchFamily="34" charset="0"/>
                <a:cs typeface="Arial" charset="0"/>
              </a:rPr>
              <a:t>individuals</a:t>
            </a:r>
          </a:p>
        </p:txBody>
      </p:sp>
      <p:sp>
        <p:nvSpPr>
          <p:cNvPr id="136225" name="Line 33"/>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6" name="Line 34"/>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7" name="Line 35"/>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8" name="Line 36"/>
          <p:cNvSpPr>
            <a:spLocks noChangeShapeType="1"/>
          </p:cNvSpPr>
          <p:nvPr/>
        </p:nvSpPr>
        <p:spPr bwMode="auto">
          <a:xfrm flipH="1" flipV="1">
            <a:off x="1524001" y="5589589"/>
            <a:ext cx="1763713"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9" name="Line 37"/>
          <p:cNvSpPr>
            <a:spLocks noChangeShapeType="1"/>
          </p:cNvSpPr>
          <p:nvPr/>
        </p:nvSpPr>
        <p:spPr bwMode="auto">
          <a:xfrm flipH="1">
            <a:off x="4727575" y="5589588"/>
            <a:ext cx="647700" cy="126841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0" name="Text Box 38"/>
          <p:cNvSpPr txBox="1">
            <a:spLocks noChangeArrowheads="1"/>
          </p:cNvSpPr>
          <p:nvPr/>
        </p:nvSpPr>
        <p:spPr bwMode="auto">
          <a:xfrm>
            <a:off x="7875589" y="1373188"/>
            <a:ext cx="2212465" cy="523220"/>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800" dirty="0">
                <a:solidFill>
                  <a:srgbClr val="FFFFFF"/>
                </a:solidFill>
                <a:latin typeface="Tahoma" pitchFamily="34" charset="0"/>
                <a:cs typeface="Arial" charset="0"/>
              </a:rPr>
              <a:t>commissions</a:t>
            </a:r>
          </a:p>
        </p:txBody>
      </p:sp>
      <p:sp>
        <p:nvSpPr>
          <p:cNvPr id="136231" name="Line 39"/>
          <p:cNvSpPr>
            <a:spLocks noChangeShapeType="1"/>
          </p:cNvSpPr>
          <p:nvPr/>
        </p:nvSpPr>
        <p:spPr bwMode="auto">
          <a:xfrm flipH="1">
            <a:off x="7751764" y="1916113"/>
            <a:ext cx="649287" cy="18732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2" name="Line 40"/>
          <p:cNvSpPr>
            <a:spLocks noChangeShapeType="1"/>
          </p:cNvSpPr>
          <p:nvPr/>
        </p:nvSpPr>
        <p:spPr bwMode="auto">
          <a:xfrm>
            <a:off x="9480551" y="1844675"/>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3" name="Line 41"/>
          <p:cNvSpPr>
            <a:spLocks noChangeShapeType="1"/>
          </p:cNvSpPr>
          <p:nvPr/>
        </p:nvSpPr>
        <p:spPr bwMode="auto">
          <a:xfrm flipH="1">
            <a:off x="7248525" y="1916113"/>
            <a:ext cx="719138" cy="792162"/>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4" name="Line 42"/>
          <p:cNvSpPr>
            <a:spLocks noChangeShapeType="1"/>
          </p:cNvSpPr>
          <p:nvPr/>
        </p:nvSpPr>
        <p:spPr bwMode="auto">
          <a:xfrm>
            <a:off x="9120188" y="1916113"/>
            <a:ext cx="576262" cy="20891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Tree>
    <p:extLst>
      <p:ext uri="{BB962C8B-B14F-4D97-AF65-F5344CB8AC3E}">
        <p14:creationId xmlns:p14="http://schemas.microsoft.com/office/powerpoint/2010/main" val="1082737290"/>
      </p:ext>
    </p:extLst>
  </p:cSld>
  <p:clrMapOvr>
    <a:masterClrMapping/>
  </p:clrMapOvr>
  <p:transition>
    <p:diamond/>
    <p:sndAc>
      <p:stSnd>
        <p:snd r:embed="rId2" name="click.wav"/>
      </p:stSnd>
    </p:sndAc>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Rot="1" noChangeArrowheads="1"/>
          </p:cNvSpPr>
          <p:nvPr>
            <p:ph type="title"/>
          </p:nvPr>
        </p:nvSpPr>
        <p:spPr/>
        <p:txBody>
          <a:bodyPr/>
          <a:lstStyle/>
          <a:p>
            <a:r>
              <a:rPr lang="en-GB" dirty="0"/>
              <a:t>The Nature of Managerial Work</a:t>
            </a:r>
          </a:p>
        </p:txBody>
      </p:sp>
      <p:sp>
        <p:nvSpPr>
          <p:cNvPr id="6" name="Oval 5"/>
          <p:cNvSpPr/>
          <p:nvPr/>
        </p:nvSpPr>
        <p:spPr>
          <a:xfrm>
            <a:off x="1595406" y="2071678"/>
            <a:ext cx="3143272" cy="2414598"/>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00"/>
                </a:solidFill>
                <a:latin typeface="Tahoma"/>
                <a:cs typeface="Arial"/>
              </a:rPr>
              <a:t>INTENTIONS</a:t>
            </a:r>
          </a:p>
        </p:txBody>
      </p:sp>
      <p:sp>
        <p:nvSpPr>
          <p:cNvPr id="8" name="Hexagon 7"/>
          <p:cNvSpPr/>
          <p:nvPr/>
        </p:nvSpPr>
        <p:spPr>
          <a:xfrm>
            <a:off x="4310050" y="2228848"/>
            <a:ext cx="3571900" cy="227172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FFFFFF"/>
                </a:solidFill>
                <a:latin typeface="Tahoma"/>
                <a:cs typeface="Arial"/>
              </a:rPr>
              <a:t>COMMISSIONS</a:t>
            </a:r>
          </a:p>
        </p:txBody>
      </p:sp>
      <p:sp>
        <p:nvSpPr>
          <p:cNvPr id="9" name="Rectangle 8"/>
          <p:cNvSpPr/>
          <p:nvPr/>
        </p:nvSpPr>
        <p:spPr>
          <a:xfrm>
            <a:off x="7667668" y="2428868"/>
            <a:ext cx="2857488" cy="185738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b="1" dirty="0">
                <a:solidFill>
                  <a:srgbClr val="5A5C6C">
                    <a:lumMod val="50000"/>
                  </a:srgbClr>
                </a:solidFill>
                <a:latin typeface="Tahoma"/>
                <a:cs typeface="Arial"/>
              </a:rPr>
              <a:t>EXPECTATIONS</a:t>
            </a:r>
          </a:p>
        </p:txBody>
      </p:sp>
      <p:sp>
        <p:nvSpPr>
          <p:cNvPr id="10" name="Left-Right Arrow 9"/>
          <p:cNvSpPr/>
          <p:nvPr/>
        </p:nvSpPr>
        <p:spPr>
          <a:xfrm>
            <a:off x="3738546" y="4643446"/>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11" name="Left-Right Arrow 10"/>
          <p:cNvSpPr/>
          <p:nvPr/>
        </p:nvSpPr>
        <p:spPr>
          <a:xfrm>
            <a:off x="7024694" y="4786322"/>
            <a:ext cx="1216152" cy="484632"/>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12" name="TextBox 11"/>
          <p:cNvSpPr txBox="1"/>
          <p:nvPr/>
        </p:nvSpPr>
        <p:spPr>
          <a:xfrm>
            <a:off x="1666845" y="5214951"/>
            <a:ext cx="2855141" cy="461665"/>
          </a:xfrm>
          <a:prstGeom prst="rect">
            <a:avLst/>
          </a:prstGeom>
          <a:noFill/>
        </p:spPr>
        <p:txBody>
          <a:bodyPr wrap="none" rtlCol="0">
            <a:spAutoFit/>
          </a:bodyPr>
          <a:lstStyle/>
          <a:p>
            <a:pPr fontAlgn="base">
              <a:spcBef>
                <a:spcPct val="0"/>
              </a:spcBef>
              <a:spcAft>
                <a:spcPct val="0"/>
              </a:spcAft>
            </a:pPr>
            <a:r>
              <a:rPr lang="en-GB" sz="2400" dirty="0">
                <a:solidFill>
                  <a:srgbClr val="FFFFFF"/>
                </a:solidFill>
                <a:latin typeface="Tahoma" pitchFamily="34" charset="0"/>
                <a:cs typeface="Arial" charset="0"/>
              </a:rPr>
              <a:t>INTRA-SUBJECTIVE</a:t>
            </a:r>
          </a:p>
        </p:txBody>
      </p:sp>
      <p:sp>
        <p:nvSpPr>
          <p:cNvPr id="13" name="TextBox 12"/>
          <p:cNvSpPr txBox="1"/>
          <p:nvPr/>
        </p:nvSpPr>
        <p:spPr>
          <a:xfrm>
            <a:off x="7912277" y="5214951"/>
            <a:ext cx="2855141" cy="461665"/>
          </a:xfrm>
          <a:prstGeom prst="rect">
            <a:avLst/>
          </a:prstGeom>
          <a:noFill/>
        </p:spPr>
        <p:txBody>
          <a:bodyPr wrap="none" rtlCol="0">
            <a:spAutoFit/>
          </a:bodyPr>
          <a:lstStyle/>
          <a:p>
            <a:pPr fontAlgn="base">
              <a:spcBef>
                <a:spcPct val="0"/>
              </a:spcBef>
              <a:spcAft>
                <a:spcPct val="0"/>
              </a:spcAft>
            </a:pPr>
            <a:r>
              <a:rPr lang="en-GB" sz="2400" dirty="0">
                <a:solidFill>
                  <a:srgbClr val="FFFFFF"/>
                </a:solidFill>
                <a:latin typeface="Tahoma" pitchFamily="34" charset="0"/>
                <a:cs typeface="Arial" charset="0"/>
              </a:rPr>
              <a:t>INTRA-SUBJECTIVE</a:t>
            </a:r>
          </a:p>
        </p:txBody>
      </p:sp>
      <p:sp>
        <p:nvSpPr>
          <p:cNvPr id="14" name="TextBox 13"/>
          <p:cNvSpPr txBox="1"/>
          <p:nvPr/>
        </p:nvSpPr>
        <p:spPr>
          <a:xfrm>
            <a:off x="4639402" y="5214951"/>
            <a:ext cx="2836867" cy="461665"/>
          </a:xfrm>
          <a:prstGeom prst="rect">
            <a:avLst/>
          </a:prstGeom>
          <a:noFill/>
        </p:spPr>
        <p:txBody>
          <a:bodyPr wrap="none" rtlCol="0">
            <a:spAutoFit/>
          </a:bodyPr>
          <a:lstStyle/>
          <a:p>
            <a:pPr fontAlgn="base">
              <a:spcBef>
                <a:spcPct val="0"/>
              </a:spcBef>
              <a:spcAft>
                <a:spcPct val="0"/>
              </a:spcAft>
            </a:pPr>
            <a:r>
              <a:rPr lang="en-GB" sz="2400" u="sng" dirty="0">
                <a:solidFill>
                  <a:srgbClr val="FFFF00"/>
                </a:solidFill>
                <a:latin typeface="Tahoma" pitchFamily="34" charset="0"/>
                <a:cs typeface="Arial" charset="0"/>
              </a:rPr>
              <a:t>INTER-SUBJECTIVE</a:t>
            </a:r>
          </a:p>
        </p:txBody>
      </p:sp>
    </p:spTree>
    <p:extLst>
      <p:ext uri="{BB962C8B-B14F-4D97-AF65-F5344CB8AC3E}">
        <p14:creationId xmlns:p14="http://schemas.microsoft.com/office/powerpoint/2010/main" val="1839167269"/>
      </p:ext>
    </p:extLst>
  </p:cSld>
  <p:clrMapOvr>
    <a:masterClrMapping/>
  </p:clrMapOvr>
  <p:transition>
    <p:diamond/>
    <p:sndAc>
      <p:stSnd>
        <p:snd r:embed="rId2" name="click.wav"/>
      </p:stSnd>
    </p:sndAc>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a:xfrm>
            <a:off x="1825625" y="44624"/>
            <a:ext cx="8540750" cy="1143000"/>
          </a:xfrm>
        </p:spPr>
        <p:txBody>
          <a:bodyPr/>
          <a:lstStyle/>
          <a:p>
            <a:r>
              <a:rPr lang="en-GB" dirty="0"/>
              <a:t>Organization</a:t>
            </a:r>
          </a:p>
        </p:txBody>
      </p:sp>
      <p:sp>
        <p:nvSpPr>
          <p:cNvPr id="136195" name="Oval 3"/>
          <p:cNvSpPr>
            <a:spLocks noChangeArrowheads="1"/>
          </p:cNvSpPr>
          <p:nvPr/>
        </p:nvSpPr>
        <p:spPr bwMode="auto">
          <a:xfrm>
            <a:off x="5159375" y="4724400"/>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196" name="Oval 4"/>
          <p:cNvSpPr>
            <a:spLocks noChangeArrowheads="1"/>
          </p:cNvSpPr>
          <p:nvPr/>
        </p:nvSpPr>
        <p:spPr bwMode="auto">
          <a:xfrm>
            <a:off x="6527800" y="3213100"/>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197" name="Oval 5"/>
          <p:cNvSpPr>
            <a:spLocks noChangeArrowheads="1"/>
          </p:cNvSpPr>
          <p:nvPr/>
        </p:nvSpPr>
        <p:spPr bwMode="auto">
          <a:xfrm>
            <a:off x="4079875" y="3141663"/>
            <a:ext cx="914400" cy="914400"/>
          </a:xfrm>
          <a:prstGeom prst="ellipse">
            <a:avLst/>
          </a:prstGeom>
          <a:solidFill>
            <a:schemeClr val="folHlink"/>
          </a:solidFill>
          <a:ln w="9525">
            <a:solidFill>
              <a:srgbClr val="FFFF00"/>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P9</a:t>
            </a:r>
          </a:p>
        </p:txBody>
      </p:sp>
      <p:sp>
        <p:nvSpPr>
          <p:cNvPr id="136198" name="Oval 6"/>
          <p:cNvSpPr>
            <a:spLocks noChangeArrowheads="1"/>
          </p:cNvSpPr>
          <p:nvPr/>
        </p:nvSpPr>
        <p:spPr bwMode="auto">
          <a:xfrm>
            <a:off x="7032625" y="4941888"/>
            <a:ext cx="914400" cy="914400"/>
          </a:xfrm>
          <a:prstGeom prst="ellipse">
            <a:avLst/>
          </a:prstGeom>
          <a:solidFill>
            <a:srgbClr val="CC66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P11</a:t>
            </a:r>
          </a:p>
        </p:txBody>
      </p:sp>
      <p:sp>
        <p:nvSpPr>
          <p:cNvPr id="136199" name="Oval 7"/>
          <p:cNvSpPr>
            <a:spLocks noChangeArrowheads="1"/>
          </p:cNvSpPr>
          <p:nvPr/>
        </p:nvSpPr>
        <p:spPr bwMode="auto">
          <a:xfrm>
            <a:off x="3143250" y="4941888"/>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0" name="Oval 8"/>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P8</a:t>
            </a:r>
          </a:p>
        </p:txBody>
      </p:sp>
      <p:sp>
        <p:nvSpPr>
          <p:cNvPr id="136201" name="Oval 9"/>
          <p:cNvSpPr>
            <a:spLocks noChangeArrowheads="1"/>
          </p:cNvSpPr>
          <p:nvPr/>
        </p:nvSpPr>
        <p:spPr bwMode="auto">
          <a:xfrm>
            <a:off x="5303838" y="2060575"/>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202" name="Oval 10"/>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P1</a:t>
            </a:r>
          </a:p>
        </p:txBody>
      </p:sp>
      <p:sp>
        <p:nvSpPr>
          <p:cNvPr id="136203" name="Oval 11"/>
          <p:cNvSpPr>
            <a:spLocks noChangeArrowheads="1"/>
          </p:cNvSpPr>
          <p:nvPr/>
        </p:nvSpPr>
        <p:spPr bwMode="auto">
          <a:xfrm>
            <a:off x="8183563" y="2492375"/>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4" name="Oval 12"/>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C10</a:t>
            </a:r>
          </a:p>
        </p:txBody>
      </p:sp>
      <p:sp>
        <p:nvSpPr>
          <p:cNvPr id="136205" name="Line 13"/>
          <p:cNvSpPr>
            <a:spLocks noChangeShapeType="1"/>
          </p:cNvSpPr>
          <p:nvPr/>
        </p:nvSpPr>
        <p:spPr bwMode="auto">
          <a:xfrm flipV="1">
            <a:off x="3359150" y="3933825"/>
            <a:ext cx="865188"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6" name="Line 14"/>
          <p:cNvSpPr>
            <a:spLocks noChangeShapeType="1"/>
          </p:cNvSpPr>
          <p:nvPr/>
        </p:nvSpPr>
        <p:spPr bwMode="auto">
          <a:xfrm flipV="1">
            <a:off x="4079875" y="5229225"/>
            <a:ext cx="1079500" cy="714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7" name="Line 15"/>
          <p:cNvSpPr>
            <a:spLocks noChangeShapeType="1"/>
          </p:cNvSpPr>
          <p:nvPr/>
        </p:nvSpPr>
        <p:spPr bwMode="auto">
          <a:xfrm flipV="1">
            <a:off x="3359150" y="3860801"/>
            <a:ext cx="3168650" cy="7207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8" name="Line 16"/>
          <p:cNvSpPr>
            <a:spLocks noChangeShapeType="1"/>
          </p:cNvSpPr>
          <p:nvPr/>
        </p:nvSpPr>
        <p:spPr bwMode="auto">
          <a:xfrm flipV="1">
            <a:off x="4943476" y="2852739"/>
            <a:ext cx="576263" cy="5048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9" name="Line 17"/>
          <p:cNvSpPr>
            <a:spLocks noChangeShapeType="1"/>
          </p:cNvSpPr>
          <p:nvPr/>
        </p:nvSpPr>
        <p:spPr bwMode="auto">
          <a:xfrm>
            <a:off x="5016500" y="3573464"/>
            <a:ext cx="1511300"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0" name="Line 18"/>
          <p:cNvSpPr>
            <a:spLocks noChangeShapeType="1"/>
          </p:cNvSpPr>
          <p:nvPr/>
        </p:nvSpPr>
        <p:spPr bwMode="auto">
          <a:xfrm flipV="1">
            <a:off x="5880101" y="4005263"/>
            <a:ext cx="792163"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1" name="Line 19"/>
          <p:cNvSpPr>
            <a:spLocks noChangeShapeType="1"/>
          </p:cNvSpPr>
          <p:nvPr/>
        </p:nvSpPr>
        <p:spPr bwMode="auto">
          <a:xfrm>
            <a:off x="6240464" y="2565401"/>
            <a:ext cx="2016125" cy="3587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2" name="Line 20"/>
          <p:cNvSpPr>
            <a:spLocks noChangeShapeType="1"/>
          </p:cNvSpPr>
          <p:nvPr/>
        </p:nvSpPr>
        <p:spPr bwMode="auto">
          <a:xfrm>
            <a:off x="9120188" y="2997200"/>
            <a:ext cx="1547812" cy="5032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3" name="Line 21"/>
          <p:cNvSpPr>
            <a:spLocks noChangeShapeType="1"/>
          </p:cNvSpPr>
          <p:nvPr/>
        </p:nvSpPr>
        <p:spPr bwMode="auto">
          <a:xfrm flipV="1">
            <a:off x="8904289" y="3789363"/>
            <a:ext cx="19446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4" name="Line 22"/>
          <p:cNvSpPr>
            <a:spLocks noChangeShapeType="1"/>
          </p:cNvSpPr>
          <p:nvPr/>
        </p:nvSpPr>
        <p:spPr bwMode="auto">
          <a:xfrm>
            <a:off x="7319964" y="3716338"/>
            <a:ext cx="720725" cy="3603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5" name="Line 23"/>
          <p:cNvSpPr>
            <a:spLocks noChangeShapeType="1"/>
          </p:cNvSpPr>
          <p:nvPr/>
        </p:nvSpPr>
        <p:spPr bwMode="auto">
          <a:xfrm flipV="1">
            <a:off x="7896226" y="4365626"/>
            <a:ext cx="2771775" cy="792163"/>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6" name="Line 24"/>
          <p:cNvSpPr>
            <a:spLocks noChangeShapeType="1"/>
          </p:cNvSpPr>
          <p:nvPr/>
        </p:nvSpPr>
        <p:spPr bwMode="auto">
          <a:xfrm flipH="1">
            <a:off x="7104063" y="5876926"/>
            <a:ext cx="360362" cy="9810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7" name="Line 25"/>
          <p:cNvSpPr>
            <a:spLocks noChangeShapeType="1"/>
          </p:cNvSpPr>
          <p:nvPr/>
        </p:nvSpPr>
        <p:spPr bwMode="auto">
          <a:xfrm flipH="1" flipV="1">
            <a:off x="7175500" y="4076700"/>
            <a:ext cx="215900" cy="86518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8" name="Line 26"/>
          <p:cNvSpPr>
            <a:spLocks noChangeShapeType="1"/>
          </p:cNvSpPr>
          <p:nvPr/>
        </p:nvSpPr>
        <p:spPr bwMode="auto">
          <a:xfrm>
            <a:off x="4800601" y="4005263"/>
            <a:ext cx="574675"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9" name="Line 27"/>
          <p:cNvSpPr>
            <a:spLocks noChangeShapeType="1"/>
          </p:cNvSpPr>
          <p:nvPr/>
        </p:nvSpPr>
        <p:spPr bwMode="auto">
          <a:xfrm>
            <a:off x="1524001" y="2852739"/>
            <a:ext cx="2627313" cy="5032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0" name="Line 28"/>
          <p:cNvSpPr>
            <a:spLocks noChangeShapeType="1"/>
          </p:cNvSpPr>
          <p:nvPr/>
        </p:nvSpPr>
        <p:spPr bwMode="auto">
          <a:xfrm>
            <a:off x="7967664" y="5445125"/>
            <a:ext cx="936625" cy="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1" name="Line 29"/>
          <p:cNvSpPr>
            <a:spLocks noChangeShapeType="1"/>
          </p:cNvSpPr>
          <p:nvPr/>
        </p:nvSpPr>
        <p:spPr bwMode="auto">
          <a:xfrm flipV="1">
            <a:off x="9840914" y="4797425"/>
            <a:ext cx="8270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2" name="Line 30"/>
          <p:cNvSpPr>
            <a:spLocks noChangeShapeType="1"/>
          </p:cNvSpPr>
          <p:nvPr/>
        </p:nvSpPr>
        <p:spPr bwMode="auto">
          <a:xfrm>
            <a:off x="1524001" y="1844676"/>
            <a:ext cx="2843213" cy="13684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3" name="Line 31"/>
          <p:cNvSpPr>
            <a:spLocks noChangeShapeType="1"/>
          </p:cNvSpPr>
          <p:nvPr/>
        </p:nvSpPr>
        <p:spPr bwMode="auto">
          <a:xfrm flipV="1">
            <a:off x="1524000" y="4652963"/>
            <a:ext cx="971550" cy="2159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4" name="Text Box 32"/>
          <p:cNvSpPr txBox="1">
            <a:spLocks noChangeArrowheads="1"/>
          </p:cNvSpPr>
          <p:nvPr/>
        </p:nvSpPr>
        <p:spPr bwMode="auto">
          <a:xfrm>
            <a:off x="2711451" y="1268414"/>
            <a:ext cx="2060575" cy="579437"/>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a:solidFill>
                  <a:srgbClr val="FFFFFF"/>
                </a:solidFill>
                <a:latin typeface="Tahoma" pitchFamily="34" charset="0"/>
                <a:cs typeface="Arial" charset="0"/>
              </a:rPr>
              <a:t>individuals</a:t>
            </a:r>
          </a:p>
        </p:txBody>
      </p:sp>
      <p:sp>
        <p:nvSpPr>
          <p:cNvPr id="136225" name="Line 33"/>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6" name="Line 34"/>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7" name="Line 35"/>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8" name="Line 36"/>
          <p:cNvSpPr>
            <a:spLocks noChangeShapeType="1"/>
          </p:cNvSpPr>
          <p:nvPr/>
        </p:nvSpPr>
        <p:spPr bwMode="auto">
          <a:xfrm flipH="1" flipV="1">
            <a:off x="1524001" y="5589589"/>
            <a:ext cx="1763713"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9" name="Line 37"/>
          <p:cNvSpPr>
            <a:spLocks noChangeShapeType="1"/>
          </p:cNvSpPr>
          <p:nvPr/>
        </p:nvSpPr>
        <p:spPr bwMode="auto">
          <a:xfrm flipH="1">
            <a:off x="4727575" y="5589588"/>
            <a:ext cx="647700" cy="126841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0" name="Text Box 38"/>
          <p:cNvSpPr txBox="1">
            <a:spLocks noChangeArrowheads="1"/>
          </p:cNvSpPr>
          <p:nvPr/>
        </p:nvSpPr>
        <p:spPr bwMode="auto">
          <a:xfrm>
            <a:off x="7875589" y="1373188"/>
            <a:ext cx="2212465" cy="523220"/>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800" dirty="0">
                <a:solidFill>
                  <a:srgbClr val="FFFFFF"/>
                </a:solidFill>
                <a:latin typeface="Tahoma" pitchFamily="34" charset="0"/>
                <a:cs typeface="Arial" charset="0"/>
              </a:rPr>
              <a:t>commissions</a:t>
            </a:r>
          </a:p>
        </p:txBody>
      </p:sp>
      <p:sp>
        <p:nvSpPr>
          <p:cNvPr id="136231" name="Line 39"/>
          <p:cNvSpPr>
            <a:spLocks noChangeShapeType="1"/>
          </p:cNvSpPr>
          <p:nvPr/>
        </p:nvSpPr>
        <p:spPr bwMode="auto">
          <a:xfrm flipH="1">
            <a:off x="7751764" y="1916113"/>
            <a:ext cx="649287" cy="18732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2" name="Line 40"/>
          <p:cNvSpPr>
            <a:spLocks noChangeShapeType="1"/>
          </p:cNvSpPr>
          <p:nvPr/>
        </p:nvSpPr>
        <p:spPr bwMode="auto">
          <a:xfrm>
            <a:off x="9480551" y="1844675"/>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4" name="Line 42"/>
          <p:cNvSpPr>
            <a:spLocks noChangeShapeType="1"/>
          </p:cNvSpPr>
          <p:nvPr/>
        </p:nvSpPr>
        <p:spPr bwMode="auto">
          <a:xfrm>
            <a:off x="9120188" y="1916113"/>
            <a:ext cx="576262" cy="20891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14193">
            <a:off x="5859945" y="2389857"/>
            <a:ext cx="2646274" cy="665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402756">
            <a:off x="3025664" y="3684501"/>
            <a:ext cx="3940913" cy="973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424264"/>
      </p:ext>
    </p:extLst>
  </p:cSld>
  <p:clrMapOvr>
    <a:masterClrMapping/>
  </p:clrMapOvr>
  <p:transition>
    <p:diamond/>
    <p:sndAc>
      <p:stSnd>
        <p:snd r:embed="rId2" name="click.wav"/>
      </p:stSnd>
    </p:sndAc>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2098" name="Picture 2" descr="C:\Documents and Settings\lenney\Local Settings\Temp\Temporary Internet Files\Content.IE5\SD62ZQ4H\MC900435997[1].wmf"/>
          <p:cNvPicPr>
            <a:picLocks noChangeAspect="1" noChangeArrowheads="1"/>
          </p:cNvPicPr>
          <p:nvPr/>
        </p:nvPicPr>
        <p:blipFill>
          <a:blip r:embed="rId3" cstate="print"/>
          <a:srcRect/>
          <a:stretch>
            <a:fillRect/>
          </a:stretch>
        </p:blipFill>
        <p:spPr bwMode="auto">
          <a:xfrm>
            <a:off x="2783632" y="143780"/>
            <a:ext cx="6984776" cy="6453572"/>
          </a:xfrm>
          <a:prstGeom prst="rect">
            <a:avLst/>
          </a:prstGeom>
          <a:noFill/>
        </p:spPr>
      </p:pic>
      <p:sp>
        <p:nvSpPr>
          <p:cNvPr id="4" name="TextBox 3"/>
          <p:cNvSpPr txBox="1"/>
          <p:nvPr/>
        </p:nvSpPr>
        <p:spPr>
          <a:xfrm rot="4021229">
            <a:off x="3955749" y="4685286"/>
            <a:ext cx="1015021" cy="246221"/>
          </a:xfrm>
          <a:prstGeom prst="rect">
            <a:avLst/>
          </a:prstGeom>
          <a:solidFill>
            <a:srgbClr val="C00000"/>
          </a:solidFill>
        </p:spPr>
        <p:txBody>
          <a:bodyPr wrap="none" rtlCol="0">
            <a:spAutoFit/>
          </a:bodyPr>
          <a:lstStyle/>
          <a:p>
            <a:pPr fontAlgn="base">
              <a:spcBef>
                <a:spcPct val="0"/>
              </a:spcBef>
              <a:spcAft>
                <a:spcPct val="0"/>
              </a:spcAft>
            </a:pPr>
            <a:r>
              <a:rPr lang="en-GB" sz="1000" dirty="0">
                <a:solidFill>
                  <a:srgbClr val="FFFFFF"/>
                </a:solidFill>
                <a:latin typeface="Tahoma" pitchFamily="34" charset="0"/>
                <a:cs typeface="Arial" charset="0"/>
              </a:rPr>
              <a:t>Actions </a:t>
            </a:r>
            <a:r>
              <a:rPr lang="en-GB" sz="1000" dirty="0" err="1">
                <a:solidFill>
                  <a:srgbClr val="FFFFFF"/>
                </a:solidFill>
                <a:latin typeface="Tahoma" pitchFamily="34" charset="0"/>
                <a:cs typeface="Arial" charset="0"/>
              </a:rPr>
              <a:t>arisng</a:t>
            </a:r>
            <a:r>
              <a:rPr lang="en-GB" sz="1000" dirty="0">
                <a:solidFill>
                  <a:srgbClr val="FFFFFF"/>
                </a:solidFill>
                <a:latin typeface="Tahoma" pitchFamily="34" charset="0"/>
                <a:cs typeface="Arial" charset="0"/>
              </a:rPr>
              <a:t> </a:t>
            </a:r>
          </a:p>
        </p:txBody>
      </p:sp>
      <p:sp>
        <p:nvSpPr>
          <p:cNvPr id="6" name="TextBox 5"/>
          <p:cNvSpPr txBox="1"/>
          <p:nvPr/>
        </p:nvSpPr>
        <p:spPr>
          <a:xfrm rot="19701845">
            <a:off x="3326014" y="826130"/>
            <a:ext cx="1756956" cy="369332"/>
          </a:xfrm>
          <a:prstGeom prst="rect">
            <a:avLst/>
          </a:prstGeom>
          <a:noFill/>
        </p:spPr>
        <p:txBody>
          <a:bodyPr wrap="none" rtlCol="0">
            <a:spAutoFit/>
          </a:bodyPr>
          <a:lstStyle/>
          <a:p>
            <a:pPr fontAlgn="base">
              <a:spcBef>
                <a:spcPct val="0"/>
              </a:spcBef>
              <a:spcAft>
                <a:spcPct val="0"/>
              </a:spcAft>
            </a:pPr>
            <a:r>
              <a:rPr lang="en-GB" dirty="0">
                <a:solidFill>
                  <a:srgbClr val="FFFFFF"/>
                </a:solidFill>
                <a:latin typeface="Tahoma" pitchFamily="34" charset="0"/>
                <a:cs typeface="Arial" charset="0"/>
              </a:rPr>
              <a:t>EXPECTATIONS</a:t>
            </a:r>
          </a:p>
        </p:txBody>
      </p:sp>
      <p:sp>
        <p:nvSpPr>
          <p:cNvPr id="7" name="TextBox 6"/>
          <p:cNvSpPr txBox="1"/>
          <p:nvPr/>
        </p:nvSpPr>
        <p:spPr>
          <a:xfrm rot="2067436">
            <a:off x="7638000" y="583512"/>
            <a:ext cx="1510350" cy="369332"/>
          </a:xfrm>
          <a:prstGeom prst="rect">
            <a:avLst/>
          </a:prstGeom>
          <a:noFill/>
        </p:spPr>
        <p:txBody>
          <a:bodyPr wrap="none" rtlCol="0">
            <a:spAutoFit/>
          </a:bodyPr>
          <a:lstStyle/>
          <a:p>
            <a:pPr fontAlgn="base">
              <a:spcBef>
                <a:spcPct val="0"/>
              </a:spcBef>
              <a:spcAft>
                <a:spcPct val="0"/>
              </a:spcAft>
            </a:pPr>
            <a:r>
              <a:rPr lang="en-GB" dirty="0">
                <a:solidFill>
                  <a:srgbClr val="FFFFFF"/>
                </a:solidFill>
                <a:latin typeface="Tahoma" pitchFamily="34" charset="0"/>
                <a:cs typeface="Arial" charset="0"/>
              </a:rPr>
              <a:t>INTENTIONS</a:t>
            </a:r>
          </a:p>
        </p:txBody>
      </p:sp>
      <p:sp>
        <p:nvSpPr>
          <p:cNvPr id="8" name="TextBox 7"/>
          <p:cNvSpPr txBox="1"/>
          <p:nvPr/>
        </p:nvSpPr>
        <p:spPr>
          <a:xfrm rot="18305379">
            <a:off x="5594603" y="3876860"/>
            <a:ext cx="1714572" cy="369332"/>
          </a:xfrm>
          <a:prstGeom prst="rect">
            <a:avLst/>
          </a:prstGeom>
          <a:solidFill>
            <a:schemeClr val="bg2">
              <a:alpha val="32000"/>
            </a:schemeClr>
          </a:solidFill>
        </p:spPr>
        <p:txBody>
          <a:bodyPr wrap="none" rtlCol="0">
            <a:spAutoFit/>
          </a:bodyPr>
          <a:lstStyle/>
          <a:p>
            <a:pPr fontAlgn="base">
              <a:spcBef>
                <a:spcPct val="0"/>
              </a:spcBef>
              <a:spcAft>
                <a:spcPct val="0"/>
              </a:spcAft>
            </a:pPr>
            <a:r>
              <a:rPr lang="en-GB" dirty="0">
                <a:solidFill>
                  <a:srgbClr val="FFFFFF"/>
                </a:solidFill>
                <a:latin typeface="Tahoma" pitchFamily="34" charset="0"/>
                <a:cs typeface="Arial" charset="0"/>
              </a:rPr>
              <a:t>COMMISSIONS</a:t>
            </a:r>
          </a:p>
        </p:txBody>
      </p:sp>
      <p:sp>
        <p:nvSpPr>
          <p:cNvPr id="9" name="TextBox 8"/>
          <p:cNvSpPr txBox="1"/>
          <p:nvPr/>
        </p:nvSpPr>
        <p:spPr>
          <a:xfrm>
            <a:off x="5591945" y="5229200"/>
            <a:ext cx="1279517" cy="923330"/>
          </a:xfrm>
          <a:prstGeom prst="rect">
            <a:avLst/>
          </a:prstGeom>
          <a:noFill/>
        </p:spPr>
        <p:txBody>
          <a:bodyPr wrap="square" rtlCol="0">
            <a:spAutoFit/>
          </a:bodyPr>
          <a:lstStyle/>
          <a:p>
            <a:pPr algn="ctr" fontAlgn="base">
              <a:spcBef>
                <a:spcPct val="0"/>
              </a:spcBef>
              <a:spcAft>
                <a:spcPct val="0"/>
              </a:spcAft>
            </a:pPr>
            <a:r>
              <a:rPr lang="en-GB" dirty="0">
                <a:solidFill>
                  <a:srgbClr val="FFFFFF"/>
                </a:solidFill>
                <a:latin typeface="Tahoma" pitchFamily="34" charset="0"/>
                <a:cs typeface="Arial" charset="0"/>
              </a:rPr>
              <a:t>IN THE </a:t>
            </a:r>
          </a:p>
          <a:p>
            <a:pPr algn="ctr" fontAlgn="base">
              <a:spcBef>
                <a:spcPct val="0"/>
              </a:spcBef>
              <a:spcAft>
                <a:spcPct val="0"/>
              </a:spcAft>
            </a:pPr>
            <a:r>
              <a:rPr lang="en-GB" dirty="0">
                <a:solidFill>
                  <a:srgbClr val="FFFFFF"/>
                </a:solidFill>
                <a:latin typeface="Tahoma" pitchFamily="34" charset="0"/>
                <a:cs typeface="Arial" charset="0"/>
              </a:rPr>
              <a:t>SPACE</a:t>
            </a:r>
          </a:p>
          <a:p>
            <a:pPr algn="ctr" fontAlgn="base">
              <a:spcBef>
                <a:spcPct val="0"/>
              </a:spcBef>
              <a:spcAft>
                <a:spcPct val="0"/>
              </a:spcAft>
            </a:pPr>
            <a:r>
              <a:rPr lang="en-GB" dirty="0">
                <a:solidFill>
                  <a:srgbClr val="FFFFFF"/>
                </a:solidFill>
                <a:latin typeface="Tahoma" pitchFamily="34" charset="0"/>
                <a:cs typeface="Arial" charset="0"/>
              </a:rPr>
              <a:t> BETWEEN</a:t>
            </a:r>
          </a:p>
        </p:txBody>
      </p:sp>
    </p:spTree>
    <p:extLst>
      <p:ext uri="{BB962C8B-B14F-4D97-AF65-F5344CB8AC3E}">
        <p14:creationId xmlns:p14="http://schemas.microsoft.com/office/powerpoint/2010/main" val="1081836424"/>
      </p:ext>
    </p:extLst>
  </p:cSld>
  <p:clrMapOvr>
    <a:masterClrMapping/>
  </p:clrMapOvr>
  <p:transition>
    <p:diamond/>
    <p:sndAc>
      <p:stSnd>
        <p:snd r:embed="rId2" name="click.wav"/>
      </p:stSnd>
    </p:sndAc>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rrowheads="1"/>
          </p:cNvSpPr>
          <p:nvPr>
            <p:ph type="title"/>
          </p:nvPr>
        </p:nvSpPr>
        <p:spPr/>
        <p:txBody>
          <a:bodyPr/>
          <a:lstStyle/>
          <a:p>
            <a:r>
              <a:rPr lang="en-GB"/>
              <a:t>The Nature of Managerial Work</a:t>
            </a:r>
          </a:p>
        </p:txBody>
      </p:sp>
      <p:sp>
        <p:nvSpPr>
          <p:cNvPr id="138243" name="Rectangle 3"/>
          <p:cNvSpPr>
            <a:spLocks noGrp="1" noRot="1" noChangeArrowheads="1"/>
          </p:cNvSpPr>
          <p:nvPr>
            <p:ph idx="1"/>
          </p:nvPr>
        </p:nvSpPr>
        <p:spPr>
          <a:xfrm>
            <a:off x="1825625" y="1341439"/>
            <a:ext cx="8540750" cy="4498975"/>
          </a:xfrm>
        </p:spPr>
        <p:txBody>
          <a:bodyPr/>
          <a:lstStyle/>
          <a:p>
            <a:r>
              <a:rPr lang="en-US" dirty="0"/>
              <a:t>commissions are inter-subjective;</a:t>
            </a:r>
          </a:p>
          <a:p>
            <a:pPr lvl="1"/>
            <a:r>
              <a:rPr lang="en-US" dirty="0"/>
              <a:t> they have a </a:t>
            </a:r>
            <a:r>
              <a:rPr lang="en-US" dirty="0">
                <a:solidFill>
                  <a:srgbClr val="FFFF00"/>
                </a:solidFill>
              </a:rPr>
              <a:t>‘who to whom’ </a:t>
            </a:r>
            <a:r>
              <a:rPr lang="en-US" dirty="0"/>
              <a:t>character. </a:t>
            </a:r>
            <a:endParaRPr lang="en-GB" dirty="0"/>
          </a:p>
          <a:p>
            <a:endParaRPr lang="en-GB" dirty="0"/>
          </a:p>
        </p:txBody>
      </p:sp>
      <p:pic>
        <p:nvPicPr>
          <p:cNvPr id="138247" name="Picture 7"/>
          <p:cNvPicPr>
            <a:picLocks noChangeAspect="1" noChangeArrowheads="1"/>
          </p:cNvPicPr>
          <p:nvPr/>
        </p:nvPicPr>
        <p:blipFill>
          <a:blip r:embed="rId4" cstate="print"/>
          <a:srcRect/>
          <a:stretch>
            <a:fillRect/>
          </a:stretch>
        </p:blipFill>
        <p:spPr bwMode="auto">
          <a:xfrm>
            <a:off x="1774826" y="2762250"/>
            <a:ext cx="5616575" cy="3505200"/>
          </a:xfrm>
          <a:prstGeom prst="rect">
            <a:avLst/>
          </a:prstGeom>
          <a:noFill/>
          <a:ln w="9525">
            <a:noFill/>
            <a:miter lim="800000"/>
            <a:headEnd/>
            <a:tailEnd/>
          </a:ln>
          <a:effectLst/>
        </p:spPr>
      </p:pic>
      <p:pic>
        <p:nvPicPr>
          <p:cNvPr id="138248" name="Picture 8" descr="MPj04065690000[1]"/>
          <p:cNvPicPr>
            <a:picLocks noChangeAspect="1" noChangeArrowheads="1"/>
          </p:cNvPicPr>
          <p:nvPr/>
        </p:nvPicPr>
        <p:blipFill>
          <a:blip r:embed="rId5" cstate="print"/>
          <a:srcRect/>
          <a:stretch>
            <a:fillRect/>
          </a:stretch>
        </p:blipFill>
        <p:spPr bwMode="auto">
          <a:xfrm>
            <a:off x="7535864" y="2492375"/>
            <a:ext cx="2808287" cy="2247900"/>
          </a:xfrm>
          <a:prstGeom prst="rect">
            <a:avLst/>
          </a:prstGeom>
          <a:noFill/>
        </p:spPr>
      </p:pic>
    </p:spTree>
    <p:extLst>
      <p:ext uri="{BB962C8B-B14F-4D97-AF65-F5344CB8AC3E}">
        <p14:creationId xmlns:p14="http://schemas.microsoft.com/office/powerpoint/2010/main" val="2876376149"/>
      </p:ext>
    </p:extLst>
  </p:cSld>
  <p:clrMapOvr>
    <a:masterClrMapping/>
  </p:clrMapOvr>
  <p:transition>
    <p:diamond/>
    <p:sndAc>
      <p:stSnd>
        <p:snd r:embed="rId3" name="click.wav"/>
      </p:stSnd>
    </p:sndAc>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a:xfrm>
            <a:off x="1825625" y="44450"/>
            <a:ext cx="8540750" cy="1143000"/>
          </a:xfrm>
        </p:spPr>
        <p:txBody>
          <a:bodyPr/>
          <a:lstStyle/>
          <a:p>
            <a:r>
              <a:rPr lang="en-GB"/>
              <a:t>The Nature of Managerial Work</a:t>
            </a:r>
          </a:p>
        </p:txBody>
      </p:sp>
      <p:sp>
        <p:nvSpPr>
          <p:cNvPr id="139267" name="Rectangle 3"/>
          <p:cNvSpPr>
            <a:spLocks noGrp="1" noRot="1" noChangeArrowheads="1"/>
          </p:cNvSpPr>
          <p:nvPr>
            <p:ph idx="1"/>
          </p:nvPr>
        </p:nvSpPr>
        <p:spPr>
          <a:xfrm>
            <a:off x="1825625" y="1412876"/>
            <a:ext cx="8540750" cy="4498975"/>
          </a:xfrm>
        </p:spPr>
        <p:txBody>
          <a:bodyPr/>
          <a:lstStyle/>
          <a:p>
            <a:r>
              <a:rPr lang="en-US" dirty="0"/>
              <a:t>No ‘collective’ be it an organization, department, function or government can accept/craft a commission</a:t>
            </a:r>
            <a:endParaRPr lang="en-GB" dirty="0"/>
          </a:p>
        </p:txBody>
      </p:sp>
      <p:pic>
        <p:nvPicPr>
          <p:cNvPr id="139271" name="Picture 7" descr="MCj00901250000[1]"/>
          <p:cNvPicPr>
            <a:picLocks noChangeAspect="1" noChangeArrowheads="1"/>
          </p:cNvPicPr>
          <p:nvPr/>
        </p:nvPicPr>
        <p:blipFill>
          <a:blip r:embed="rId3" cstate="print"/>
          <a:srcRect/>
          <a:stretch>
            <a:fillRect/>
          </a:stretch>
        </p:blipFill>
        <p:spPr bwMode="auto">
          <a:xfrm>
            <a:off x="6240464" y="3227388"/>
            <a:ext cx="3455987" cy="3181350"/>
          </a:xfrm>
          <a:prstGeom prst="rect">
            <a:avLst/>
          </a:prstGeom>
          <a:noFill/>
        </p:spPr>
      </p:pic>
      <p:pic>
        <p:nvPicPr>
          <p:cNvPr id="139273" name="Picture 9" descr="MPj04306670000[1]"/>
          <p:cNvPicPr>
            <a:picLocks noChangeAspect="1" noChangeArrowheads="1"/>
          </p:cNvPicPr>
          <p:nvPr/>
        </p:nvPicPr>
        <p:blipFill>
          <a:blip r:embed="rId4" cstate="print"/>
          <a:srcRect/>
          <a:stretch>
            <a:fillRect/>
          </a:stretch>
        </p:blipFill>
        <p:spPr bwMode="auto">
          <a:xfrm>
            <a:off x="2566988" y="3357563"/>
            <a:ext cx="3097212" cy="3097212"/>
          </a:xfrm>
          <a:prstGeom prst="rect">
            <a:avLst/>
          </a:prstGeom>
          <a:noFill/>
        </p:spPr>
      </p:pic>
    </p:spTree>
    <p:extLst>
      <p:ext uri="{BB962C8B-B14F-4D97-AF65-F5344CB8AC3E}">
        <p14:creationId xmlns:p14="http://schemas.microsoft.com/office/powerpoint/2010/main" val="2638202214"/>
      </p:ext>
    </p:extLst>
  </p:cSld>
  <p:clrMapOvr>
    <a:masterClrMapping/>
  </p:clrMapOvr>
  <p:transition>
    <p:diamond/>
    <p:sndAc>
      <p:stSnd>
        <p:snd r:embed="rId2" name="click.wav"/>
      </p:stSnd>
    </p:sndAc>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p:txBody>
          <a:bodyPr/>
          <a:lstStyle/>
          <a:p>
            <a:r>
              <a:rPr lang="en-GB"/>
              <a:t>The Nature of Managerial Work</a:t>
            </a:r>
          </a:p>
        </p:txBody>
      </p:sp>
      <p:sp>
        <p:nvSpPr>
          <p:cNvPr id="143363" name="Rectangle 3"/>
          <p:cNvSpPr>
            <a:spLocks noGrp="1" noRot="1" noChangeArrowheads="1"/>
          </p:cNvSpPr>
          <p:nvPr>
            <p:ph idx="1"/>
          </p:nvPr>
        </p:nvSpPr>
        <p:spPr>
          <a:xfrm>
            <a:off x="1825625" y="1600200"/>
            <a:ext cx="8540750" cy="1252538"/>
          </a:xfrm>
        </p:spPr>
        <p:txBody>
          <a:bodyPr/>
          <a:lstStyle/>
          <a:p>
            <a:pPr>
              <a:lnSpc>
                <a:spcPct val="80000"/>
              </a:lnSpc>
            </a:pPr>
            <a:r>
              <a:rPr lang="en-GB" sz="3600" dirty="0"/>
              <a:t>An individual with a particular hierarchical position has within their ‘power’ the capability of crafting &amp; accepting commissions on behalf of others</a:t>
            </a:r>
          </a:p>
        </p:txBody>
      </p:sp>
      <p:pic>
        <p:nvPicPr>
          <p:cNvPr id="143365" name="Picture 5" descr="MCj02997390000[1]"/>
          <p:cNvPicPr>
            <a:picLocks noChangeAspect="1" noChangeArrowheads="1"/>
          </p:cNvPicPr>
          <p:nvPr/>
        </p:nvPicPr>
        <p:blipFill>
          <a:blip r:embed="rId3" cstate="print"/>
          <a:srcRect/>
          <a:stretch>
            <a:fillRect/>
          </a:stretch>
        </p:blipFill>
        <p:spPr bwMode="auto">
          <a:xfrm>
            <a:off x="4952992" y="3725382"/>
            <a:ext cx="4095758" cy="2827818"/>
          </a:xfrm>
          <a:prstGeom prst="rect">
            <a:avLst/>
          </a:prstGeom>
          <a:noFill/>
        </p:spPr>
      </p:pic>
    </p:spTree>
    <p:extLst>
      <p:ext uri="{BB962C8B-B14F-4D97-AF65-F5344CB8AC3E}">
        <p14:creationId xmlns:p14="http://schemas.microsoft.com/office/powerpoint/2010/main" val="3592583062"/>
      </p:ext>
    </p:extLst>
  </p:cSld>
  <p:clrMapOvr>
    <a:masterClrMapping/>
  </p:clrMapOvr>
  <p:transition>
    <p:diamond/>
    <p:sndAc>
      <p:stSnd>
        <p:snd r:embed="rId2" name="click.wav"/>
      </p:stSnd>
    </p:sndAc>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p:txBody>
          <a:bodyPr/>
          <a:lstStyle/>
          <a:p>
            <a:r>
              <a:rPr lang="en-GB"/>
              <a:t>The Nature of Managerial Work</a:t>
            </a:r>
          </a:p>
        </p:txBody>
      </p:sp>
      <p:sp>
        <p:nvSpPr>
          <p:cNvPr id="133123" name="Rectangle 3"/>
          <p:cNvSpPr>
            <a:spLocks noGrp="1" noRot="1" noChangeArrowheads="1"/>
          </p:cNvSpPr>
          <p:nvPr>
            <p:ph idx="1"/>
          </p:nvPr>
        </p:nvSpPr>
        <p:spPr>
          <a:xfrm>
            <a:off x="1825625" y="1428737"/>
            <a:ext cx="8540750" cy="4498975"/>
          </a:xfrm>
        </p:spPr>
        <p:txBody>
          <a:bodyPr/>
          <a:lstStyle/>
          <a:p>
            <a:r>
              <a:rPr lang="en-GB" sz="3600" b="1" dirty="0"/>
              <a:t>Authority </a:t>
            </a:r>
            <a:r>
              <a:rPr lang="en-GB" sz="3600" dirty="0"/>
              <a:t>can be seen as the capability of an individual to craft &amp; accept commissions on behalf of a certain set of individuals.</a:t>
            </a:r>
          </a:p>
        </p:txBody>
      </p:sp>
      <p:pic>
        <p:nvPicPr>
          <p:cNvPr id="133128" name="Picture 8" descr="MCj01978120000[1]"/>
          <p:cNvPicPr>
            <a:picLocks noChangeAspect="1" noChangeArrowheads="1"/>
          </p:cNvPicPr>
          <p:nvPr/>
        </p:nvPicPr>
        <p:blipFill>
          <a:blip r:embed="rId3" cstate="print"/>
          <a:srcRect/>
          <a:stretch>
            <a:fillRect/>
          </a:stretch>
        </p:blipFill>
        <p:spPr bwMode="auto">
          <a:xfrm>
            <a:off x="4180251" y="3786190"/>
            <a:ext cx="5460637" cy="2641598"/>
          </a:xfrm>
          <a:prstGeom prst="rect">
            <a:avLst/>
          </a:prstGeom>
          <a:noFill/>
        </p:spPr>
      </p:pic>
    </p:spTree>
    <p:extLst>
      <p:ext uri="{BB962C8B-B14F-4D97-AF65-F5344CB8AC3E}">
        <p14:creationId xmlns:p14="http://schemas.microsoft.com/office/powerpoint/2010/main" val="1697958950"/>
      </p:ext>
    </p:extLst>
  </p:cSld>
  <p:clrMapOvr>
    <a:masterClrMapping/>
  </p:clrMapOvr>
  <p:transition>
    <p:diamond/>
    <p:sndAc>
      <p:stSnd>
        <p:snd r:embed="rId2" name="click.wav"/>
      </p:stSnd>
    </p:sndAc>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rrowheads="1"/>
          </p:cNvSpPr>
          <p:nvPr>
            <p:ph type="title"/>
          </p:nvPr>
        </p:nvSpPr>
        <p:spPr>
          <a:xfrm>
            <a:off x="1825625" y="115888"/>
            <a:ext cx="8540750" cy="1143000"/>
          </a:xfrm>
        </p:spPr>
        <p:txBody>
          <a:bodyPr/>
          <a:lstStyle/>
          <a:p>
            <a:r>
              <a:rPr lang="en-GB"/>
              <a:t>The Nature of Managerial Work</a:t>
            </a:r>
          </a:p>
        </p:txBody>
      </p:sp>
      <p:sp>
        <p:nvSpPr>
          <p:cNvPr id="142339" name="Rectangle 3"/>
          <p:cNvSpPr>
            <a:spLocks noGrp="1" noRot="1" noChangeArrowheads="1"/>
          </p:cNvSpPr>
          <p:nvPr>
            <p:ph idx="1"/>
          </p:nvPr>
        </p:nvSpPr>
        <p:spPr>
          <a:xfrm>
            <a:off x="1524001" y="1412876"/>
            <a:ext cx="9143999" cy="3268663"/>
          </a:xfrm>
        </p:spPr>
        <p:txBody>
          <a:bodyPr/>
          <a:lstStyle/>
          <a:p>
            <a:pPr>
              <a:lnSpc>
                <a:spcPct val="80000"/>
              </a:lnSpc>
            </a:pPr>
            <a:r>
              <a:rPr lang="en-GB" dirty="0"/>
              <a:t>However, there is only ever </a:t>
            </a:r>
            <a:r>
              <a:rPr lang="en-GB" u="sng" dirty="0"/>
              <a:t>a potentiality </a:t>
            </a:r>
            <a:r>
              <a:rPr lang="en-GB" dirty="0"/>
              <a:t>of a ‘collective’ in the crafting/acceptance of such a collective commission, as……..</a:t>
            </a:r>
          </a:p>
          <a:p>
            <a:pPr>
              <a:lnSpc>
                <a:spcPct val="80000"/>
              </a:lnSpc>
            </a:pPr>
            <a:r>
              <a:rPr lang="en-GB" b="1" dirty="0"/>
              <a:t> </a:t>
            </a:r>
            <a:r>
              <a:rPr lang="en-GB" dirty="0"/>
              <a:t>commissions are only ever </a:t>
            </a:r>
            <a:r>
              <a:rPr lang="en-GB" b="1" dirty="0"/>
              <a:t>inter-subjective.</a:t>
            </a:r>
          </a:p>
          <a:p>
            <a:pPr>
              <a:lnSpc>
                <a:spcPct val="80000"/>
              </a:lnSpc>
              <a:buFont typeface="Arial" charset="0"/>
              <a:buNone/>
            </a:pPr>
            <a:endParaRPr lang="en-GB" dirty="0"/>
          </a:p>
          <a:p>
            <a:pPr>
              <a:lnSpc>
                <a:spcPct val="80000"/>
              </a:lnSpc>
              <a:buFont typeface="Arial" charset="0"/>
              <a:buNone/>
            </a:pPr>
            <a:r>
              <a:rPr lang="en-GB" dirty="0"/>
              <a:t>	</a:t>
            </a:r>
          </a:p>
        </p:txBody>
      </p:sp>
      <p:pic>
        <p:nvPicPr>
          <p:cNvPr id="142344" name="Picture 8" descr="C:\Documents and Settings\lenney\Local Settings\Temporary Internet Files\Content.IE5\IV5JE52A\MPj04025980000[1].jpg"/>
          <p:cNvPicPr>
            <a:picLocks noChangeAspect="1" noChangeArrowheads="1"/>
          </p:cNvPicPr>
          <p:nvPr/>
        </p:nvPicPr>
        <p:blipFill>
          <a:blip r:embed="rId3" cstate="print"/>
          <a:srcRect/>
          <a:stretch>
            <a:fillRect/>
          </a:stretch>
        </p:blipFill>
        <p:spPr bwMode="auto">
          <a:xfrm>
            <a:off x="6953256" y="3307034"/>
            <a:ext cx="2500330" cy="3122363"/>
          </a:xfrm>
          <a:prstGeom prst="rect">
            <a:avLst/>
          </a:prstGeom>
          <a:noFill/>
        </p:spPr>
      </p:pic>
      <p:pic>
        <p:nvPicPr>
          <p:cNvPr id="142345" name="Picture 9" descr="C:\Documents and Settings\lenney\Local Settings\Temporary Internet Files\Content.IE5\MX8JJ8NN\MPj04230280000[1].jpg"/>
          <p:cNvPicPr>
            <a:picLocks noChangeAspect="1" noChangeArrowheads="1"/>
          </p:cNvPicPr>
          <p:nvPr/>
        </p:nvPicPr>
        <p:blipFill>
          <a:blip r:embed="rId4" cstate="print"/>
          <a:srcRect/>
          <a:stretch>
            <a:fillRect/>
          </a:stretch>
        </p:blipFill>
        <p:spPr bwMode="auto">
          <a:xfrm>
            <a:off x="3167042" y="3786190"/>
            <a:ext cx="2786058" cy="2786058"/>
          </a:xfrm>
          <a:prstGeom prst="rect">
            <a:avLst/>
          </a:prstGeom>
          <a:noFill/>
        </p:spPr>
      </p:pic>
    </p:spTree>
    <p:extLst>
      <p:ext uri="{BB962C8B-B14F-4D97-AF65-F5344CB8AC3E}">
        <p14:creationId xmlns:p14="http://schemas.microsoft.com/office/powerpoint/2010/main" val="1251717020"/>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 calcmode="lin" valueType="num">
                                      <p:cBhvr additive="base">
                                        <p:cTn id="7" dur="500" fill="hold"/>
                                        <p:tgtEl>
                                          <p:spTgt spid="142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2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2339">
                                            <p:txEl>
                                              <p:pRg st="1" end="1"/>
                                            </p:txEl>
                                          </p:spTgt>
                                        </p:tgtEl>
                                        <p:attrNameLst>
                                          <p:attrName>style.visibility</p:attrName>
                                        </p:attrNameLst>
                                      </p:cBhvr>
                                      <p:to>
                                        <p:strVal val="visible"/>
                                      </p:to>
                                    </p:set>
                                    <p:anim calcmode="lin" valueType="num">
                                      <p:cBhvr additive="base">
                                        <p:cTn id="13" dur="500" fill="hold"/>
                                        <p:tgtEl>
                                          <p:spTgt spid="1423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23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2339">
                                            <p:txEl>
                                              <p:pRg st="3" end="3"/>
                                            </p:txEl>
                                          </p:spTgt>
                                        </p:tgtEl>
                                        <p:attrNameLst>
                                          <p:attrName>style.visibility</p:attrName>
                                        </p:attrNameLst>
                                      </p:cBhvr>
                                      <p:to>
                                        <p:strVal val="visible"/>
                                      </p:to>
                                    </p:set>
                                    <p:anim calcmode="lin" valueType="num">
                                      <p:cBhvr additive="base">
                                        <p:cTn id="19" dur="500" fill="hold"/>
                                        <p:tgtEl>
                                          <p:spTgt spid="14233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233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a:xfrm>
            <a:off x="1825625" y="44450"/>
            <a:ext cx="8540750" cy="1143000"/>
          </a:xfrm>
        </p:spPr>
        <p:txBody>
          <a:bodyPr/>
          <a:lstStyle/>
          <a:p>
            <a:r>
              <a:rPr lang="en-GB"/>
              <a:t>The Nature of Managerial Work</a:t>
            </a:r>
          </a:p>
        </p:txBody>
      </p:sp>
      <p:sp>
        <p:nvSpPr>
          <p:cNvPr id="146435" name="Rectangle 3"/>
          <p:cNvSpPr>
            <a:spLocks noGrp="1" noRot="1" noChangeArrowheads="1"/>
          </p:cNvSpPr>
          <p:nvPr>
            <p:ph idx="1"/>
          </p:nvPr>
        </p:nvSpPr>
        <p:spPr>
          <a:xfrm>
            <a:off x="1825625" y="1146194"/>
            <a:ext cx="8540750" cy="5068888"/>
          </a:xfrm>
        </p:spPr>
        <p:txBody>
          <a:bodyPr/>
          <a:lstStyle/>
          <a:p>
            <a:pPr lvl="1"/>
            <a:r>
              <a:rPr lang="en-GB" sz="3200" dirty="0"/>
              <a:t>Only </a:t>
            </a:r>
            <a:r>
              <a:rPr lang="en-GB" sz="3200" b="1" dirty="0"/>
              <a:t>individuals </a:t>
            </a:r>
            <a:r>
              <a:rPr lang="en-GB" sz="3200" dirty="0"/>
              <a:t>can have intentions,</a:t>
            </a:r>
          </a:p>
          <a:p>
            <a:pPr lvl="1"/>
            <a:r>
              <a:rPr lang="en-GB" sz="3200" dirty="0"/>
              <a:t>Only </a:t>
            </a:r>
            <a:r>
              <a:rPr lang="en-GB" sz="3200" b="1" dirty="0"/>
              <a:t>individuals</a:t>
            </a:r>
            <a:r>
              <a:rPr lang="en-GB" sz="3200" dirty="0"/>
              <a:t> can make commissions </a:t>
            </a:r>
          </a:p>
          <a:p>
            <a:pPr lvl="2"/>
            <a:r>
              <a:rPr lang="en-GB" sz="2800" dirty="0"/>
              <a:t> even though they may do so on behalf of a potential ‘collective’</a:t>
            </a:r>
          </a:p>
          <a:p>
            <a:pPr lvl="1"/>
            <a:r>
              <a:rPr lang="en-GB" sz="3200" dirty="0"/>
              <a:t>Roles, jobs, organizations, functions, departments etc. etc. do not have intentions </a:t>
            </a:r>
            <a:r>
              <a:rPr lang="en-GB" sz="3200" u="sng" dirty="0"/>
              <a:t>and cannot make or capture commissions </a:t>
            </a:r>
          </a:p>
        </p:txBody>
      </p:sp>
      <p:pic>
        <p:nvPicPr>
          <p:cNvPr id="146438" name="Picture 6"/>
          <p:cNvPicPr>
            <a:picLocks noChangeAspect="1" noChangeArrowheads="1"/>
          </p:cNvPicPr>
          <p:nvPr/>
        </p:nvPicPr>
        <p:blipFill>
          <a:blip r:embed="rId3" cstate="print"/>
          <a:srcRect/>
          <a:stretch>
            <a:fillRect/>
          </a:stretch>
        </p:blipFill>
        <p:spPr bwMode="auto">
          <a:xfrm>
            <a:off x="6744072" y="5046350"/>
            <a:ext cx="3441340" cy="1811651"/>
          </a:xfrm>
          <a:prstGeom prst="rect">
            <a:avLst/>
          </a:prstGeom>
          <a:noFill/>
          <a:ln w="9525">
            <a:noFill/>
            <a:miter lim="800000"/>
            <a:headEnd/>
            <a:tailEnd/>
          </a:ln>
          <a:effectLst/>
        </p:spPr>
      </p:pic>
    </p:spTree>
    <p:extLst>
      <p:ext uri="{BB962C8B-B14F-4D97-AF65-F5344CB8AC3E}">
        <p14:creationId xmlns:p14="http://schemas.microsoft.com/office/powerpoint/2010/main" val="936943127"/>
      </p:ext>
    </p:extLst>
  </p:cSld>
  <p:clrMapOvr>
    <a:masterClrMapping/>
  </p:clrMapOvr>
  <p:transition>
    <p:diamond/>
    <p:sndAc>
      <p:stSnd>
        <p:snd r:embed="rId2" name="click.wav"/>
      </p:stSnd>
    </p:sndAc>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Rot="1" noChangeArrowheads="1"/>
          </p:cNvSpPr>
          <p:nvPr>
            <p:ph type="title"/>
          </p:nvPr>
        </p:nvSpPr>
        <p:spPr/>
        <p:txBody>
          <a:bodyPr/>
          <a:lstStyle/>
          <a:p>
            <a:r>
              <a:rPr lang="en-GB" dirty="0"/>
              <a:t>The Nature of Managerial Work</a:t>
            </a:r>
          </a:p>
        </p:txBody>
      </p:sp>
      <p:sp>
        <p:nvSpPr>
          <p:cNvPr id="3" name="Content Placeholder 2"/>
          <p:cNvSpPr>
            <a:spLocks noGrp="1"/>
          </p:cNvSpPr>
          <p:nvPr>
            <p:ph idx="1"/>
          </p:nvPr>
        </p:nvSpPr>
        <p:spPr>
          <a:xfrm>
            <a:off x="1825625" y="1428737"/>
            <a:ext cx="8540750" cy="4498975"/>
          </a:xfrm>
        </p:spPr>
        <p:txBody>
          <a:bodyPr/>
          <a:lstStyle/>
          <a:p>
            <a:pPr>
              <a:buNone/>
            </a:pPr>
            <a:r>
              <a:rPr lang="en-GB" sz="3600" dirty="0"/>
              <a:t>	In essence the manager involved is  simply accepting a commission to engage in the Shaping &amp; Sustaining of commissions with his/her subordinates</a:t>
            </a:r>
          </a:p>
          <a:p>
            <a:pPr>
              <a:lnSpc>
                <a:spcPct val="80000"/>
              </a:lnSpc>
              <a:buNone/>
            </a:pPr>
            <a:endParaRPr lang="en-GB" sz="3600" dirty="0"/>
          </a:p>
          <a:p>
            <a:endParaRPr lang="en-GB" sz="3600" dirty="0"/>
          </a:p>
        </p:txBody>
      </p:sp>
      <p:pic>
        <p:nvPicPr>
          <p:cNvPr id="4" name="Picture 4" descr="MCBD19894_0000[1]"/>
          <p:cNvPicPr>
            <a:picLocks noChangeAspect="1" noChangeArrowheads="1"/>
          </p:cNvPicPr>
          <p:nvPr/>
        </p:nvPicPr>
        <p:blipFill>
          <a:blip r:embed="rId3" cstate="print"/>
          <a:srcRect/>
          <a:stretch>
            <a:fillRect/>
          </a:stretch>
        </p:blipFill>
        <p:spPr bwMode="auto">
          <a:xfrm>
            <a:off x="6743701" y="3916666"/>
            <a:ext cx="2808684" cy="2798458"/>
          </a:xfrm>
          <a:prstGeom prst="rect">
            <a:avLst/>
          </a:prstGeom>
          <a:noFill/>
        </p:spPr>
      </p:pic>
      <p:pic>
        <p:nvPicPr>
          <p:cNvPr id="428034" name="Picture 2" descr="C:\Documents and Settings\lenney\Local Settings\Temporary Internet Files\Content.IE5\MX8JJ8NN\MPj04393450000[1].jpg"/>
          <p:cNvPicPr>
            <a:picLocks noChangeAspect="1" noChangeArrowheads="1"/>
          </p:cNvPicPr>
          <p:nvPr/>
        </p:nvPicPr>
        <p:blipFill>
          <a:blip r:embed="rId4" cstate="print"/>
          <a:srcRect/>
          <a:stretch>
            <a:fillRect/>
          </a:stretch>
        </p:blipFill>
        <p:spPr bwMode="auto">
          <a:xfrm>
            <a:off x="2595539" y="4015194"/>
            <a:ext cx="2676901" cy="2557078"/>
          </a:xfrm>
          <a:prstGeom prst="rect">
            <a:avLst/>
          </a:prstGeom>
          <a:noFill/>
        </p:spPr>
      </p:pic>
    </p:spTree>
    <p:extLst>
      <p:ext uri="{BB962C8B-B14F-4D97-AF65-F5344CB8AC3E}">
        <p14:creationId xmlns:p14="http://schemas.microsoft.com/office/powerpoint/2010/main" val="3474426137"/>
      </p:ext>
    </p:extLst>
  </p:cSld>
  <p:clrMapOvr>
    <a:masterClrMapping/>
  </p:clrMapOvr>
  <p:transition>
    <p:diamond/>
    <p:sndAc>
      <p:stSnd>
        <p:snd r:embed="rId2" name="click.wav"/>
      </p:stSnd>
    </p:sndAc>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p:txBody>
          <a:bodyPr/>
          <a:lstStyle/>
          <a:p>
            <a:r>
              <a:rPr lang="en-GB" dirty="0"/>
              <a:t>The Nature of Managerial Work</a:t>
            </a:r>
          </a:p>
        </p:txBody>
      </p:sp>
      <p:sp>
        <p:nvSpPr>
          <p:cNvPr id="134147" name="Rectangle 3"/>
          <p:cNvSpPr>
            <a:spLocks noGrp="1" noRot="1" noChangeArrowheads="1"/>
          </p:cNvSpPr>
          <p:nvPr>
            <p:ph idx="1"/>
          </p:nvPr>
        </p:nvSpPr>
        <p:spPr>
          <a:xfrm>
            <a:off x="1825625" y="765176"/>
            <a:ext cx="8540750" cy="4498975"/>
          </a:xfrm>
        </p:spPr>
        <p:txBody>
          <a:bodyPr/>
          <a:lstStyle/>
          <a:p>
            <a:endParaRPr lang="en-GB" dirty="0"/>
          </a:p>
          <a:p>
            <a:r>
              <a:rPr lang="en-GB" dirty="0"/>
              <a:t>“Power is the illusion people get when they are obeyed…[they] discover what their power is really made of when they start to lose it. They realise, but too late, that it was ‘made’ of the </a:t>
            </a:r>
            <a:r>
              <a:rPr lang="en-GB" dirty="0">
                <a:solidFill>
                  <a:srgbClr val="FFFF00"/>
                </a:solidFill>
              </a:rPr>
              <a:t>wills of others</a:t>
            </a:r>
            <a:r>
              <a:rPr lang="en-GB" dirty="0"/>
              <a:t>”  </a:t>
            </a:r>
            <a:r>
              <a:rPr lang="en-GB" sz="1800" dirty="0"/>
              <a:t>[</a:t>
            </a:r>
            <a:r>
              <a:rPr lang="en-GB" sz="1800" dirty="0" err="1"/>
              <a:t>Latour</a:t>
            </a:r>
            <a:r>
              <a:rPr lang="en-GB" sz="1800" dirty="0"/>
              <a:t> 1986 p 268]</a:t>
            </a:r>
          </a:p>
          <a:p>
            <a:pPr>
              <a:buFont typeface="Arial" charset="0"/>
              <a:buNone/>
            </a:pPr>
            <a:endParaRPr lang="en-GB" sz="1800" dirty="0"/>
          </a:p>
        </p:txBody>
      </p:sp>
      <p:pic>
        <p:nvPicPr>
          <p:cNvPr id="134149" name="Picture 5" descr="MCBD04961_0000[1]"/>
          <p:cNvPicPr>
            <a:picLocks noChangeAspect="1" noChangeArrowheads="1"/>
          </p:cNvPicPr>
          <p:nvPr/>
        </p:nvPicPr>
        <p:blipFill>
          <a:blip r:embed="rId3" cstate="print"/>
          <a:srcRect/>
          <a:stretch>
            <a:fillRect/>
          </a:stretch>
        </p:blipFill>
        <p:spPr bwMode="auto">
          <a:xfrm>
            <a:off x="2135189" y="3933826"/>
            <a:ext cx="4465637" cy="2873375"/>
          </a:xfrm>
          <a:prstGeom prst="rect">
            <a:avLst/>
          </a:prstGeom>
          <a:noFill/>
        </p:spPr>
      </p:pic>
      <p:pic>
        <p:nvPicPr>
          <p:cNvPr id="134151" name="Picture 7" descr="MCj02131130000[1]"/>
          <p:cNvPicPr>
            <a:picLocks noChangeAspect="1" noChangeArrowheads="1"/>
          </p:cNvPicPr>
          <p:nvPr/>
        </p:nvPicPr>
        <p:blipFill>
          <a:blip r:embed="rId4" cstate="print"/>
          <a:srcRect/>
          <a:stretch>
            <a:fillRect/>
          </a:stretch>
        </p:blipFill>
        <p:spPr bwMode="auto">
          <a:xfrm>
            <a:off x="7983539" y="4076700"/>
            <a:ext cx="1374775" cy="2636838"/>
          </a:xfrm>
          <a:prstGeom prst="rect">
            <a:avLst/>
          </a:prstGeom>
          <a:noFill/>
        </p:spPr>
      </p:pic>
    </p:spTree>
    <p:extLst>
      <p:ext uri="{BB962C8B-B14F-4D97-AF65-F5344CB8AC3E}">
        <p14:creationId xmlns:p14="http://schemas.microsoft.com/office/powerpoint/2010/main" val="51587246"/>
      </p:ext>
    </p:extLst>
  </p:cSld>
  <p:clrMapOvr>
    <a:masterClrMapping/>
  </p:clrMapOvr>
  <p:transition>
    <p:diamond/>
    <p:sndAc>
      <p:stSnd>
        <p:snd r:embed="rId2" name="click.wav"/>
      </p:stSnd>
    </p:sndAc>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rrowheads="1"/>
          </p:cNvSpPr>
          <p:nvPr>
            <p:ph type="title"/>
          </p:nvPr>
        </p:nvSpPr>
        <p:spPr>
          <a:xfrm>
            <a:off x="1825625" y="-71462"/>
            <a:ext cx="8540750" cy="1143000"/>
          </a:xfrm>
        </p:spPr>
        <p:txBody>
          <a:bodyPr/>
          <a:lstStyle/>
          <a:p>
            <a:r>
              <a:rPr lang="en-GB" dirty="0"/>
              <a:t>The Nature of Managerial Work</a:t>
            </a:r>
          </a:p>
        </p:txBody>
      </p:sp>
      <p:sp>
        <p:nvSpPr>
          <p:cNvPr id="149507" name="Rectangle 3"/>
          <p:cNvSpPr>
            <a:spLocks noGrp="1" noRot="1" noChangeArrowheads="1"/>
          </p:cNvSpPr>
          <p:nvPr>
            <p:ph idx="1"/>
          </p:nvPr>
        </p:nvSpPr>
        <p:spPr>
          <a:xfrm>
            <a:off x="1752600" y="928671"/>
            <a:ext cx="5207000" cy="4498975"/>
          </a:xfrm>
        </p:spPr>
        <p:txBody>
          <a:bodyPr/>
          <a:lstStyle/>
          <a:p>
            <a:r>
              <a:rPr lang="en-GB" sz="3600" dirty="0"/>
              <a:t>A commission made by  or on behalf of an incipient collective is intrinsically precarious</a:t>
            </a:r>
          </a:p>
          <a:p>
            <a:r>
              <a:rPr lang="en-GB" sz="3600" dirty="0"/>
              <a:t>Even if it was </a:t>
            </a:r>
            <a:r>
              <a:rPr lang="en-GB" sz="3600" u="sng" dirty="0"/>
              <a:t>authentic</a:t>
            </a:r>
          </a:p>
          <a:p>
            <a:r>
              <a:rPr lang="en-GB" sz="3600" dirty="0"/>
              <a:t>As it requires the Shaping &amp; Sustaining of commissions</a:t>
            </a:r>
          </a:p>
        </p:txBody>
      </p:sp>
      <p:pic>
        <p:nvPicPr>
          <p:cNvPr id="149509" name="Picture 5" descr="acro"/>
          <p:cNvPicPr>
            <a:picLocks noChangeAspect="1" noChangeArrowheads="1"/>
          </p:cNvPicPr>
          <p:nvPr/>
        </p:nvPicPr>
        <p:blipFill>
          <a:blip r:embed="rId3" cstate="print"/>
          <a:srcRect/>
          <a:stretch>
            <a:fillRect/>
          </a:stretch>
        </p:blipFill>
        <p:spPr bwMode="auto">
          <a:xfrm>
            <a:off x="7124700" y="1700213"/>
            <a:ext cx="3073400" cy="4608512"/>
          </a:xfrm>
          <a:prstGeom prst="rect">
            <a:avLst/>
          </a:prstGeom>
          <a:noFill/>
        </p:spPr>
      </p:pic>
    </p:spTree>
    <p:extLst>
      <p:ext uri="{BB962C8B-B14F-4D97-AF65-F5344CB8AC3E}">
        <p14:creationId xmlns:p14="http://schemas.microsoft.com/office/powerpoint/2010/main" val="2064820780"/>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 calcmode="lin" valueType="num">
                                      <p:cBhvr additive="base">
                                        <p:cTn id="7" dur="500" fill="hold"/>
                                        <p:tgtEl>
                                          <p:spTgt spid="149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9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9507">
                                            <p:txEl>
                                              <p:pRg st="1" end="1"/>
                                            </p:txEl>
                                          </p:spTgt>
                                        </p:tgtEl>
                                        <p:attrNameLst>
                                          <p:attrName>style.visibility</p:attrName>
                                        </p:attrNameLst>
                                      </p:cBhvr>
                                      <p:to>
                                        <p:strVal val="visible"/>
                                      </p:to>
                                    </p:set>
                                    <p:anim calcmode="lin" valueType="num">
                                      <p:cBhvr additive="base">
                                        <p:cTn id="13" dur="500" fill="hold"/>
                                        <p:tgtEl>
                                          <p:spTgt spid="1495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95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9507">
                                            <p:txEl>
                                              <p:pRg st="2" end="2"/>
                                            </p:txEl>
                                          </p:spTgt>
                                        </p:tgtEl>
                                        <p:attrNameLst>
                                          <p:attrName>style.visibility</p:attrName>
                                        </p:attrNameLst>
                                      </p:cBhvr>
                                      <p:to>
                                        <p:strVal val="visible"/>
                                      </p:to>
                                    </p:set>
                                    <p:anim calcmode="lin" valueType="num">
                                      <p:cBhvr additive="base">
                                        <p:cTn id="19" dur="500" fill="hold"/>
                                        <p:tgtEl>
                                          <p:spTgt spid="14950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95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rrowheads="1"/>
          </p:cNvSpPr>
          <p:nvPr>
            <p:ph type="title"/>
          </p:nvPr>
        </p:nvSpPr>
        <p:spPr>
          <a:xfrm>
            <a:off x="1825625" y="-142900"/>
            <a:ext cx="8540750" cy="1143000"/>
          </a:xfrm>
        </p:spPr>
        <p:txBody>
          <a:bodyPr/>
          <a:lstStyle/>
          <a:p>
            <a:r>
              <a:rPr lang="en-GB" dirty="0"/>
              <a:t>The Nature of Managerial Work</a:t>
            </a:r>
          </a:p>
        </p:txBody>
      </p:sp>
      <p:sp>
        <p:nvSpPr>
          <p:cNvPr id="148483" name="Rectangle 3"/>
          <p:cNvSpPr>
            <a:spLocks noGrp="1" noRot="1" noChangeArrowheads="1"/>
          </p:cNvSpPr>
          <p:nvPr>
            <p:ph idx="1"/>
          </p:nvPr>
        </p:nvSpPr>
        <p:spPr>
          <a:xfrm>
            <a:off x="2006600" y="857232"/>
            <a:ext cx="8540750" cy="2044700"/>
          </a:xfrm>
        </p:spPr>
        <p:txBody>
          <a:bodyPr/>
          <a:lstStyle/>
          <a:p>
            <a:r>
              <a:rPr lang="en-GB" sz="3600" dirty="0"/>
              <a:t>As we all know from often bitter experience, an individual’s intentions may not necessarily be congruent or consistent with their manifest commissions.</a:t>
            </a:r>
          </a:p>
          <a:p>
            <a:pPr>
              <a:buFont typeface="Arial" charset="0"/>
              <a:buNone/>
            </a:pPr>
            <a:endParaRPr lang="en-GB" sz="3600" dirty="0"/>
          </a:p>
        </p:txBody>
      </p:sp>
      <p:pic>
        <p:nvPicPr>
          <p:cNvPr id="148485" name="Picture 5" descr="janus"/>
          <p:cNvPicPr>
            <a:picLocks noChangeAspect="1" noChangeArrowheads="1"/>
          </p:cNvPicPr>
          <p:nvPr/>
        </p:nvPicPr>
        <p:blipFill>
          <a:blip r:embed="rId3" cstate="print"/>
          <a:srcRect/>
          <a:stretch>
            <a:fillRect/>
          </a:stretch>
        </p:blipFill>
        <p:spPr bwMode="auto">
          <a:xfrm>
            <a:off x="6640542" y="3500438"/>
            <a:ext cx="3455987" cy="3067050"/>
          </a:xfrm>
          <a:prstGeom prst="rect">
            <a:avLst/>
          </a:prstGeom>
          <a:noFill/>
        </p:spPr>
      </p:pic>
      <p:sp>
        <p:nvSpPr>
          <p:cNvPr id="148486" name="Text Box 6"/>
          <p:cNvSpPr txBox="1">
            <a:spLocks noChangeArrowheads="1"/>
          </p:cNvSpPr>
          <p:nvPr/>
        </p:nvSpPr>
        <p:spPr bwMode="auto">
          <a:xfrm>
            <a:off x="1524001" y="4005065"/>
            <a:ext cx="5184775" cy="2554545"/>
          </a:xfrm>
          <a:prstGeom prst="rect">
            <a:avLst/>
          </a:prstGeom>
          <a:noFill/>
          <a:ln w="9525">
            <a:noFill/>
            <a:miter lim="800000"/>
            <a:headEnd/>
            <a:tailEnd/>
          </a:ln>
          <a:effectLst/>
        </p:spPr>
        <p:txBody>
          <a:bodyPr>
            <a:spAutoFit/>
          </a:bodyPr>
          <a:lstStyle/>
          <a:p>
            <a:pPr lvl="1" fontAlgn="base">
              <a:spcBef>
                <a:spcPct val="20000"/>
              </a:spcBef>
              <a:spcAft>
                <a:spcPct val="0"/>
              </a:spcAft>
              <a:buClr>
                <a:srgbClr val="A3C145"/>
              </a:buClr>
              <a:buSzPct val="80000"/>
              <a:buFont typeface="Arial" charset="0"/>
              <a:buChar char="►"/>
            </a:pPr>
            <a:r>
              <a:rPr lang="en-GB" sz="2800" dirty="0">
                <a:solidFill>
                  <a:srgbClr val="FFFFFF"/>
                </a:solidFill>
                <a:effectLst>
                  <a:outerShdw blurRad="38100" dist="38100" dir="2700000" algn="tl">
                    <a:srgbClr val="000000"/>
                  </a:outerShdw>
                </a:effectLst>
                <a:latin typeface="Tahoma" pitchFamily="34" charset="0"/>
                <a:cs typeface="Arial" charset="0"/>
              </a:rPr>
              <a:t> </a:t>
            </a:r>
            <a:r>
              <a:rPr lang="en-GB" sz="3200" u="sng" dirty="0">
                <a:solidFill>
                  <a:srgbClr val="FFFFFF"/>
                </a:solidFill>
                <a:effectLst>
                  <a:outerShdw blurRad="38100" dist="38100" dir="2700000" algn="tl">
                    <a:srgbClr val="000000"/>
                  </a:outerShdw>
                </a:effectLst>
                <a:latin typeface="Tahoma" pitchFamily="34" charset="0"/>
                <a:cs typeface="Arial" charset="0"/>
              </a:rPr>
              <a:t>‘</a:t>
            </a:r>
            <a:r>
              <a:rPr lang="en-GB" sz="3200" b="1" u="sng" dirty="0">
                <a:solidFill>
                  <a:srgbClr val="FFFFFF"/>
                </a:solidFill>
                <a:effectLst>
                  <a:outerShdw blurRad="38100" dist="38100" dir="2700000" algn="tl">
                    <a:srgbClr val="000000"/>
                  </a:outerShdw>
                </a:effectLst>
                <a:latin typeface="Tahoma" pitchFamily="34" charset="0"/>
                <a:cs typeface="Arial" charset="0"/>
              </a:rPr>
              <a:t>Authenticity</a:t>
            </a:r>
            <a:r>
              <a:rPr lang="en-GB" sz="3200" b="1" dirty="0">
                <a:solidFill>
                  <a:srgbClr val="FFFFFF"/>
                </a:solidFill>
                <a:effectLst>
                  <a:outerShdw blurRad="38100" dist="38100" dir="2700000" algn="tl">
                    <a:srgbClr val="000000"/>
                  </a:outerShdw>
                </a:effectLst>
                <a:latin typeface="Tahoma" pitchFamily="34" charset="0"/>
                <a:cs typeface="Arial" charset="0"/>
              </a:rPr>
              <a:t>’ </a:t>
            </a:r>
            <a:r>
              <a:rPr lang="en-GB" sz="3200" dirty="0">
                <a:solidFill>
                  <a:srgbClr val="FFFFFF"/>
                </a:solidFill>
                <a:effectLst>
                  <a:outerShdw blurRad="38100" dist="38100" dir="2700000" algn="tl">
                    <a:srgbClr val="000000"/>
                  </a:outerShdw>
                </a:effectLst>
                <a:latin typeface="Tahoma" pitchFamily="34" charset="0"/>
                <a:cs typeface="Arial" charset="0"/>
              </a:rPr>
              <a:t>is 	hence a much sought 	characteristic of 	commissions.</a:t>
            </a:r>
          </a:p>
          <a:p>
            <a:pPr fontAlgn="base">
              <a:spcBef>
                <a:spcPct val="0"/>
              </a:spcBef>
              <a:spcAft>
                <a:spcPct val="0"/>
              </a:spcAft>
            </a:pPr>
            <a:endParaRPr lang="en-GB" sz="3200" dirty="0">
              <a:solidFill>
                <a:srgbClr val="FFFFFF"/>
              </a:solidFill>
              <a:latin typeface="Tahoma" pitchFamily="34" charset="0"/>
              <a:cs typeface="Arial" charset="0"/>
            </a:endParaRPr>
          </a:p>
        </p:txBody>
      </p:sp>
    </p:spTree>
    <p:extLst>
      <p:ext uri="{BB962C8B-B14F-4D97-AF65-F5344CB8AC3E}">
        <p14:creationId xmlns:p14="http://schemas.microsoft.com/office/powerpoint/2010/main" val="1238761472"/>
      </p:ext>
    </p:extLst>
  </p:cSld>
  <p:clrMapOvr>
    <a:masterClrMapping/>
  </p:clrMapOvr>
  <p:transition>
    <p:diamond/>
    <p:sndAc>
      <p:stSnd>
        <p:snd r:embed="rId2" name="click.wav"/>
      </p:stSnd>
    </p:sndAc>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1" name="Rectangle 3"/>
          <p:cNvSpPr>
            <a:spLocks noGrp="1" noRot="1" noChangeArrowheads="1"/>
          </p:cNvSpPr>
          <p:nvPr>
            <p:ph idx="1"/>
          </p:nvPr>
        </p:nvSpPr>
        <p:spPr>
          <a:xfrm>
            <a:off x="1825625" y="1341438"/>
            <a:ext cx="8540750" cy="2476500"/>
          </a:xfrm>
        </p:spPr>
        <p:txBody>
          <a:bodyPr/>
          <a:lstStyle/>
          <a:p>
            <a:r>
              <a:rPr lang="en-GB" dirty="0"/>
              <a:t>commissions hold the promise of ‘future directed intentions’</a:t>
            </a:r>
          </a:p>
          <a:p>
            <a:r>
              <a:rPr lang="en-GB" dirty="0"/>
              <a:t>By definition their capture and fulfilment are not synchronous</a:t>
            </a:r>
          </a:p>
        </p:txBody>
      </p:sp>
      <p:pic>
        <p:nvPicPr>
          <p:cNvPr id="155653" name="Picture 5" descr="construction"/>
          <p:cNvPicPr>
            <a:picLocks noChangeAspect="1" noChangeArrowheads="1"/>
          </p:cNvPicPr>
          <p:nvPr/>
        </p:nvPicPr>
        <p:blipFill>
          <a:blip r:embed="rId3" cstate="print"/>
          <a:srcRect/>
          <a:stretch>
            <a:fillRect/>
          </a:stretch>
        </p:blipFill>
        <p:spPr bwMode="auto">
          <a:xfrm>
            <a:off x="5519738" y="3409950"/>
            <a:ext cx="4608512" cy="3125788"/>
          </a:xfrm>
          <a:prstGeom prst="rect">
            <a:avLst/>
          </a:prstGeom>
          <a:noFill/>
        </p:spPr>
      </p:pic>
      <p:pic>
        <p:nvPicPr>
          <p:cNvPr id="155654" name="Picture 6" descr="meeting vv"/>
          <p:cNvPicPr>
            <a:picLocks noChangeAspect="1" noChangeArrowheads="1"/>
          </p:cNvPicPr>
          <p:nvPr/>
        </p:nvPicPr>
        <p:blipFill>
          <a:blip r:embed="rId4" cstate="print"/>
          <a:srcRect/>
          <a:stretch>
            <a:fillRect/>
          </a:stretch>
        </p:blipFill>
        <p:spPr bwMode="auto">
          <a:xfrm>
            <a:off x="2351088" y="3908426"/>
            <a:ext cx="2665412" cy="2665413"/>
          </a:xfrm>
          <a:prstGeom prst="rect">
            <a:avLst/>
          </a:prstGeom>
          <a:noFill/>
        </p:spPr>
      </p:pic>
      <p:sp>
        <p:nvSpPr>
          <p:cNvPr id="7" name="Rectangle 2"/>
          <p:cNvSpPr>
            <a:spLocks noGrp="1" noRot="1" noChangeArrowheads="1"/>
          </p:cNvSpPr>
          <p:nvPr>
            <p:ph type="title"/>
          </p:nvPr>
        </p:nvSpPr>
        <p:spPr>
          <a:xfrm>
            <a:off x="1825625" y="125760"/>
            <a:ext cx="8540750" cy="1143000"/>
          </a:xfrm>
        </p:spPr>
        <p:txBody>
          <a:bodyPr/>
          <a:lstStyle/>
          <a:p>
            <a:r>
              <a:rPr lang="en-GB" dirty="0"/>
              <a:t>The Nature of Managerial Work</a:t>
            </a:r>
          </a:p>
        </p:txBody>
      </p:sp>
    </p:spTree>
    <p:extLst>
      <p:ext uri="{BB962C8B-B14F-4D97-AF65-F5344CB8AC3E}">
        <p14:creationId xmlns:p14="http://schemas.microsoft.com/office/powerpoint/2010/main" val="1687338567"/>
      </p:ext>
    </p:extLst>
  </p:cSld>
  <p:clrMapOvr>
    <a:masterClrMapping/>
  </p:clrMapOvr>
  <p:transition>
    <p:diamond/>
    <p:sndAc>
      <p:stSnd>
        <p:snd r:embed="rId2" name="click.wav"/>
      </p:stSnd>
    </p:sndAc>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1825625" y="115888"/>
            <a:ext cx="8540750" cy="1143000"/>
          </a:xfrm>
        </p:spPr>
        <p:txBody>
          <a:bodyPr/>
          <a:lstStyle/>
          <a:p>
            <a:r>
              <a:rPr lang="en-GB"/>
              <a:t>The Nature of Managerial Work</a:t>
            </a:r>
          </a:p>
        </p:txBody>
      </p:sp>
      <p:sp>
        <p:nvSpPr>
          <p:cNvPr id="147459" name="Rectangle 3"/>
          <p:cNvSpPr>
            <a:spLocks noGrp="1" noRot="1" noChangeArrowheads="1"/>
          </p:cNvSpPr>
          <p:nvPr>
            <p:ph idx="1"/>
          </p:nvPr>
        </p:nvSpPr>
        <p:spPr>
          <a:xfrm>
            <a:off x="1825626" y="1268414"/>
            <a:ext cx="8842375" cy="4498975"/>
          </a:xfrm>
        </p:spPr>
        <p:txBody>
          <a:bodyPr/>
          <a:lstStyle/>
          <a:p>
            <a:r>
              <a:rPr lang="en-GB" dirty="0"/>
              <a:t>An organisation is a collaborative system which is grounded in trust</a:t>
            </a:r>
          </a:p>
          <a:p>
            <a:r>
              <a:rPr lang="en-GB" dirty="0"/>
              <a:t>‘Trust’ is the great simplifier </a:t>
            </a:r>
          </a:p>
          <a:p>
            <a:r>
              <a:rPr lang="en-GB" dirty="0"/>
              <a:t>‘Trust’ enables the avoidance of the potentially paralyzing complexity of purposive collective endeavour.</a:t>
            </a:r>
          </a:p>
          <a:p>
            <a:endParaRPr lang="en-GB" dirty="0"/>
          </a:p>
          <a:p>
            <a:endParaRPr lang="en-GB" dirty="0"/>
          </a:p>
          <a:p>
            <a:endParaRPr lang="en-GB" dirty="0"/>
          </a:p>
        </p:txBody>
      </p:sp>
      <p:pic>
        <p:nvPicPr>
          <p:cNvPr id="147460" name="Picture 4" descr="MCj03325000000[1]"/>
          <p:cNvPicPr>
            <a:picLocks noChangeAspect="1" noChangeArrowheads="1"/>
          </p:cNvPicPr>
          <p:nvPr/>
        </p:nvPicPr>
        <p:blipFill>
          <a:blip r:embed="rId3" cstate="print"/>
          <a:srcRect/>
          <a:stretch>
            <a:fillRect/>
          </a:stretch>
        </p:blipFill>
        <p:spPr bwMode="auto">
          <a:xfrm>
            <a:off x="3359150" y="4624389"/>
            <a:ext cx="5905500" cy="2033587"/>
          </a:xfrm>
          <a:prstGeom prst="rect">
            <a:avLst/>
          </a:prstGeom>
          <a:noFill/>
        </p:spPr>
      </p:pic>
    </p:spTree>
    <p:extLst>
      <p:ext uri="{BB962C8B-B14F-4D97-AF65-F5344CB8AC3E}">
        <p14:creationId xmlns:p14="http://schemas.microsoft.com/office/powerpoint/2010/main" val="2145654993"/>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 calcmode="lin" valueType="num">
                                      <p:cBhvr additive="base">
                                        <p:cTn id="7" dur="500" fill="hold"/>
                                        <p:tgtEl>
                                          <p:spTgt spid="1474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74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7459">
                                            <p:txEl>
                                              <p:pRg st="1" end="1"/>
                                            </p:txEl>
                                          </p:spTgt>
                                        </p:tgtEl>
                                        <p:attrNameLst>
                                          <p:attrName>style.visibility</p:attrName>
                                        </p:attrNameLst>
                                      </p:cBhvr>
                                      <p:to>
                                        <p:strVal val="visible"/>
                                      </p:to>
                                    </p:set>
                                    <p:anim calcmode="lin" valueType="num">
                                      <p:cBhvr additive="base">
                                        <p:cTn id="13" dur="500" fill="hold"/>
                                        <p:tgtEl>
                                          <p:spTgt spid="1474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74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7459">
                                            <p:txEl>
                                              <p:pRg st="2" end="2"/>
                                            </p:txEl>
                                          </p:spTgt>
                                        </p:tgtEl>
                                        <p:attrNameLst>
                                          <p:attrName>style.visibility</p:attrName>
                                        </p:attrNameLst>
                                      </p:cBhvr>
                                      <p:to>
                                        <p:strVal val="visible"/>
                                      </p:to>
                                    </p:set>
                                    <p:anim calcmode="lin" valueType="num">
                                      <p:cBhvr additive="base">
                                        <p:cTn id="19" dur="500" fill="hold"/>
                                        <p:tgtEl>
                                          <p:spTgt spid="1474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745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9394" name="Picture 2" descr="http://www.jbentham.com/wp-content/uploads/2007/07/panopticon1.jpg"/>
          <p:cNvPicPr>
            <a:picLocks noChangeAspect="1" noChangeArrowheads="1"/>
          </p:cNvPicPr>
          <p:nvPr/>
        </p:nvPicPr>
        <p:blipFill>
          <a:blip r:embed="rId3" cstate="print"/>
          <a:srcRect/>
          <a:stretch>
            <a:fillRect/>
          </a:stretch>
        </p:blipFill>
        <p:spPr bwMode="auto">
          <a:xfrm>
            <a:off x="1991544" y="90707"/>
            <a:ext cx="8136904" cy="6314240"/>
          </a:xfrm>
          <a:prstGeom prst="rect">
            <a:avLst/>
          </a:prstGeom>
          <a:noFill/>
        </p:spPr>
      </p:pic>
      <p:sp>
        <p:nvSpPr>
          <p:cNvPr id="5" name="TextBox 4"/>
          <p:cNvSpPr txBox="1"/>
          <p:nvPr/>
        </p:nvSpPr>
        <p:spPr>
          <a:xfrm>
            <a:off x="3935761" y="6381328"/>
            <a:ext cx="5109091" cy="523220"/>
          </a:xfrm>
          <a:prstGeom prst="rect">
            <a:avLst/>
          </a:prstGeom>
          <a:noFill/>
        </p:spPr>
        <p:txBody>
          <a:bodyPr wrap="none" rtlCol="0">
            <a:spAutoFit/>
          </a:bodyPr>
          <a:lstStyle/>
          <a:p>
            <a:pPr fontAlgn="base">
              <a:spcBef>
                <a:spcPct val="0"/>
              </a:spcBef>
              <a:spcAft>
                <a:spcPct val="0"/>
              </a:spcAft>
            </a:pPr>
            <a:r>
              <a:rPr lang="en-GB" sz="2800" b="1" dirty="0">
                <a:solidFill>
                  <a:srgbClr val="FFFFFF"/>
                </a:solidFill>
                <a:latin typeface="Tahoma" pitchFamily="34" charset="0"/>
                <a:cs typeface="Arial" charset="0"/>
              </a:rPr>
              <a:t>THERE IS NO PANOPTICON</a:t>
            </a:r>
            <a:endParaRPr lang="en-US" sz="2800" b="1" dirty="0">
              <a:solidFill>
                <a:srgbClr val="FFFFFF"/>
              </a:solidFill>
              <a:latin typeface="Tahoma" pitchFamily="34" charset="0"/>
              <a:cs typeface="Arial" charset="0"/>
            </a:endParaRPr>
          </a:p>
        </p:txBody>
      </p:sp>
    </p:spTree>
    <p:extLst>
      <p:ext uri="{BB962C8B-B14F-4D97-AF65-F5344CB8AC3E}">
        <p14:creationId xmlns:p14="http://schemas.microsoft.com/office/powerpoint/2010/main" val="3743650651"/>
      </p:ext>
    </p:extLst>
  </p:cSld>
  <p:clrMapOvr>
    <a:masterClrMapping/>
  </p:clrMapOvr>
  <p:transition>
    <p:diamond/>
    <p:sndAc>
      <p:stSnd>
        <p:snd r:embed="rId2" name="click.wav"/>
      </p:stSnd>
    </p:sndAc>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oundland.co.uk/images/1742/original/4pk-foam-balls---version-2.jpg"/>
          <p:cNvPicPr>
            <a:picLocks noChangeAspect="1" noChangeArrowheads="1"/>
          </p:cNvPicPr>
          <p:nvPr/>
        </p:nvPicPr>
        <p:blipFill>
          <a:blip r:embed="rId3" cstate="print"/>
          <a:srcRect/>
          <a:stretch>
            <a:fillRect/>
          </a:stretch>
        </p:blipFill>
        <p:spPr bwMode="auto">
          <a:xfrm>
            <a:off x="2711624" y="198612"/>
            <a:ext cx="6552728" cy="6552728"/>
          </a:xfrm>
          <a:prstGeom prst="rect">
            <a:avLst/>
          </a:prstGeom>
          <a:noFill/>
        </p:spPr>
      </p:pic>
      <p:sp>
        <p:nvSpPr>
          <p:cNvPr id="4" name="TextBox 3"/>
          <p:cNvSpPr txBox="1"/>
          <p:nvPr/>
        </p:nvSpPr>
        <p:spPr>
          <a:xfrm>
            <a:off x="4883054" y="1412777"/>
            <a:ext cx="2486706" cy="954107"/>
          </a:xfrm>
          <a:prstGeom prst="rect">
            <a:avLst/>
          </a:prstGeom>
          <a:noFill/>
        </p:spPr>
        <p:txBody>
          <a:bodyPr wrap="none" rtlCol="0">
            <a:spAutoFit/>
          </a:bodyPr>
          <a:lstStyle/>
          <a:p>
            <a:pPr algn="ctr" fontAlgn="base">
              <a:spcBef>
                <a:spcPct val="0"/>
              </a:spcBef>
              <a:spcAft>
                <a:spcPct val="0"/>
              </a:spcAft>
            </a:pPr>
            <a:r>
              <a:rPr lang="en-GB" sz="2800" dirty="0">
                <a:solidFill>
                  <a:srgbClr val="FFFFFF"/>
                </a:solidFill>
                <a:latin typeface="Tahoma" pitchFamily="34" charset="0"/>
                <a:cs typeface="Arial" charset="0"/>
              </a:rPr>
              <a:t>LITTLE BALLS </a:t>
            </a:r>
          </a:p>
          <a:p>
            <a:pPr algn="ctr" fontAlgn="base">
              <a:spcBef>
                <a:spcPct val="0"/>
              </a:spcBef>
              <a:spcAft>
                <a:spcPct val="0"/>
              </a:spcAft>
            </a:pPr>
            <a:r>
              <a:rPr lang="en-GB" sz="2800" dirty="0">
                <a:solidFill>
                  <a:srgbClr val="FFFFFF"/>
                </a:solidFill>
                <a:latin typeface="Tahoma" pitchFamily="34" charset="0"/>
                <a:cs typeface="Arial" charset="0"/>
              </a:rPr>
              <a:t>OF TRUST</a:t>
            </a:r>
          </a:p>
        </p:txBody>
      </p:sp>
      <p:sp>
        <p:nvSpPr>
          <p:cNvPr id="6" name="TextBox 5"/>
          <p:cNvSpPr txBox="1"/>
          <p:nvPr/>
        </p:nvSpPr>
        <p:spPr>
          <a:xfrm>
            <a:off x="4799856" y="4563126"/>
            <a:ext cx="2486706" cy="954107"/>
          </a:xfrm>
          <a:prstGeom prst="rect">
            <a:avLst/>
          </a:prstGeom>
          <a:noFill/>
        </p:spPr>
        <p:txBody>
          <a:bodyPr wrap="none" rtlCol="0">
            <a:spAutoFit/>
          </a:bodyPr>
          <a:lstStyle/>
          <a:p>
            <a:pPr algn="ctr" fontAlgn="base">
              <a:spcBef>
                <a:spcPct val="0"/>
              </a:spcBef>
              <a:spcAft>
                <a:spcPct val="0"/>
              </a:spcAft>
            </a:pPr>
            <a:r>
              <a:rPr lang="en-GB" sz="2800" dirty="0">
                <a:solidFill>
                  <a:srgbClr val="000000"/>
                </a:solidFill>
                <a:latin typeface="Tahoma" pitchFamily="34" charset="0"/>
                <a:cs typeface="Arial" charset="0"/>
              </a:rPr>
              <a:t>LITTLE BALLS </a:t>
            </a:r>
          </a:p>
          <a:p>
            <a:pPr algn="ctr" fontAlgn="base">
              <a:spcBef>
                <a:spcPct val="0"/>
              </a:spcBef>
              <a:spcAft>
                <a:spcPct val="0"/>
              </a:spcAft>
            </a:pPr>
            <a:r>
              <a:rPr lang="en-GB" sz="2800" dirty="0">
                <a:solidFill>
                  <a:srgbClr val="000000"/>
                </a:solidFill>
                <a:latin typeface="Tahoma" pitchFamily="34" charset="0"/>
                <a:cs typeface="Arial" charset="0"/>
              </a:rPr>
              <a:t>OF HOPE</a:t>
            </a:r>
          </a:p>
        </p:txBody>
      </p:sp>
      <p:sp>
        <p:nvSpPr>
          <p:cNvPr id="7" name="TextBox 6"/>
          <p:cNvSpPr txBox="1"/>
          <p:nvPr/>
        </p:nvSpPr>
        <p:spPr>
          <a:xfrm>
            <a:off x="3071664" y="3244914"/>
            <a:ext cx="1884170" cy="400110"/>
          </a:xfrm>
          <a:prstGeom prst="rect">
            <a:avLst/>
          </a:prstGeom>
          <a:noFill/>
        </p:spPr>
        <p:txBody>
          <a:bodyPr wrap="none" rtlCol="0">
            <a:spAutoFit/>
          </a:bodyPr>
          <a:lstStyle/>
          <a:p>
            <a:pPr fontAlgn="base">
              <a:spcBef>
                <a:spcPct val="0"/>
              </a:spcBef>
              <a:spcAft>
                <a:spcPct val="0"/>
              </a:spcAft>
            </a:pPr>
            <a:r>
              <a:rPr lang="en-GB" sz="2000" dirty="0">
                <a:solidFill>
                  <a:srgbClr val="FFFFFF"/>
                </a:solidFill>
                <a:latin typeface="Tahoma" pitchFamily="34" charset="0"/>
                <a:cs typeface="Arial" charset="0"/>
              </a:rPr>
              <a:t>COMMISSIONS</a:t>
            </a:r>
          </a:p>
        </p:txBody>
      </p:sp>
      <p:sp>
        <p:nvSpPr>
          <p:cNvPr id="8" name="TextBox 7"/>
          <p:cNvSpPr txBox="1"/>
          <p:nvPr/>
        </p:nvSpPr>
        <p:spPr>
          <a:xfrm>
            <a:off x="6888088" y="3284984"/>
            <a:ext cx="1884170" cy="400110"/>
          </a:xfrm>
          <a:prstGeom prst="rect">
            <a:avLst/>
          </a:prstGeom>
          <a:noFill/>
        </p:spPr>
        <p:txBody>
          <a:bodyPr wrap="none" rtlCol="0">
            <a:spAutoFit/>
          </a:bodyPr>
          <a:lstStyle/>
          <a:p>
            <a:pPr fontAlgn="base">
              <a:spcBef>
                <a:spcPct val="0"/>
              </a:spcBef>
              <a:spcAft>
                <a:spcPct val="0"/>
              </a:spcAft>
            </a:pPr>
            <a:r>
              <a:rPr lang="en-GB" sz="2000" dirty="0">
                <a:solidFill>
                  <a:srgbClr val="000000"/>
                </a:solidFill>
                <a:latin typeface="Tahoma" pitchFamily="34" charset="0"/>
                <a:cs typeface="Arial" charset="0"/>
              </a:rPr>
              <a:t>COMMISSIONS</a:t>
            </a:r>
          </a:p>
        </p:txBody>
      </p:sp>
    </p:spTree>
    <p:extLst>
      <p:ext uri="{BB962C8B-B14F-4D97-AF65-F5344CB8AC3E}">
        <p14:creationId xmlns:p14="http://schemas.microsoft.com/office/powerpoint/2010/main" val="3990152750"/>
      </p:ext>
    </p:extLst>
  </p:cSld>
  <p:clrMapOvr>
    <a:masterClrMapping/>
  </p:clrMapOvr>
  <p:transition>
    <p:diamond/>
    <p:sndAc>
      <p:stSnd>
        <p:snd r:embed="rId2" name="click.wav"/>
      </p:stSnd>
    </p:sndAc>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TRUST</a:t>
            </a:r>
          </a:p>
        </p:txBody>
      </p:sp>
      <p:sp>
        <p:nvSpPr>
          <p:cNvPr id="3" name="Content Placeholder 2"/>
          <p:cNvSpPr>
            <a:spLocks noGrp="1"/>
          </p:cNvSpPr>
          <p:nvPr>
            <p:ph idx="1"/>
          </p:nvPr>
        </p:nvSpPr>
        <p:spPr>
          <a:xfrm>
            <a:off x="1825626" y="2144736"/>
            <a:ext cx="4627565" cy="4498975"/>
          </a:xfrm>
        </p:spPr>
        <p:txBody>
          <a:bodyPr/>
          <a:lstStyle/>
          <a:p>
            <a:r>
              <a:rPr lang="en-GB" sz="3600" dirty="0"/>
              <a:t>You have to be mad to trust anyone</a:t>
            </a:r>
          </a:p>
          <a:p>
            <a:endParaRPr lang="en-GB" sz="3600" dirty="0"/>
          </a:p>
        </p:txBody>
      </p:sp>
      <p:pic>
        <p:nvPicPr>
          <p:cNvPr id="157698" name="Picture 2" descr="http://aclacour.stu.cofc.edu/imagefiles/trustme.jpg"/>
          <p:cNvPicPr>
            <a:picLocks noChangeAspect="1" noChangeArrowheads="1"/>
          </p:cNvPicPr>
          <p:nvPr/>
        </p:nvPicPr>
        <p:blipFill>
          <a:blip r:embed="rId3" cstate="print"/>
          <a:srcRect/>
          <a:stretch>
            <a:fillRect/>
          </a:stretch>
        </p:blipFill>
        <p:spPr bwMode="auto">
          <a:xfrm>
            <a:off x="6479799" y="1571613"/>
            <a:ext cx="3816726" cy="4214842"/>
          </a:xfrm>
          <a:prstGeom prst="rect">
            <a:avLst/>
          </a:prstGeom>
          <a:noFill/>
        </p:spPr>
      </p:pic>
    </p:spTree>
    <p:extLst>
      <p:ext uri="{BB962C8B-B14F-4D97-AF65-F5344CB8AC3E}">
        <p14:creationId xmlns:p14="http://schemas.microsoft.com/office/powerpoint/2010/main" val="3135258296"/>
      </p:ext>
    </p:extLst>
  </p:cSld>
  <p:clrMapOvr>
    <a:masterClrMapping/>
  </p:clrMapOvr>
  <p:transition>
    <p:diamond/>
    <p:sndAc>
      <p:stSnd>
        <p:snd r:embed="rId2" name="click.wav"/>
      </p:stSnd>
    </p:sndAc>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TRUST</a:t>
            </a:r>
          </a:p>
        </p:txBody>
      </p:sp>
      <p:sp>
        <p:nvSpPr>
          <p:cNvPr id="3" name="Content Placeholder 2"/>
          <p:cNvSpPr>
            <a:spLocks noGrp="1"/>
          </p:cNvSpPr>
          <p:nvPr>
            <p:ph idx="1"/>
          </p:nvPr>
        </p:nvSpPr>
        <p:spPr>
          <a:xfrm>
            <a:off x="1825626" y="1858984"/>
            <a:ext cx="4627565" cy="4498975"/>
          </a:xfrm>
        </p:spPr>
        <p:txBody>
          <a:bodyPr/>
          <a:lstStyle/>
          <a:p>
            <a:r>
              <a:rPr lang="en-GB" sz="3600" dirty="0"/>
              <a:t>You have to be mad to trust anyone</a:t>
            </a:r>
          </a:p>
          <a:p>
            <a:endParaRPr lang="en-GB" sz="3600" dirty="0"/>
          </a:p>
          <a:p>
            <a:r>
              <a:rPr lang="en-GB" sz="3600" dirty="0">
                <a:solidFill>
                  <a:srgbClr val="FFFF00"/>
                </a:solidFill>
              </a:rPr>
              <a:t>If you do not trust anyone you will go mad</a:t>
            </a:r>
          </a:p>
        </p:txBody>
      </p:sp>
      <p:pic>
        <p:nvPicPr>
          <p:cNvPr id="157698" name="Picture 2" descr="http://aclacour.stu.cofc.edu/imagefiles/trustme.jpg"/>
          <p:cNvPicPr>
            <a:picLocks noChangeAspect="1" noChangeArrowheads="1"/>
          </p:cNvPicPr>
          <p:nvPr/>
        </p:nvPicPr>
        <p:blipFill>
          <a:blip r:embed="rId3" cstate="print"/>
          <a:srcRect/>
          <a:stretch>
            <a:fillRect/>
          </a:stretch>
        </p:blipFill>
        <p:spPr bwMode="auto">
          <a:xfrm>
            <a:off x="6583392" y="1857365"/>
            <a:ext cx="3941764" cy="4352923"/>
          </a:xfrm>
          <a:prstGeom prst="rect">
            <a:avLst/>
          </a:prstGeom>
          <a:noFill/>
        </p:spPr>
      </p:pic>
    </p:spTree>
    <p:extLst>
      <p:ext uri="{BB962C8B-B14F-4D97-AF65-F5344CB8AC3E}">
        <p14:creationId xmlns:p14="http://schemas.microsoft.com/office/powerpoint/2010/main" val="691767282"/>
      </p:ext>
    </p:extLst>
  </p:cSld>
  <p:clrMapOvr>
    <a:masterClrMapping/>
  </p:clrMapOvr>
  <p:transition>
    <p:diamond/>
    <p:sndAc>
      <p:stSnd>
        <p:snd r:embed="rId2" name="click.wav"/>
      </p:stSnd>
    </p:sndAc>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1825625" y="115888"/>
            <a:ext cx="8540750" cy="1143000"/>
          </a:xfrm>
        </p:spPr>
        <p:txBody>
          <a:bodyPr/>
          <a:lstStyle/>
          <a:p>
            <a:r>
              <a:rPr lang="en-GB"/>
              <a:t>The Nature of Managerial Work</a:t>
            </a:r>
          </a:p>
        </p:txBody>
      </p:sp>
      <p:sp>
        <p:nvSpPr>
          <p:cNvPr id="147459" name="Rectangle 3"/>
          <p:cNvSpPr>
            <a:spLocks noGrp="1" noRot="1" noChangeArrowheads="1"/>
          </p:cNvSpPr>
          <p:nvPr>
            <p:ph idx="1"/>
          </p:nvPr>
        </p:nvSpPr>
        <p:spPr>
          <a:xfrm>
            <a:off x="1825626" y="1268414"/>
            <a:ext cx="8842375" cy="4498975"/>
          </a:xfrm>
        </p:spPr>
        <p:txBody>
          <a:bodyPr/>
          <a:lstStyle/>
          <a:p>
            <a:r>
              <a:rPr lang="en-GB" dirty="0"/>
              <a:t>An organisation is a collaborative system which is grounded in trust</a:t>
            </a:r>
          </a:p>
          <a:p>
            <a:r>
              <a:rPr lang="en-GB" dirty="0"/>
              <a:t>‘Trust’ is the great simplifier </a:t>
            </a:r>
          </a:p>
          <a:p>
            <a:r>
              <a:rPr lang="en-GB" dirty="0"/>
              <a:t>‘Trust’ enables the avoidance of the potentially paralyzing complexity of purposive collective endeavour.</a:t>
            </a:r>
          </a:p>
          <a:p>
            <a:endParaRPr lang="en-GB" dirty="0"/>
          </a:p>
          <a:p>
            <a:endParaRPr lang="en-GB" dirty="0"/>
          </a:p>
          <a:p>
            <a:endParaRPr lang="en-GB" dirty="0"/>
          </a:p>
        </p:txBody>
      </p:sp>
      <p:pic>
        <p:nvPicPr>
          <p:cNvPr id="147460" name="Picture 4" descr="MCj03325000000[1]"/>
          <p:cNvPicPr>
            <a:picLocks noChangeAspect="1" noChangeArrowheads="1"/>
          </p:cNvPicPr>
          <p:nvPr/>
        </p:nvPicPr>
        <p:blipFill>
          <a:blip r:embed="rId3" cstate="print"/>
          <a:srcRect/>
          <a:stretch>
            <a:fillRect/>
          </a:stretch>
        </p:blipFill>
        <p:spPr bwMode="auto">
          <a:xfrm>
            <a:off x="3359150" y="4624389"/>
            <a:ext cx="5905500" cy="2033587"/>
          </a:xfrm>
          <a:prstGeom prst="rect">
            <a:avLst/>
          </a:prstGeom>
          <a:noFill/>
        </p:spPr>
      </p:pic>
      <p:sp>
        <p:nvSpPr>
          <p:cNvPr id="5" name="Oval 4"/>
          <p:cNvSpPr/>
          <p:nvPr/>
        </p:nvSpPr>
        <p:spPr>
          <a:xfrm>
            <a:off x="6837784" y="4077072"/>
            <a:ext cx="379472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400" dirty="0">
                <a:solidFill>
                  <a:srgbClr val="FFFFFF"/>
                </a:solidFill>
                <a:latin typeface="Tahoma"/>
                <a:cs typeface="Arial"/>
              </a:rPr>
              <a:t>BUT WHAT FORM OF TRUST?</a:t>
            </a:r>
          </a:p>
        </p:txBody>
      </p:sp>
    </p:spTree>
    <p:extLst>
      <p:ext uri="{BB962C8B-B14F-4D97-AF65-F5344CB8AC3E}">
        <p14:creationId xmlns:p14="http://schemas.microsoft.com/office/powerpoint/2010/main" val="2293954427"/>
      </p:ext>
    </p:extLst>
  </p:cSld>
  <p:clrMapOvr>
    <a:masterClrMapping/>
  </p:clrMapOvr>
  <p:transition>
    <p:diamond/>
    <p:sndAc>
      <p:stSnd>
        <p:snd r:embed="rId2" name="click.wav"/>
      </p:stSnd>
    </p:sndAc>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244630497"/>
      </p:ext>
    </p:extLst>
  </p:cSld>
  <p:clrMapOvr>
    <a:masterClrMapping/>
  </p:clrMapOvr>
  <p:transition>
    <p:diamond/>
    <p:sndAc>
      <p:stSnd>
        <p:snd r:embed="rId2" name="click.wav"/>
      </p:stSnd>
    </p:sndAc>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p:txBody>
          <a:bodyPr/>
          <a:lstStyle/>
          <a:p>
            <a:r>
              <a:rPr lang="en-GB" dirty="0"/>
              <a:t>The Dimensions of commissions</a:t>
            </a:r>
          </a:p>
        </p:txBody>
      </p:sp>
      <p:sp>
        <p:nvSpPr>
          <p:cNvPr id="151555" name="Rectangle 3"/>
          <p:cNvSpPr>
            <a:spLocks noGrp="1" noRot="1" noChangeArrowheads="1"/>
          </p:cNvSpPr>
          <p:nvPr>
            <p:ph idx="1"/>
          </p:nvPr>
        </p:nvSpPr>
        <p:spPr>
          <a:xfrm>
            <a:off x="1825625" y="1600201"/>
            <a:ext cx="8540750" cy="1757363"/>
          </a:xfrm>
        </p:spPr>
        <p:txBody>
          <a:bodyPr/>
          <a:lstStyle/>
          <a:p>
            <a:r>
              <a:rPr lang="en-GB" b="1" dirty="0"/>
              <a:t>What, Who, When and How</a:t>
            </a:r>
            <a:r>
              <a:rPr lang="en-GB" dirty="0"/>
              <a:t> represent the four central dimensions in which commissions are specified.</a:t>
            </a:r>
          </a:p>
          <a:p>
            <a:pPr>
              <a:buFont typeface="Arial" charset="0"/>
              <a:buNone/>
            </a:pPr>
            <a:endParaRPr lang="en-GB" dirty="0"/>
          </a:p>
        </p:txBody>
      </p:sp>
      <p:pic>
        <p:nvPicPr>
          <p:cNvPr id="151557" name="Picture 5" descr="wwww"/>
          <p:cNvPicPr>
            <a:picLocks noChangeAspect="1" noChangeArrowheads="1"/>
          </p:cNvPicPr>
          <p:nvPr/>
        </p:nvPicPr>
        <p:blipFill>
          <a:blip r:embed="rId3" cstate="print"/>
          <a:srcRect/>
          <a:stretch>
            <a:fillRect/>
          </a:stretch>
        </p:blipFill>
        <p:spPr bwMode="auto">
          <a:xfrm>
            <a:off x="6527801" y="2924176"/>
            <a:ext cx="3959225" cy="3565525"/>
          </a:xfrm>
          <a:prstGeom prst="rect">
            <a:avLst/>
          </a:prstGeom>
          <a:noFill/>
        </p:spPr>
      </p:pic>
      <p:pic>
        <p:nvPicPr>
          <p:cNvPr id="151558" name="Picture 6" descr="busmet"/>
          <p:cNvPicPr>
            <a:picLocks noChangeAspect="1" noChangeArrowheads="1"/>
          </p:cNvPicPr>
          <p:nvPr/>
        </p:nvPicPr>
        <p:blipFill>
          <a:blip r:embed="rId4" cstate="print"/>
          <a:srcRect/>
          <a:stretch>
            <a:fillRect/>
          </a:stretch>
        </p:blipFill>
        <p:spPr bwMode="auto">
          <a:xfrm>
            <a:off x="1919288" y="2852738"/>
            <a:ext cx="4248150" cy="4248150"/>
          </a:xfrm>
          <a:prstGeom prst="rect">
            <a:avLst/>
          </a:prstGeom>
          <a:noFill/>
        </p:spPr>
      </p:pic>
    </p:spTree>
    <p:extLst>
      <p:ext uri="{BB962C8B-B14F-4D97-AF65-F5344CB8AC3E}">
        <p14:creationId xmlns:p14="http://schemas.microsoft.com/office/powerpoint/2010/main" val="2038838627"/>
      </p:ext>
    </p:extLst>
  </p:cSld>
  <p:clrMapOvr>
    <a:masterClrMapping/>
  </p:clrMapOvr>
  <p:transition>
    <p:diamond/>
    <p:sndAc>
      <p:stSnd>
        <p:snd r:embed="rId2" name="click.wav"/>
      </p:stSnd>
    </p:sndAc>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Rot="1" noChangeArrowheads="1"/>
          </p:cNvSpPr>
          <p:nvPr>
            <p:ph type="title"/>
          </p:nvPr>
        </p:nvSpPr>
        <p:spPr>
          <a:xfrm>
            <a:off x="1825625" y="-71462"/>
            <a:ext cx="8540750" cy="1143000"/>
          </a:xfrm>
        </p:spPr>
        <p:txBody>
          <a:bodyPr/>
          <a:lstStyle/>
          <a:p>
            <a:r>
              <a:rPr lang="en-GB" dirty="0"/>
              <a:t>The Dimensions of commissions</a:t>
            </a:r>
          </a:p>
        </p:txBody>
      </p:sp>
      <p:sp>
        <p:nvSpPr>
          <p:cNvPr id="152579" name="Rectangle 3"/>
          <p:cNvSpPr>
            <a:spLocks noGrp="1" noRot="1" noChangeArrowheads="1"/>
          </p:cNvSpPr>
          <p:nvPr>
            <p:ph idx="1"/>
          </p:nvPr>
        </p:nvSpPr>
        <p:spPr>
          <a:xfrm>
            <a:off x="1825625" y="1300139"/>
            <a:ext cx="8540750" cy="4498975"/>
          </a:xfrm>
        </p:spPr>
        <p:txBody>
          <a:bodyPr/>
          <a:lstStyle/>
          <a:p>
            <a:r>
              <a:rPr lang="en-GB" dirty="0"/>
              <a:t>The ‘</a:t>
            </a:r>
            <a:r>
              <a:rPr lang="en-GB" b="1" dirty="0"/>
              <a:t>what’</a:t>
            </a:r>
            <a:r>
              <a:rPr lang="en-GB" dirty="0"/>
              <a:t> refers to the ‘content’ of a commission</a:t>
            </a:r>
          </a:p>
          <a:p>
            <a:pPr lvl="1"/>
            <a:r>
              <a:rPr lang="en-GB" dirty="0"/>
              <a:t> e.g</a:t>
            </a:r>
            <a:r>
              <a:rPr lang="en-GB" dirty="0">
                <a:solidFill>
                  <a:srgbClr val="FFFF00"/>
                </a:solidFill>
              </a:rPr>
              <a:t>. ‘we’ll take the retailers logo off the ‘available-at’ tag that’s been put on the ‘Zest’ </a:t>
            </a:r>
            <a:r>
              <a:rPr lang="en-GB" dirty="0" err="1">
                <a:solidFill>
                  <a:srgbClr val="FFFF00"/>
                </a:solidFill>
              </a:rPr>
              <a:t>Adshel</a:t>
            </a:r>
            <a:r>
              <a:rPr lang="en-GB" dirty="0">
                <a:solidFill>
                  <a:srgbClr val="FFFF00"/>
                </a:solidFill>
              </a:rPr>
              <a:t> poster’ </a:t>
            </a:r>
          </a:p>
          <a:p>
            <a:r>
              <a:rPr lang="en-GB" dirty="0"/>
              <a:t>The </a:t>
            </a:r>
            <a:r>
              <a:rPr lang="en-GB" b="1" dirty="0"/>
              <a:t>‘how’</a:t>
            </a:r>
            <a:r>
              <a:rPr lang="en-GB" dirty="0"/>
              <a:t> of a commission refers to its mode of fulfilment </a:t>
            </a:r>
          </a:p>
          <a:p>
            <a:pPr lvl="1"/>
            <a:r>
              <a:rPr lang="en-GB" dirty="0"/>
              <a:t>e.g. </a:t>
            </a:r>
            <a:r>
              <a:rPr lang="en-GB" dirty="0">
                <a:solidFill>
                  <a:srgbClr val="FFFF00"/>
                </a:solidFill>
              </a:rPr>
              <a:t>‘I’ll talk to the customer tonight and the agency first thing tomorrow’.</a:t>
            </a:r>
          </a:p>
          <a:p>
            <a:pPr lvl="1"/>
            <a:endParaRPr lang="en-GB" dirty="0"/>
          </a:p>
        </p:txBody>
      </p:sp>
    </p:spTree>
    <p:extLst>
      <p:ext uri="{BB962C8B-B14F-4D97-AF65-F5344CB8AC3E}">
        <p14:creationId xmlns:p14="http://schemas.microsoft.com/office/powerpoint/2010/main" val="705986179"/>
      </p:ext>
    </p:extLst>
  </p:cSld>
  <p:clrMapOvr>
    <a:masterClrMapping/>
  </p:clrMapOvr>
  <p:transition>
    <p:diamond/>
    <p:sndAc>
      <p:stSnd>
        <p:snd r:embed="rId2" name="click.wav"/>
      </p:stSnd>
    </p:sndAc>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p:txBody>
          <a:bodyPr/>
          <a:lstStyle/>
          <a:p>
            <a:r>
              <a:rPr lang="en-GB" dirty="0"/>
              <a:t>The Dimensions of commissions</a:t>
            </a:r>
          </a:p>
        </p:txBody>
      </p:sp>
      <p:sp>
        <p:nvSpPr>
          <p:cNvPr id="154627" name="Rectangle 3"/>
          <p:cNvSpPr>
            <a:spLocks noGrp="1" noRot="1" noChangeArrowheads="1"/>
          </p:cNvSpPr>
          <p:nvPr>
            <p:ph idx="1"/>
          </p:nvPr>
        </p:nvSpPr>
        <p:spPr>
          <a:xfrm>
            <a:off x="1825625" y="1268413"/>
            <a:ext cx="8540750" cy="4997450"/>
          </a:xfrm>
        </p:spPr>
        <p:txBody>
          <a:bodyPr/>
          <a:lstStyle/>
          <a:p>
            <a:r>
              <a:rPr lang="en-GB" dirty="0"/>
              <a:t>The </a:t>
            </a:r>
            <a:r>
              <a:rPr lang="en-GB" b="1" dirty="0"/>
              <a:t>‘when’</a:t>
            </a:r>
            <a:r>
              <a:rPr lang="en-GB" dirty="0"/>
              <a:t> dimension in a sense demands no further elaboration</a:t>
            </a:r>
          </a:p>
          <a:p>
            <a:r>
              <a:rPr lang="en-GB" dirty="0"/>
              <a:t>Except to stress that it is a fundamental characteristic of commissions that their capture and acceptance are temporally, and most often spatially, dislocated from their fulfilment or dissolution. </a:t>
            </a:r>
          </a:p>
        </p:txBody>
      </p:sp>
      <p:pic>
        <p:nvPicPr>
          <p:cNvPr id="154628" name="Picture 4" descr="MCj04326350000[1]"/>
          <p:cNvPicPr>
            <a:picLocks noChangeAspect="1" noChangeArrowheads="1"/>
          </p:cNvPicPr>
          <p:nvPr/>
        </p:nvPicPr>
        <p:blipFill>
          <a:blip r:embed="rId3" cstate="print"/>
          <a:srcRect/>
          <a:stretch>
            <a:fillRect/>
          </a:stretch>
        </p:blipFill>
        <p:spPr bwMode="auto">
          <a:xfrm>
            <a:off x="7391401" y="4435476"/>
            <a:ext cx="2290763" cy="2290763"/>
          </a:xfrm>
          <a:prstGeom prst="rect">
            <a:avLst/>
          </a:prstGeom>
          <a:noFill/>
        </p:spPr>
      </p:pic>
      <p:pic>
        <p:nvPicPr>
          <p:cNvPr id="154629" name="Picture 5" descr="MCj04338580000[1]"/>
          <p:cNvPicPr>
            <a:picLocks noChangeAspect="1" noChangeArrowheads="1"/>
          </p:cNvPicPr>
          <p:nvPr/>
        </p:nvPicPr>
        <p:blipFill>
          <a:blip r:embed="rId4" cstate="print"/>
          <a:srcRect/>
          <a:stretch>
            <a:fillRect/>
          </a:stretch>
        </p:blipFill>
        <p:spPr bwMode="auto">
          <a:xfrm>
            <a:off x="4008439" y="5229225"/>
            <a:ext cx="1296987" cy="1296988"/>
          </a:xfrm>
          <a:prstGeom prst="rect">
            <a:avLst/>
          </a:prstGeom>
          <a:noFill/>
        </p:spPr>
      </p:pic>
    </p:spTree>
    <p:extLst>
      <p:ext uri="{BB962C8B-B14F-4D97-AF65-F5344CB8AC3E}">
        <p14:creationId xmlns:p14="http://schemas.microsoft.com/office/powerpoint/2010/main" val="4083647444"/>
      </p:ext>
    </p:extLst>
  </p:cSld>
  <p:clrMapOvr>
    <a:masterClrMapping/>
  </p:clrMapOvr>
  <p:transition>
    <p:diamond/>
    <p:sndAc>
      <p:stSnd>
        <p:snd r:embed="rId2" name="click.wav"/>
      </p:stSnd>
    </p:sndAc>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p:txBody>
          <a:bodyPr/>
          <a:lstStyle/>
          <a:p>
            <a:r>
              <a:rPr lang="en-GB" dirty="0"/>
              <a:t>The Dimensions of commissions</a:t>
            </a:r>
          </a:p>
        </p:txBody>
      </p:sp>
      <p:sp>
        <p:nvSpPr>
          <p:cNvPr id="128003" name="Rectangle 3"/>
          <p:cNvSpPr>
            <a:spLocks noGrp="1" noRot="1" noChangeArrowheads="1"/>
          </p:cNvSpPr>
          <p:nvPr>
            <p:ph idx="1"/>
          </p:nvPr>
        </p:nvSpPr>
        <p:spPr/>
        <p:txBody>
          <a:bodyPr/>
          <a:lstStyle/>
          <a:p>
            <a:r>
              <a:rPr lang="en-GB"/>
              <a:t>The ‘who’ dimension is only at first sight simple.</a:t>
            </a:r>
          </a:p>
        </p:txBody>
      </p:sp>
      <p:pic>
        <p:nvPicPr>
          <p:cNvPr id="128004" name="Picture 4" descr="MPj04018780000[1]"/>
          <p:cNvPicPr>
            <a:picLocks noChangeAspect="1" noChangeArrowheads="1"/>
          </p:cNvPicPr>
          <p:nvPr/>
        </p:nvPicPr>
        <p:blipFill>
          <a:blip r:embed="rId3" cstate="print"/>
          <a:srcRect/>
          <a:stretch>
            <a:fillRect/>
          </a:stretch>
        </p:blipFill>
        <p:spPr bwMode="auto">
          <a:xfrm>
            <a:off x="3935413" y="2708276"/>
            <a:ext cx="5199062" cy="3465513"/>
          </a:xfrm>
          <a:prstGeom prst="rect">
            <a:avLst/>
          </a:prstGeom>
          <a:noFill/>
        </p:spPr>
      </p:pic>
    </p:spTree>
    <p:extLst>
      <p:ext uri="{BB962C8B-B14F-4D97-AF65-F5344CB8AC3E}">
        <p14:creationId xmlns:p14="http://schemas.microsoft.com/office/powerpoint/2010/main" val="4122025913"/>
      </p:ext>
    </p:extLst>
  </p:cSld>
  <p:clrMapOvr>
    <a:masterClrMapping/>
  </p:clrMapOvr>
  <p:transition>
    <p:diamond/>
    <p:sndAc>
      <p:stSnd>
        <p:snd r:embed="rId2" name="click.wav"/>
      </p:stSnd>
    </p:sndAc>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a:xfrm>
            <a:off x="1825625" y="44450"/>
            <a:ext cx="8540750" cy="1143000"/>
          </a:xfrm>
        </p:spPr>
        <p:txBody>
          <a:bodyPr/>
          <a:lstStyle/>
          <a:p>
            <a:r>
              <a:rPr lang="en-GB"/>
              <a:t>The Nature of Managerial Work</a:t>
            </a:r>
          </a:p>
        </p:txBody>
      </p:sp>
      <p:sp>
        <p:nvSpPr>
          <p:cNvPr id="146435" name="Rectangle 3"/>
          <p:cNvSpPr>
            <a:spLocks noGrp="1" noRot="1" noChangeArrowheads="1"/>
          </p:cNvSpPr>
          <p:nvPr>
            <p:ph idx="1"/>
          </p:nvPr>
        </p:nvSpPr>
        <p:spPr>
          <a:xfrm>
            <a:off x="1825625" y="1146194"/>
            <a:ext cx="8540750" cy="5068888"/>
          </a:xfrm>
        </p:spPr>
        <p:txBody>
          <a:bodyPr/>
          <a:lstStyle/>
          <a:p>
            <a:pPr lvl="1"/>
            <a:r>
              <a:rPr lang="en-GB" sz="3200" dirty="0"/>
              <a:t>Only </a:t>
            </a:r>
            <a:r>
              <a:rPr lang="en-GB" sz="3200" b="1" dirty="0"/>
              <a:t>individuals</a:t>
            </a:r>
            <a:r>
              <a:rPr lang="en-GB" sz="3200" dirty="0"/>
              <a:t> can make commissions </a:t>
            </a:r>
          </a:p>
          <a:p>
            <a:pPr lvl="2"/>
            <a:r>
              <a:rPr lang="en-GB" sz="2800" dirty="0"/>
              <a:t> even though they may do so on behalf of a potential ‘collective’</a:t>
            </a:r>
          </a:p>
          <a:p>
            <a:pPr lvl="1"/>
            <a:r>
              <a:rPr lang="en-GB" sz="3200" dirty="0"/>
              <a:t>Roles, jobs, organizations, functions, departments etc. etc. do not have intentions </a:t>
            </a:r>
            <a:r>
              <a:rPr lang="en-GB" sz="3200" u="sng" dirty="0"/>
              <a:t>and cannot make or capture commissions </a:t>
            </a:r>
          </a:p>
        </p:txBody>
      </p:sp>
      <p:pic>
        <p:nvPicPr>
          <p:cNvPr id="146438" name="Picture 6"/>
          <p:cNvPicPr>
            <a:picLocks noChangeAspect="1" noChangeArrowheads="1"/>
          </p:cNvPicPr>
          <p:nvPr/>
        </p:nvPicPr>
        <p:blipFill>
          <a:blip r:embed="rId3" cstate="print"/>
          <a:srcRect/>
          <a:stretch>
            <a:fillRect/>
          </a:stretch>
        </p:blipFill>
        <p:spPr bwMode="auto">
          <a:xfrm>
            <a:off x="6744072" y="5046350"/>
            <a:ext cx="3441340" cy="1811651"/>
          </a:xfrm>
          <a:prstGeom prst="rect">
            <a:avLst/>
          </a:prstGeom>
          <a:noFill/>
          <a:ln w="9525">
            <a:noFill/>
            <a:miter lim="800000"/>
            <a:headEnd/>
            <a:tailEnd/>
          </a:ln>
          <a:effectLst/>
        </p:spPr>
      </p:pic>
    </p:spTree>
    <p:extLst>
      <p:ext uri="{BB962C8B-B14F-4D97-AF65-F5344CB8AC3E}">
        <p14:creationId xmlns:p14="http://schemas.microsoft.com/office/powerpoint/2010/main" val="1891001622"/>
      </p:ext>
    </p:extLst>
  </p:cSld>
  <p:clrMapOvr>
    <a:masterClrMapping/>
  </p:clrMapOvr>
  <p:transition>
    <p:diamond/>
    <p:sndAc>
      <p:stSnd>
        <p:snd r:embed="rId2" name="click.wav"/>
      </p:stSnd>
    </p:sndAc>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8" name="Picture 4" descr="MCj03554730000[1]"/>
          <p:cNvPicPr>
            <a:picLocks noChangeAspect="1" noChangeArrowheads="1"/>
          </p:cNvPicPr>
          <p:nvPr/>
        </p:nvPicPr>
        <p:blipFill>
          <a:blip r:embed="rId3" cstate="print"/>
          <a:srcRect/>
          <a:stretch>
            <a:fillRect/>
          </a:stretch>
        </p:blipFill>
        <p:spPr bwMode="auto">
          <a:xfrm>
            <a:off x="8256588" y="1773238"/>
            <a:ext cx="2284412" cy="4032250"/>
          </a:xfrm>
          <a:prstGeom prst="rect">
            <a:avLst/>
          </a:prstGeom>
          <a:noFill/>
        </p:spPr>
      </p:pic>
      <p:sp>
        <p:nvSpPr>
          <p:cNvPr id="129029" name="Text Box 5"/>
          <p:cNvSpPr txBox="1">
            <a:spLocks noChangeArrowheads="1"/>
          </p:cNvSpPr>
          <p:nvPr/>
        </p:nvSpPr>
        <p:spPr bwMode="auto">
          <a:xfrm>
            <a:off x="1774825" y="1268414"/>
            <a:ext cx="6553200" cy="6001643"/>
          </a:xfrm>
          <a:prstGeom prst="rect">
            <a:avLst/>
          </a:prstGeom>
          <a:noFill/>
          <a:ln w="9525">
            <a:noFill/>
            <a:miter lim="800000"/>
            <a:headEnd/>
            <a:tailEnd/>
          </a:ln>
          <a:effectLst/>
        </p:spPr>
        <p:txBody>
          <a:bodyPr>
            <a:spAutoFit/>
          </a:bodyPr>
          <a:lstStyle/>
          <a:p>
            <a:pPr fontAlgn="base">
              <a:spcBef>
                <a:spcPct val="0"/>
              </a:spcBef>
              <a:spcAft>
                <a:spcPct val="0"/>
              </a:spcAft>
            </a:pPr>
            <a:r>
              <a:rPr lang="en-GB" sz="2400" i="1" dirty="0">
                <a:solidFill>
                  <a:srgbClr val="FFFF00"/>
                </a:solidFill>
                <a:effectLst>
                  <a:outerShdw blurRad="38100" dist="38100" dir="2700000" algn="tl">
                    <a:srgbClr val="000000"/>
                  </a:outerShdw>
                </a:effectLst>
                <a:latin typeface="Tahoma" pitchFamily="34" charset="0"/>
                <a:cs typeface="Arial" charset="0"/>
              </a:rPr>
              <a:t>“When I was in H.Q. the rumour was that [Global Chief Marketing Officer] was going to resign... came back.... having convinced people in H.Q. that it was the right thing to do... everyone convinced about that ...then the C.M.O. resigned, and his number two! So people here started to get nervous... so we are in this state.. need to get the brand hot; we've got [X media-event sponsorship].. need to put in [Y] million dollars to deliver it, and now in a position don't know if I've got the money... global had committed to some money.. nobody more senior than me will make any decision now ‘cause they're all so nervous”</a:t>
            </a:r>
            <a:r>
              <a:rPr lang="en-GB" sz="2400" dirty="0">
                <a:solidFill>
                  <a:srgbClr val="FFFF00"/>
                </a:solidFill>
                <a:effectLst>
                  <a:outerShdw blurRad="38100" dist="38100" dir="2700000" algn="tl">
                    <a:srgbClr val="000000"/>
                  </a:outerShdw>
                </a:effectLst>
                <a:latin typeface="Tahoma" pitchFamily="34" charset="0"/>
                <a:cs typeface="Arial" charset="0"/>
              </a:rPr>
              <a:t> </a:t>
            </a:r>
          </a:p>
          <a:p>
            <a:pPr fontAlgn="base">
              <a:spcBef>
                <a:spcPct val="0"/>
              </a:spcBef>
              <a:spcAft>
                <a:spcPct val="0"/>
              </a:spcAft>
            </a:pPr>
            <a:endParaRPr lang="en-GB" sz="2400" dirty="0">
              <a:solidFill>
                <a:srgbClr val="FFFF00"/>
              </a:solidFill>
              <a:effectLst>
                <a:outerShdw blurRad="38100" dist="38100" dir="2700000" algn="tl">
                  <a:srgbClr val="000000"/>
                </a:outerShdw>
              </a:effectLst>
              <a:latin typeface="Tahoma" pitchFamily="34" charset="0"/>
              <a:cs typeface="Arial" charset="0"/>
            </a:endParaRPr>
          </a:p>
          <a:p>
            <a:pPr fontAlgn="base">
              <a:spcBef>
                <a:spcPct val="0"/>
              </a:spcBef>
              <a:spcAft>
                <a:spcPct val="0"/>
              </a:spcAft>
            </a:pPr>
            <a:endParaRPr lang="en-GB" sz="2400" dirty="0">
              <a:solidFill>
                <a:srgbClr val="FFFF00"/>
              </a:solidFill>
              <a:latin typeface="Tahoma" pitchFamily="34" charset="0"/>
              <a:cs typeface="Arial" charset="0"/>
            </a:endParaRPr>
          </a:p>
        </p:txBody>
      </p:sp>
      <p:sp>
        <p:nvSpPr>
          <p:cNvPr id="8" name="Rectangle 2"/>
          <p:cNvSpPr>
            <a:spLocks noGrp="1" noRot="1" noChangeArrowheads="1"/>
          </p:cNvSpPr>
          <p:nvPr>
            <p:ph type="title"/>
          </p:nvPr>
        </p:nvSpPr>
        <p:spPr/>
        <p:txBody>
          <a:bodyPr/>
          <a:lstStyle/>
          <a:p>
            <a:r>
              <a:rPr lang="en-GB" dirty="0"/>
              <a:t>The Dimensions of commissions</a:t>
            </a:r>
          </a:p>
        </p:txBody>
      </p:sp>
    </p:spTree>
    <p:extLst>
      <p:ext uri="{BB962C8B-B14F-4D97-AF65-F5344CB8AC3E}">
        <p14:creationId xmlns:p14="http://schemas.microsoft.com/office/powerpoint/2010/main" val="1107054049"/>
      </p:ext>
    </p:extLst>
  </p:cSld>
  <p:clrMapOvr>
    <a:masterClrMapping/>
  </p:clrMapOvr>
  <p:transition>
    <p:diamond/>
    <p:sndAc>
      <p:stSnd>
        <p:snd r:embed="rId2" name="click.wav"/>
      </p:stSnd>
    </p:sndAc>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a:xfrm>
            <a:off x="1847528" y="260648"/>
            <a:ext cx="8540750" cy="1143000"/>
          </a:xfrm>
        </p:spPr>
        <p:txBody>
          <a:bodyPr/>
          <a:lstStyle/>
          <a:p>
            <a:r>
              <a:rPr lang="en-GB" dirty="0"/>
              <a:t>The Dimensions of commissions</a:t>
            </a:r>
          </a:p>
        </p:txBody>
      </p:sp>
      <p:sp>
        <p:nvSpPr>
          <p:cNvPr id="130052" name="Rectangle 4"/>
          <p:cNvSpPr>
            <a:spLocks noGrp="1" noRot="1" noChangeArrowheads="1"/>
          </p:cNvSpPr>
          <p:nvPr>
            <p:ph idx="1"/>
          </p:nvPr>
        </p:nvSpPr>
        <p:spPr>
          <a:xfrm>
            <a:off x="1825625" y="1196976"/>
            <a:ext cx="8540750" cy="4498975"/>
          </a:xfrm>
          <a:noFill/>
          <a:ln/>
        </p:spPr>
        <p:txBody>
          <a:bodyPr/>
          <a:lstStyle/>
          <a:p>
            <a:r>
              <a:rPr lang="en-GB" dirty="0"/>
              <a:t>The frequency and rapidity of organizational change often make </a:t>
            </a:r>
            <a:r>
              <a:rPr lang="en-GB" b="1" dirty="0"/>
              <a:t>‘the who’ </a:t>
            </a:r>
            <a:r>
              <a:rPr lang="en-GB" dirty="0"/>
              <a:t>highly problematic, with carefully crafted webs of commissions rapidly disintegrating when key personnel ‘move on, up, or out’</a:t>
            </a:r>
          </a:p>
          <a:p>
            <a:pPr>
              <a:buFont typeface="Arial" charset="0"/>
              <a:buNone/>
            </a:pPr>
            <a:endParaRPr lang="en-GB" i="1" dirty="0"/>
          </a:p>
        </p:txBody>
      </p:sp>
      <p:pic>
        <p:nvPicPr>
          <p:cNvPr id="130054" name="Picture 6" descr="MCj04325580000[1]"/>
          <p:cNvPicPr>
            <a:picLocks noChangeAspect="1" noChangeArrowheads="1"/>
          </p:cNvPicPr>
          <p:nvPr/>
        </p:nvPicPr>
        <p:blipFill>
          <a:blip r:embed="rId3" cstate="print"/>
          <a:srcRect/>
          <a:stretch>
            <a:fillRect/>
          </a:stretch>
        </p:blipFill>
        <p:spPr bwMode="auto">
          <a:xfrm>
            <a:off x="4511676" y="3937001"/>
            <a:ext cx="2778125" cy="2778125"/>
          </a:xfrm>
          <a:prstGeom prst="rect">
            <a:avLst/>
          </a:prstGeom>
          <a:noFill/>
        </p:spPr>
      </p:pic>
      <p:pic>
        <p:nvPicPr>
          <p:cNvPr id="130055" name="Picture 7" descr="MCj03663860000[1]"/>
          <p:cNvPicPr>
            <a:picLocks noChangeAspect="1" noChangeArrowheads="1"/>
          </p:cNvPicPr>
          <p:nvPr/>
        </p:nvPicPr>
        <p:blipFill>
          <a:blip r:embed="rId4" cstate="print"/>
          <a:srcRect/>
          <a:stretch>
            <a:fillRect/>
          </a:stretch>
        </p:blipFill>
        <p:spPr bwMode="auto">
          <a:xfrm>
            <a:off x="7608889" y="4148139"/>
            <a:ext cx="2339975" cy="1874837"/>
          </a:xfrm>
          <a:prstGeom prst="rect">
            <a:avLst/>
          </a:prstGeom>
          <a:noFill/>
        </p:spPr>
      </p:pic>
      <p:pic>
        <p:nvPicPr>
          <p:cNvPr id="130056" name="Picture 8" descr="MCj04126000000[1]"/>
          <p:cNvPicPr>
            <a:picLocks noChangeAspect="1" noChangeArrowheads="1"/>
          </p:cNvPicPr>
          <p:nvPr/>
        </p:nvPicPr>
        <p:blipFill>
          <a:blip r:embed="rId5" cstate="print"/>
          <a:srcRect/>
          <a:stretch>
            <a:fillRect/>
          </a:stretch>
        </p:blipFill>
        <p:spPr bwMode="auto">
          <a:xfrm>
            <a:off x="2208214" y="3933825"/>
            <a:ext cx="2154237" cy="2808288"/>
          </a:xfrm>
          <a:prstGeom prst="rect">
            <a:avLst/>
          </a:prstGeom>
          <a:noFill/>
        </p:spPr>
      </p:pic>
    </p:spTree>
    <p:extLst>
      <p:ext uri="{BB962C8B-B14F-4D97-AF65-F5344CB8AC3E}">
        <p14:creationId xmlns:p14="http://schemas.microsoft.com/office/powerpoint/2010/main" val="2250627777"/>
      </p:ext>
    </p:extLst>
  </p:cSld>
  <p:clrMapOvr>
    <a:masterClrMapping/>
  </p:clrMapOvr>
  <p:transition>
    <p:diamond/>
    <p:sndAc>
      <p:stSnd>
        <p:snd r:embed="rId2" name="click.wav"/>
      </p:stSnd>
    </p:sndAc>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187910056"/>
      </p:ext>
    </p:extLst>
  </p:cSld>
  <p:clrMapOvr>
    <a:masterClrMapping/>
  </p:clrMapOvr>
  <p:transition>
    <p:diamond/>
    <p:sndAc>
      <p:stSnd>
        <p:snd r:embed="rId2" name="click.wav"/>
      </p:stSnd>
    </p:sndAc>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Rot="1" noChangeArrowheads="1"/>
          </p:cNvSpPr>
          <p:nvPr>
            <p:ph type="title"/>
          </p:nvPr>
        </p:nvSpPr>
        <p:spPr/>
        <p:txBody>
          <a:bodyPr/>
          <a:lstStyle/>
          <a:p>
            <a:r>
              <a:rPr lang="en-GB" dirty="0"/>
              <a:t>Forms of commissions</a:t>
            </a:r>
          </a:p>
        </p:txBody>
      </p:sp>
      <p:sp>
        <p:nvSpPr>
          <p:cNvPr id="3" name="Content Placeholder 2"/>
          <p:cNvSpPr>
            <a:spLocks noGrp="1"/>
          </p:cNvSpPr>
          <p:nvPr>
            <p:ph idx="1"/>
          </p:nvPr>
        </p:nvSpPr>
        <p:spPr/>
        <p:txBody>
          <a:bodyPr/>
          <a:lstStyle/>
          <a:p>
            <a:pPr marL="342900" lvl="1" indent="-342900">
              <a:buClr>
                <a:schemeClr val="hlink"/>
              </a:buClr>
              <a:buSzPct val="80000"/>
              <a:buFont typeface="Arial" charset="0"/>
              <a:buChar char="►"/>
            </a:pPr>
            <a:r>
              <a:rPr lang="en-GB" sz="3200" dirty="0"/>
              <a:t>The following </a:t>
            </a:r>
            <a:r>
              <a:rPr lang="en-GB" sz="3200" b="1" dirty="0"/>
              <a:t>forms</a:t>
            </a:r>
            <a:r>
              <a:rPr lang="en-GB" sz="3200" dirty="0"/>
              <a:t> of commission dominate:</a:t>
            </a:r>
          </a:p>
          <a:p>
            <a:endParaRPr lang="en-GB" dirty="0"/>
          </a:p>
        </p:txBody>
      </p:sp>
      <p:pic>
        <p:nvPicPr>
          <p:cNvPr id="429058" name="Picture 2" descr="C:\Documents and Settings\lenney\Local Settings\Temporary Internet Files\Content.IE5\2FHBVW62\MPj04393480000[1].jpg"/>
          <p:cNvPicPr>
            <a:picLocks noChangeAspect="1" noChangeArrowheads="1"/>
          </p:cNvPicPr>
          <p:nvPr/>
        </p:nvPicPr>
        <p:blipFill>
          <a:blip r:embed="rId3" cstate="print"/>
          <a:srcRect/>
          <a:stretch>
            <a:fillRect/>
          </a:stretch>
        </p:blipFill>
        <p:spPr bwMode="auto">
          <a:xfrm>
            <a:off x="5238744" y="2357430"/>
            <a:ext cx="3571900" cy="3571900"/>
          </a:xfrm>
          <a:prstGeom prst="rect">
            <a:avLst/>
          </a:prstGeom>
          <a:noFill/>
        </p:spPr>
      </p:pic>
    </p:spTree>
    <p:extLst>
      <p:ext uri="{BB962C8B-B14F-4D97-AF65-F5344CB8AC3E}">
        <p14:creationId xmlns:p14="http://schemas.microsoft.com/office/powerpoint/2010/main" val="3861868306"/>
      </p:ext>
    </p:extLst>
  </p:cSld>
  <p:clrMapOvr>
    <a:masterClrMapping/>
  </p:clrMapOvr>
  <p:transition>
    <p:diamond/>
    <p:sndAc>
      <p:stSnd>
        <p:snd r:embed="rId2" name="click.wav"/>
      </p:stSnd>
    </p:sndAc>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Rot="1" noChangeArrowheads="1"/>
          </p:cNvSpPr>
          <p:nvPr>
            <p:ph type="title"/>
          </p:nvPr>
        </p:nvSpPr>
        <p:spPr>
          <a:xfrm>
            <a:off x="1825625" y="-71462"/>
            <a:ext cx="8540750" cy="1143000"/>
          </a:xfrm>
        </p:spPr>
        <p:txBody>
          <a:bodyPr/>
          <a:lstStyle/>
          <a:p>
            <a:r>
              <a:rPr lang="en-GB" dirty="0"/>
              <a:t>Forms of commissions</a:t>
            </a:r>
          </a:p>
        </p:txBody>
      </p:sp>
      <p:sp>
        <p:nvSpPr>
          <p:cNvPr id="121859" name="Rectangle 3"/>
          <p:cNvSpPr>
            <a:spLocks noGrp="1" noRot="1" noChangeArrowheads="1"/>
          </p:cNvSpPr>
          <p:nvPr>
            <p:ph idx="1"/>
          </p:nvPr>
        </p:nvSpPr>
        <p:spPr>
          <a:xfrm>
            <a:off x="1524000" y="908051"/>
            <a:ext cx="8540750" cy="5616575"/>
          </a:xfrm>
        </p:spPr>
        <p:txBody>
          <a:bodyPr/>
          <a:lstStyle/>
          <a:p>
            <a:pPr lvl="1"/>
            <a:r>
              <a:rPr lang="en-GB" dirty="0"/>
              <a:t>commissions to </a:t>
            </a:r>
            <a:r>
              <a:rPr lang="en-GB" u="sng" dirty="0"/>
              <a:t>allocate resources</a:t>
            </a:r>
          </a:p>
          <a:p>
            <a:pPr lvl="2"/>
            <a:r>
              <a:rPr lang="en-GB" sz="2800" dirty="0"/>
              <a:t>Financial </a:t>
            </a:r>
          </a:p>
          <a:p>
            <a:pPr lvl="3"/>
            <a:r>
              <a:rPr lang="en-GB" sz="2800" dirty="0"/>
              <a:t> e.g. </a:t>
            </a:r>
            <a:r>
              <a:rPr lang="en-GB" sz="2800" i="1" dirty="0"/>
              <a:t>‘</a:t>
            </a:r>
            <a:r>
              <a:rPr lang="en-GB" sz="2800" i="1" dirty="0" err="1"/>
              <a:t>Zeb</a:t>
            </a:r>
            <a:r>
              <a:rPr lang="en-GB" sz="2800" i="1" dirty="0"/>
              <a:t> OK!!..we’ll buy it’</a:t>
            </a:r>
            <a:endParaRPr lang="en-GB" sz="2800" dirty="0"/>
          </a:p>
          <a:p>
            <a:pPr lvl="2"/>
            <a:r>
              <a:rPr lang="en-GB" sz="2800" dirty="0"/>
              <a:t>Human</a:t>
            </a:r>
          </a:p>
          <a:p>
            <a:pPr lvl="3"/>
            <a:r>
              <a:rPr lang="en-GB" sz="2800" i="1" dirty="0"/>
              <a:t>e.g.‘ I’ll put Stewart on the delivery 				failures full time’</a:t>
            </a:r>
            <a:r>
              <a:rPr lang="en-GB" sz="2800" dirty="0"/>
              <a:t> </a:t>
            </a:r>
          </a:p>
          <a:p>
            <a:pPr lvl="2"/>
            <a:r>
              <a:rPr lang="en-GB" sz="2800" dirty="0"/>
              <a:t>Priorities / sequencing</a:t>
            </a:r>
          </a:p>
          <a:p>
            <a:pPr lvl="3"/>
            <a:r>
              <a:rPr lang="en-GB" sz="2800" dirty="0"/>
              <a:t>e.g. </a:t>
            </a:r>
            <a:r>
              <a:rPr lang="en-GB" sz="2800" i="1" dirty="0"/>
              <a:t>‘Tony, let’s kill this off first eh?”</a:t>
            </a:r>
            <a:r>
              <a:rPr lang="en-GB" sz="2800" dirty="0"/>
              <a:t>	</a:t>
            </a:r>
          </a:p>
          <a:p>
            <a:pPr lvl="2"/>
            <a:r>
              <a:rPr lang="en-GB" sz="2800" dirty="0"/>
              <a:t>Attention </a:t>
            </a:r>
          </a:p>
          <a:p>
            <a:pPr lvl="3"/>
            <a:r>
              <a:rPr lang="en-GB" sz="2800" dirty="0"/>
              <a:t>e.g. </a:t>
            </a:r>
            <a:r>
              <a:rPr lang="en-GB" sz="2800" i="1" dirty="0"/>
              <a:t>‘we will need to watch the numbers 			carefully’</a:t>
            </a:r>
          </a:p>
        </p:txBody>
      </p:sp>
      <p:pic>
        <p:nvPicPr>
          <p:cNvPr id="121861" name="Picture 5" descr="MCj03110260000[1]"/>
          <p:cNvPicPr>
            <a:picLocks noChangeAspect="1" noChangeArrowheads="1"/>
          </p:cNvPicPr>
          <p:nvPr/>
        </p:nvPicPr>
        <p:blipFill>
          <a:blip r:embed="rId3" cstate="print"/>
          <a:srcRect/>
          <a:stretch>
            <a:fillRect/>
          </a:stretch>
        </p:blipFill>
        <p:spPr bwMode="auto">
          <a:xfrm>
            <a:off x="7608888" y="1484314"/>
            <a:ext cx="1879600" cy="1481137"/>
          </a:xfrm>
          <a:prstGeom prst="rect">
            <a:avLst/>
          </a:prstGeom>
          <a:noFill/>
        </p:spPr>
      </p:pic>
      <p:pic>
        <p:nvPicPr>
          <p:cNvPr id="121862" name="Picture 6" descr="MCj02403410000[1]"/>
          <p:cNvPicPr>
            <a:picLocks noChangeAspect="1" noChangeArrowheads="1"/>
          </p:cNvPicPr>
          <p:nvPr/>
        </p:nvPicPr>
        <p:blipFill>
          <a:blip r:embed="rId4" cstate="print"/>
          <a:srcRect/>
          <a:stretch>
            <a:fillRect/>
          </a:stretch>
        </p:blipFill>
        <p:spPr bwMode="auto">
          <a:xfrm>
            <a:off x="8416954" y="3141664"/>
            <a:ext cx="1822450" cy="1336675"/>
          </a:xfrm>
          <a:prstGeom prst="rect">
            <a:avLst/>
          </a:prstGeom>
          <a:noFill/>
        </p:spPr>
      </p:pic>
      <p:pic>
        <p:nvPicPr>
          <p:cNvPr id="121863" name="Picture 7" descr="MCj04242460000[1]"/>
          <p:cNvPicPr>
            <a:picLocks noChangeAspect="1" noChangeArrowheads="1"/>
          </p:cNvPicPr>
          <p:nvPr/>
        </p:nvPicPr>
        <p:blipFill>
          <a:blip r:embed="rId5" cstate="print"/>
          <a:srcRect/>
          <a:stretch>
            <a:fillRect/>
          </a:stretch>
        </p:blipFill>
        <p:spPr bwMode="auto">
          <a:xfrm>
            <a:off x="9429720" y="5214950"/>
            <a:ext cx="1166874" cy="1168388"/>
          </a:xfrm>
          <a:prstGeom prst="rect">
            <a:avLst/>
          </a:prstGeom>
          <a:noFill/>
        </p:spPr>
      </p:pic>
    </p:spTree>
    <p:extLst>
      <p:ext uri="{BB962C8B-B14F-4D97-AF65-F5344CB8AC3E}">
        <p14:creationId xmlns:p14="http://schemas.microsoft.com/office/powerpoint/2010/main" val="1388932122"/>
      </p:ext>
    </p:extLst>
  </p:cSld>
  <p:clrMapOvr>
    <a:masterClrMapping/>
  </p:clrMapOvr>
  <p:transition>
    <p:diamond/>
    <p:sndAc>
      <p:stSnd>
        <p:snd r:embed="rId2" name="click.wav"/>
      </p:stSnd>
    </p:sndAc>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6" name="Rectangle 4"/>
          <p:cNvSpPr>
            <a:spLocks noGrp="1" noRot="1" noChangeArrowheads="1"/>
          </p:cNvSpPr>
          <p:nvPr>
            <p:ph idx="1"/>
          </p:nvPr>
        </p:nvSpPr>
        <p:spPr>
          <a:xfrm>
            <a:off x="1825625" y="1358918"/>
            <a:ext cx="8540750" cy="4498975"/>
          </a:xfrm>
          <a:noFill/>
          <a:ln/>
        </p:spPr>
        <p:txBody>
          <a:bodyPr/>
          <a:lstStyle/>
          <a:p>
            <a:pPr>
              <a:buFont typeface="Arial" charset="0"/>
              <a:buNone/>
            </a:pPr>
            <a:r>
              <a:rPr lang="en-GB" sz="2800" dirty="0"/>
              <a:t>	 commissions to:</a:t>
            </a:r>
          </a:p>
          <a:p>
            <a:pPr lvl="1"/>
            <a:r>
              <a:rPr lang="en-GB" u="sng" dirty="0"/>
              <a:t>Execute a physical act</a:t>
            </a:r>
            <a:r>
              <a:rPr lang="en-GB" dirty="0"/>
              <a:t> </a:t>
            </a:r>
          </a:p>
          <a:p>
            <a:pPr lvl="2"/>
            <a:r>
              <a:rPr lang="en-GB" sz="2800" dirty="0"/>
              <a:t>e.g. </a:t>
            </a:r>
            <a:r>
              <a:rPr lang="en-GB" sz="2800" i="1" dirty="0"/>
              <a:t>‘Come on Martin, just sign the contract’</a:t>
            </a:r>
          </a:p>
          <a:p>
            <a:pPr lvl="1"/>
            <a:r>
              <a:rPr lang="en-GB" u="sng" dirty="0"/>
              <a:t>Execute a cognitive act</a:t>
            </a:r>
            <a:r>
              <a:rPr lang="en-GB" i="1" dirty="0"/>
              <a:t> </a:t>
            </a:r>
          </a:p>
          <a:p>
            <a:pPr lvl="2"/>
            <a:r>
              <a:rPr lang="en-GB" sz="2800" i="1" dirty="0"/>
              <a:t>e.g. ‘I’ll think about it and get back to you’</a:t>
            </a:r>
            <a:endParaRPr lang="en-GB" sz="2800" dirty="0"/>
          </a:p>
          <a:p>
            <a:pPr lvl="1"/>
            <a:r>
              <a:rPr lang="en-GB" u="sng" dirty="0"/>
              <a:t>Exhibit a certain behaviour</a:t>
            </a:r>
            <a:r>
              <a:rPr lang="en-GB" dirty="0"/>
              <a:t> </a:t>
            </a:r>
          </a:p>
          <a:p>
            <a:pPr lvl="2"/>
            <a:r>
              <a:rPr lang="en-GB" sz="2800" dirty="0" err="1"/>
              <a:t>e.g.</a:t>
            </a:r>
            <a:r>
              <a:rPr lang="en-GB" sz="2800" i="1" dirty="0" err="1"/>
              <a:t>‘not</a:t>
            </a:r>
            <a:r>
              <a:rPr lang="en-GB" sz="2800" i="1" dirty="0"/>
              <a:t> quite the way we see it, but we’ll support you at the board meeting’</a:t>
            </a:r>
          </a:p>
        </p:txBody>
      </p:sp>
      <p:pic>
        <p:nvPicPr>
          <p:cNvPr id="120838" name="Picture 6"/>
          <p:cNvPicPr>
            <a:picLocks noChangeAspect="1" noChangeArrowheads="1"/>
          </p:cNvPicPr>
          <p:nvPr/>
        </p:nvPicPr>
        <p:blipFill>
          <a:blip r:embed="rId3" cstate="print"/>
          <a:srcRect/>
          <a:stretch>
            <a:fillRect/>
          </a:stretch>
        </p:blipFill>
        <p:spPr bwMode="auto">
          <a:xfrm>
            <a:off x="7739075" y="5416572"/>
            <a:ext cx="1620837" cy="1012825"/>
          </a:xfrm>
          <a:prstGeom prst="rect">
            <a:avLst/>
          </a:prstGeom>
          <a:noFill/>
          <a:ln w="9525">
            <a:noFill/>
            <a:miter lim="800000"/>
            <a:headEnd/>
            <a:tailEnd/>
          </a:ln>
          <a:effectLst/>
        </p:spPr>
      </p:pic>
      <p:pic>
        <p:nvPicPr>
          <p:cNvPr id="120839" name="Picture 7"/>
          <p:cNvPicPr>
            <a:picLocks noChangeAspect="1" noChangeArrowheads="1"/>
          </p:cNvPicPr>
          <p:nvPr/>
        </p:nvPicPr>
        <p:blipFill>
          <a:blip r:embed="rId4" cstate="print"/>
          <a:srcRect/>
          <a:stretch>
            <a:fillRect/>
          </a:stretch>
        </p:blipFill>
        <p:spPr bwMode="auto">
          <a:xfrm>
            <a:off x="6959600" y="1052514"/>
            <a:ext cx="1511300" cy="935037"/>
          </a:xfrm>
          <a:prstGeom prst="rect">
            <a:avLst/>
          </a:prstGeom>
          <a:noFill/>
          <a:ln w="9525">
            <a:noFill/>
            <a:miter lim="800000"/>
            <a:headEnd/>
            <a:tailEnd/>
          </a:ln>
          <a:effectLst/>
        </p:spPr>
      </p:pic>
      <p:pic>
        <p:nvPicPr>
          <p:cNvPr id="120840" name="Picture 8" descr="C:\Documents and Settings\lenney\Local Settings\Temporary Internet Files\Content.IE5\2FHBVW62\MCj04375190000[1].wmf"/>
          <p:cNvPicPr>
            <a:picLocks noChangeAspect="1" noChangeArrowheads="1"/>
          </p:cNvPicPr>
          <p:nvPr/>
        </p:nvPicPr>
        <p:blipFill>
          <a:blip r:embed="rId5" cstate="print"/>
          <a:srcRect/>
          <a:stretch>
            <a:fillRect/>
          </a:stretch>
        </p:blipFill>
        <p:spPr bwMode="auto">
          <a:xfrm>
            <a:off x="1809720" y="5326086"/>
            <a:ext cx="1841500" cy="1317625"/>
          </a:xfrm>
          <a:prstGeom prst="rect">
            <a:avLst/>
          </a:prstGeom>
          <a:noFill/>
        </p:spPr>
      </p:pic>
      <p:sp>
        <p:nvSpPr>
          <p:cNvPr id="11" name="Rectangle 2"/>
          <p:cNvSpPr>
            <a:spLocks noGrp="1" noRot="1" noChangeArrowheads="1"/>
          </p:cNvSpPr>
          <p:nvPr>
            <p:ph type="title"/>
          </p:nvPr>
        </p:nvSpPr>
        <p:spPr>
          <a:xfrm>
            <a:off x="1825625" y="-71462"/>
            <a:ext cx="8540750" cy="1143000"/>
          </a:xfrm>
        </p:spPr>
        <p:txBody>
          <a:bodyPr/>
          <a:lstStyle/>
          <a:p>
            <a:r>
              <a:rPr lang="en-GB" dirty="0"/>
              <a:t>Forms of commissions</a:t>
            </a:r>
          </a:p>
        </p:txBody>
      </p:sp>
    </p:spTree>
    <p:extLst>
      <p:ext uri="{BB962C8B-B14F-4D97-AF65-F5344CB8AC3E}">
        <p14:creationId xmlns:p14="http://schemas.microsoft.com/office/powerpoint/2010/main" val="3168462795"/>
      </p:ext>
    </p:extLst>
  </p:cSld>
  <p:clrMapOvr>
    <a:masterClrMapping/>
  </p:clrMapOvr>
  <p:transition>
    <p:diamond/>
    <p:sndAc>
      <p:stSnd>
        <p:snd r:embed="rId2" name="click.wav"/>
      </p:stSnd>
    </p:sndAc>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Rot="1" noChangeArrowheads="1"/>
          </p:cNvSpPr>
          <p:nvPr>
            <p:ph idx="1"/>
          </p:nvPr>
        </p:nvSpPr>
        <p:spPr/>
        <p:txBody>
          <a:bodyPr/>
          <a:lstStyle/>
          <a:p>
            <a:pPr lvl="1"/>
            <a:r>
              <a:rPr lang="en-GB" u="sng" dirty="0"/>
              <a:t>Endeavour to achieve a projected outcome</a:t>
            </a:r>
            <a:r>
              <a:rPr lang="en-GB" dirty="0"/>
              <a:t> </a:t>
            </a:r>
          </a:p>
          <a:p>
            <a:pPr lvl="2"/>
            <a:r>
              <a:rPr lang="en-GB" sz="2800" dirty="0"/>
              <a:t>e.g. </a:t>
            </a:r>
            <a:r>
              <a:rPr lang="en-GB" sz="2800" i="1" dirty="0"/>
              <a:t>‘We’ll do whatever it takes to get the 			product there”</a:t>
            </a:r>
            <a:r>
              <a:rPr lang="en-GB" sz="2800" dirty="0"/>
              <a:t> </a:t>
            </a:r>
          </a:p>
          <a:p>
            <a:endParaRPr lang="en-GB" sz="2800" dirty="0"/>
          </a:p>
        </p:txBody>
      </p:sp>
      <p:pic>
        <p:nvPicPr>
          <p:cNvPr id="150534" name="Picture 6" descr="MCBS01606_0000[1]"/>
          <p:cNvPicPr>
            <a:picLocks noChangeAspect="1" noChangeArrowheads="1"/>
          </p:cNvPicPr>
          <p:nvPr/>
        </p:nvPicPr>
        <p:blipFill>
          <a:blip r:embed="rId3" cstate="print"/>
          <a:srcRect/>
          <a:stretch>
            <a:fillRect/>
          </a:stretch>
        </p:blipFill>
        <p:spPr bwMode="auto">
          <a:xfrm>
            <a:off x="6888163" y="3122613"/>
            <a:ext cx="3276600" cy="3033712"/>
          </a:xfrm>
          <a:prstGeom prst="rect">
            <a:avLst/>
          </a:prstGeom>
          <a:noFill/>
        </p:spPr>
      </p:pic>
      <p:pic>
        <p:nvPicPr>
          <p:cNvPr id="150537" name="Picture 9" descr="delivery"/>
          <p:cNvPicPr>
            <a:picLocks noChangeAspect="1" noChangeArrowheads="1"/>
          </p:cNvPicPr>
          <p:nvPr/>
        </p:nvPicPr>
        <p:blipFill>
          <a:blip r:embed="rId4" cstate="print"/>
          <a:srcRect/>
          <a:stretch>
            <a:fillRect/>
          </a:stretch>
        </p:blipFill>
        <p:spPr bwMode="auto">
          <a:xfrm>
            <a:off x="2279651" y="3573464"/>
            <a:ext cx="3324225" cy="2486025"/>
          </a:xfrm>
          <a:prstGeom prst="rect">
            <a:avLst/>
          </a:prstGeom>
          <a:noFill/>
        </p:spPr>
      </p:pic>
      <p:sp>
        <p:nvSpPr>
          <p:cNvPr id="7" name="Rectangle 2"/>
          <p:cNvSpPr>
            <a:spLocks noGrp="1" noRot="1" noChangeArrowheads="1"/>
          </p:cNvSpPr>
          <p:nvPr>
            <p:ph type="title"/>
          </p:nvPr>
        </p:nvSpPr>
        <p:spPr/>
        <p:txBody>
          <a:bodyPr/>
          <a:lstStyle/>
          <a:p>
            <a:r>
              <a:rPr lang="en-GB" dirty="0"/>
              <a:t>Forms of commissions</a:t>
            </a:r>
          </a:p>
        </p:txBody>
      </p:sp>
    </p:spTree>
    <p:extLst>
      <p:ext uri="{BB962C8B-B14F-4D97-AF65-F5344CB8AC3E}">
        <p14:creationId xmlns:p14="http://schemas.microsoft.com/office/powerpoint/2010/main" val="2682950859"/>
      </p:ext>
    </p:extLst>
  </p:cSld>
  <p:clrMapOvr>
    <a:masterClrMapping/>
  </p:clrMapOvr>
  <p:transition>
    <p:diamond/>
    <p:sndAc>
      <p:stSnd>
        <p:snd r:embed="rId2" name="click.wav"/>
      </p:stSnd>
    </p:sndAc>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Rot="1" noChangeArrowheads="1"/>
          </p:cNvSpPr>
          <p:nvPr>
            <p:ph idx="1"/>
          </p:nvPr>
        </p:nvSpPr>
        <p:spPr>
          <a:xfrm>
            <a:off x="1825625" y="1600201"/>
            <a:ext cx="4198938" cy="4498975"/>
          </a:xfrm>
        </p:spPr>
        <p:txBody>
          <a:bodyPr/>
          <a:lstStyle/>
          <a:p>
            <a:r>
              <a:rPr lang="en-GB" dirty="0"/>
              <a:t>In essence all forms of commission are of the latter form as they all represent commissions to </a:t>
            </a:r>
            <a:r>
              <a:rPr lang="en-GB" i="1" u="sng" dirty="0"/>
              <a:t>endeavour/try</a:t>
            </a:r>
            <a:r>
              <a:rPr lang="en-GB" dirty="0"/>
              <a:t>  to take action of a certain form. </a:t>
            </a:r>
          </a:p>
        </p:txBody>
      </p:sp>
      <p:pic>
        <p:nvPicPr>
          <p:cNvPr id="122884" name="Picture 4" descr="trying"/>
          <p:cNvPicPr>
            <a:picLocks noChangeAspect="1" noChangeArrowheads="1"/>
          </p:cNvPicPr>
          <p:nvPr/>
        </p:nvPicPr>
        <p:blipFill>
          <a:blip r:embed="rId3" cstate="print"/>
          <a:srcRect/>
          <a:stretch>
            <a:fillRect/>
          </a:stretch>
        </p:blipFill>
        <p:spPr bwMode="auto">
          <a:xfrm>
            <a:off x="6157913" y="1700214"/>
            <a:ext cx="4259262" cy="4537075"/>
          </a:xfrm>
          <a:prstGeom prst="rect">
            <a:avLst/>
          </a:prstGeom>
          <a:noFill/>
        </p:spPr>
      </p:pic>
      <p:sp>
        <p:nvSpPr>
          <p:cNvPr id="6" name="Rectangle 2"/>
          <p:cNvSpPr>
            <a:spLocks noGrp="1" noRot="1" noChangeArrowheads="1"/>
          </p:cNvSpPr>
          <p:nvPr>
            <p:ph type="title"/>
          </p:nvPr>
        </p:nvSpPr>
        <p:spPr/>
        <p:txBody>
          <a:bodyPr/>
          <a:lstStyle/>
          <a:p>
            <a:r>
              <a:rPr lang="en-GB" dirty="0"/>
              <a:t>Forms of commissions</a:t>
            </a:r>
          </a:p>
        </p:txBody>
      </p:sp>
    </p:spTree>
    <p:extLst>
      <p:ext uri="{BB962C8B-B14F-4D97-AF65-F5344CB8AC3E}">
        <p14:creationId xmlns:p14="http://schemas.microsoft.com/office/powerpoint/2010/main" val="2897512497"/>
      </p:ext>
    </p:extLst>
  </p:cSld>
  <p:clrMapOvr>
    <a:masterClrMapping/>
  </p:clrMapOvr>
  <p:transition>
    <p:diamond/>
    <p:sndAc>
      <p:stSnd>
        <p:snd r:embed="rId2" name="click.wav"/>
      </p:stSnd>
    </p:sndAc>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a:r>
              <a:rPr lang="en-GB" sz="3200" u="sng" dirty="0"/>
              <a:t>Engage in the shaping and sustaining of commissions</a:t>
            </a:r>
          </a:p>
          <a:p>
            <a:pPr lvl="2"/>
            <a:r>
              <a:rPr lang="en-GB" sz="3200" dirty="0"/>
              <a:t>e.g. ‘ no problem…I’ll get John to talk to operations and get a plan together’</a:t>
            </a:r>
          </a:p>
          <a:p>
            <a:pPr lvl="2">
              <a:buNone/>
            </a:pPr>
            <a:endParaRPr lang="en-GB" sz="3200" dirty="0"/>
          </a:p>
          <a:p>
            <a:pPr lvl="1"/>
            <a:r>
              <a:rPr lang="en-GB" sz="3200" b="1" dirty="0"/>
              <a:t>That is to engage in ‘MANAGING’ </a:t>
            </a:r>
          </a:p>
          <a:p>
            <a:pPr lvl="2"/>
            <a:r>
              <a:rPr lang="en-GB" b="1" dirty="0"/>
              <a:t> AS ‘MANAGING’ </a:t>
            </a:r>
            <a:r>
              <a:rPr lang="en-GB" b="1" u="sng" dirty="0"/>
              <a:t>IS </a:t>
            </a:r>
            <a:r>
              <a:rPr lang="en-GB" b="1" dirty="0"/>
              <a:t>THE SHAPING AND SUSTAINING OF COMMISSIONS..????</a:t>
            </a:r>
          </a:p>
          <a:p>
            <a:pPr lvl="2">
              <a:buNone/>
            </a:pPr>
            <a:endParaRPr lang="en-GB" sz="3200" dirty="0"/>
          </a:p>
          <a:p>
            <a:pPr lvl="1"/>
            <a:endParaRPr lang="en-GB" sz="3200" dirty="0"/>
          </a:p>
          <a:p>
            <a:endParaRPr lang="en-GB" dirty="0"/>
          </a:p>
        </p:txBody>
      </p:sp>
      <p:sp>
        <p:nvSpPr>
          <p:cNvPr id="6" name="Rectangle 2"/>
          <p:cNvSpPr>
            <a:spLocks noGrp="1" noRot="1" noChangeArrowheads="1"/>
          </p:cNvSpPr>
          <p:nvPr>
            <p:ph type="title"/>
          </p:nvPr>
        </p:nvSpPr>
        <p:spPr/>
        <p:txBody>
          <a:bodyPr/>
          <a:lstStyle/>
          <a:p>
            <a:r>
              <a:rPr lang="en-GB" dirty="0"/>
              <a:t>Forms of commissions</a:t>
            </a:r>
          </a:p>
        </p:txBody>
      </p:sp>
    </p:spTree>
    <p:extLst>
      <p:ext uri="{BB962C8B-B14F-4D97-AF65-F5344CB8AC3E}">
        <p14:creationId xmlns:p14="http://schemas.microsoft.com/office/powerpoint/2010/main" val="895842481"/>
      </p:ext>
    </p:extLst>
  </p:cSld>
  <p:clrMapOvr>
    <a:masterClrMapping/>
  </p:clrMapOvr>
  <p:transition>
    <p:diamond/>
    <p:sndAc>
      <p:stSnd>
        <p:snd r:embed="rId2" name="click.wav"/>
      </p:stSnd>
    </p:sndAc>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660848364"/>
      </p:ext>
    </p:extLst>
  </p:cSld>
  <p:clrMapOvr>
    <a:masterClrMapping/>
  </p:clrMapOvr>
  <p:transition>
    <p:diamond/>
    <p:sndAc>
      <p:stSnd>
        <p:snd r:embed="rId2" name="click.wav"/>
      </p:stSnd>
    </p:sndAc>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2209800" y="980729"/>
            <a:ext cx="7772400" cy="1736725"/>
          </a:xfrm>
        </p:spPr>
        <p:txBody>
          <a:bodyPr/>
          <a:lstStyle/>
          <a:p>
            <a:r>
              <a:rPr lang="en-GB" dirty="0"/>
              <a:t>Properties of commissions</a:t>
            </a:r>
          </a:p>
        </p:txBody>
      </p:sp>
      <p:pic>
        <p:nvPicPr>
          <p:cNvPr id="1026" name="Picture 2" descr="http://www.raywenderlich.com/wp-content/uploads/2010/02/BouncingBall.jpg"/>
          <p:cNvPicPr>
            <a:picLocks noChangeAspect="1" noChangeArrowheads="1"/>
          </p:cNvPicPr>
          <p:nvPr/>
        </p:nvPicPr>
        <p:blipFill>
          <a:blip r:embed="rId3" cstate="print"/>
          <a:srcRect/>
          <a:stretch>
            <a:fillRect/>
          </a:stretch>
        </p:blipFill>
        <p:spPr bwMode="auto">
          <a:xfrm>
            <a:off x="1847528" y="3140968"/>
            <a:ext cx="3451422" cy="2657848"/>
          </a:xfrm>
          <a:prstGeom prst="rect">
            <a:avLst/>
          </a:prstGeom>
          <a:noFill/>
        </p:spPr>
      </p:pic>
      <p:pic>
        <p:nvPicPr>
          <p:cNvPr id="1028" name="Picture 4" descr="http://media02.hongkiat.com/3ds-max-tutorials/exploding_glass_effect.jpg"/>
          <p:cNvPicPr>
            <a:picLocks noChangeAspect="1" noChangeArrowheads="1"/>
          </p:cNvPicPr>
          <p:nvPr/>
        </p:nvPicPr>
        <p:blipFill>
          <a:blip r:embed="rId4" cstate="print"/>
          <a:srcRect/>
          <a:stretch>
            <a:fillRect/>
          </a:stretch>
        </p:blipFill>
        <p:spPr bwMode="auto">
          <a:xfrm>
            <a:off x="6168008" y="3140968"/>
            <a:ext cx="3744416" cy="2643558"/>
          </a:xfrm>
          <a:prstGeom prst="rect">
            <a:avLst/>
          </a:prstGeom>
          <a:noFill/>
        </p:spPr>
      </p:pic>
    </p:spTree>
  </p:cSld>
  <p:clrMapOvr>
    <a:masterClrMapping/>
  </p:clrMapOvr>
  <p:transition>
    <p:diamond/>
    <p:sndAc>
      <p:stSnd>
        <p:snd r:embed="rId2" name="click.wav"/>
      </p:stSnd>
    </p:sndAc>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Rot="1" noChangeArrowheads="1"/>
          </p:cNvSpPr>
          <p:nvPr>
            <p:ph type="title"/>
          </p:nvPr>
        </p:nvSpPr>
        <p:spPr>
          <a:xfrm>
            <a:off x="1825625" y="71414"/>
            <a:ext cx="8540750" cy="1143000"/>
          </a:xfrm>
        </p:spPr>
        <p:txBody>
          <a:bodyPr/>
          <a:lstStyle/>
          <a:p>
            <a:r>
              <a:rPr lang="en-GB" dirty="0"/>
              <a:t>Properties of commissions</a:t>
            </a:r>
          </a:p>
        </p:txBody>
      </p:sp>
      <p:sp>
        <p:nvSpPr>
          <p:cNvPr id="156675" name="Rectangle 3"/>
          <p:cNvSpPr>
            <a:spLocks noGrp="1" noRot="1" noChangeArrowheads="1"/>
          </p:cNvSpPr>
          <p:nvPr>
            <p:ph idx="1"/>
          </p:nvPr>
        </p:nvSpPr>
        <p:spPr>
          <a:xfrm>
            <a:off x="1825626" y="1052514"/>
            <a:ext cx="8842375" cy="5616575"/>
          </a:xfrm>
        </p:spPr>
        <p:txBody>
          <a:bodyPr/>
          <a:lstStyle/>
          <a:p>
            <a:pPr>
              <a:lnSpc>
                <a:spcPct val="90000"/>
              </a:lnSpc>
            </a:pPr>
            <a:r>
              <a:rPr lang="en-GB" i="1" dirty="0"/>
              <a:t>“People regularly make requests and promises, set deadlines, show evidence of completion...but seldom set clear conditions of satisfaction, insist on accountability for fulfilling these conditions, or communicate straightforwardly to renegotiate the performance agreement”</a:t>
            </a:r>
            <a:r>
              <a:rPr lang="en-GB" dirty="0"/>
              <a:t>   </a:t>
            </a:r>
            <a:r>
              <a:rPr lang="en-GB" sz="2000" dirty="0"/>
              <a:t>[Ford &amp; Ford 1995 p550].</a:t>
            </a:r>
          </a:p>
          <a:p>
            <a:pPr>
              <a:lnSpc>
                <a:spcPct val="90000"/>
              </a:lnSpc>
            </a:pPr>
            <a:r>
              <a:rPr lang="en-GB" dirty="0"/>
              <a:t>Most commissions are therefore intrinsically underdetermined.</a:t>
            </a:r>
          </a:p>
          <a:p>
            <a:pPr>
              <a:lnSpc>
                <a:spcPct val="90000"/>
              </a:lnSpc>
            </a:pPr>
            <a:r>
              <a:rPr lang="en-GB" dirty="0"/>
              <a:t>commissions almost inevitably suffer from what might be termed </a:t>
            </a:r>
            <a:r>
              <a:rPr lang="en-GB" b="1" dirty="0">
                <a:solidFill>
                  <a:srgbClr val="FFFF00"/>
                </a:solidFill>
              </a:rPr>
              <a:t>‘looseness’</a:t>
            </a:r>
            <a:endParaRPr lang="en-GB" dirty="0">
              <a:solidFill>
                <a:srgbClr val="FFFF00"/>
              </a:solidFill>
            </a:endParaRPr>
          </a:p>
        </p:txBody>
      </p:sp>
    </p:spTree>
    <p:extLst>
      <p:ext uri="{BB962C8B-B14F-4D97-AF65-F5344CB8AC3E}">
        <p14:creationId xmlns:p14="http://schemas.microsoft.com/office/powerpoint/2010/main" val="1553196893"/>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6675">
                                            <p:txEl>
                                              <p:pRg st="0" end="0"/>
                                            </p:txEl>
                                          </p:spTgt>
                                        </p:tgtEl>
                                        <p:attrNameLst>
                                          <p:attrName>style.visibility</p:attrName>
                                        </p:attrNameLst>
                                      </p:cBhvr>
                                      <p:to>
                                        <p:strVal val="visible"/>
                                      </p:to>
                                    </p:set>
                                    <p:anim calcmode="lin" valueType="num">
                                      <p:cBhvr additive="base">
                                        <p:cTn id="7" dur="500" fill="hold"/>
                                        <p:tgtEl>
                                          <p:spTgt spid="1566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66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6675">
                                            <p:txEl>
                                              <p:pRg st="1" end="1"/>
                                            </p:txEl>
                                          </p:spTgt>
                                        </p:tgtEl>
                                        <p:attrNameLst>
                                          <p:attrName>style.visibility</p:attrName>
                                        </p:attrNameLst>
                                      </p:cBhvr>
                                      <p:to>
                                        <p:strVal val="visible"/>
                                      </p:to>
                                    </p:set>
                                    <p:anim calcmode="lin" valueType="num">
                                      <p:cBhvr additive="base">
                                        <p:cTn id="13" dur="500" fill="hold"/>
                                        <p:tgtEl>
                                          <p:spTgt spid="15667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667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6675">
                                            <p:txEl>
                                              <p:pRg st="2" end="2"/>
                                            </p:txEl>
                                          </p:spTgt>
                                        </p:tgtEl>
                                        <p:attrNameLst>
                                          <p:attrName>style.visibility</p:attrName>
                                        </p:attrNameLst>
                                      </p:cBhvr>
                                      <p:to>
                                        <p:strVal val="visible"/>
                                      </p:to>
                                    </p:set>
                                    <p:anim calcmode="lin" valueType="num">
                                      <p:cBhvr additive="base">
                                        <p:cTn id="19" dur="500" fill="hold"/>
                                        <p:tgtEl>
                                          <p:spTgt spid="15667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667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3"/>
          <p:cNvSpPr>
            <a:spLocks noGrp="1" noRot="1" noChangeArrowheads="1"/>
          </p:cNvSpPr>
          <p:nvPr>
            <p:ph idx="1"/>
          </p:nvPr>
        </p:nvSpPr>
        <p:spPr>
          <a:xfrm>
            <a:off x="1825626" y="214290"/>
            <a:ext cx="8518525" cy="6429420"/>
          </a:xfrm>
        </p:spPr>
        <p:txBody>
          <a:bodyPr/>
          <a:lstStyle/>
          <a:p>
            <a:pPr>
              <a:lnSpc>
                <a:spcPct val="80000"/>
              </a:lnSpc>
            </a:pPr>
            <a:r>
              <a:rPr lang="en-GB" sz="2400" dirty="0">
                <a:solidFill>
                  <a:srgbClr val="FFFF00"/>
                </a:solidFill>
              </a:rPr>
              <a:t>Joe: </a:t>
            </a:r>
            <a:r>
              <a:rPr lang="en-GB" sz="2400" i="1" dirty="0">
                <a:solidFill>
                  <a:srgbClr val="FFFF00"/>
                </a:solidFill>
              </a:rPr>
              <a:t>You know we’ve missed it!?</a:t>
            </a:r>
            <a:endParaRPr lang="en-GB" sz="2400" dirty="0">
              <a:solidFill>
                <a:srgbClr val="FFFF00"/>
              </a:solidFill>
            </a:endParaRPr>
          </a:p>
          <a:p>
            <a:pPr>
              <a:lnSpc>
                <a:spcPct val="80000"/>
              </a:lnSpc>
            </a:pPr>
            <a:r>
              <a:rPr lang="en-GB" sz="2400" dirty="0">
                <a:solidFill>
                  <a:srgbClr val="FFFF00"/>
                </a:solidFill>
              </a:rPr>
              <a:t>Katie: </a:t>
            </a:r>
            <a:r>
              <a:rPr lang="en-GB" sz="2400" i="1" dirty="0">
                <a:solidFill>
                  <a:srgbClr val="FFFF00"/>
                </a:solidFill>
              </a:rPr>
              <a:t>But we knew about that..how the hell!?</a:t>
            </a:r>
            <a:endParaRPr lang="en-GB" sz="2400" dirty="0">
              <a:solidFill>
                <a:srgbClr val="FFFF00"/>
              </a:solidFill>
            </a:endParaRPr>
          </a:p>
          <a:p>
            <a:pPr>
              <a:lnSpc>
                <a:spcPct val="80000"/>
              </a:lnSpc>
            </a:pPr>
            <a:r>
              <a:rPr lang="en-GB" sz="2400" dirty="0">
                <a:solidFill>
                  <a:srgbClr val="FFFF00"/>
                </a:solidFill>
              </a:rPr>
              <a:t>Joe: </a:t>
            </a:r>
            <a:r>
              <a:rPr lang="en-GB" sz="2400" i="1" dirty="0">
                <a:solidFill>
                  <a:srgbClr val="FFFF00"/>
                </a:solidFill>
              </a:rPr>
              <a:t>Yeah, we knew </a:t>
            </a:r>
            <a:r>
              <a:rPr lang="en-GB" sz="2400" i="1" u="sng" dirty="0">
                <a:solidFill>
                  <a:srgbClr val="FFFF00"/>
                </a:solidFill>
              </a:rPr>
              <a:t>about</a:t>
            </a:r>
            <a:r>
              <a:rPr lang="en-GB" sz="2400" i="1" dirty="0">
                <a:solidFill>
                  <a:srgbClr val="FFFF00"/>
                </a:solidFill>
              </a:rPr>
              <a:t> it, but we didn’t get to know </a:t>
            </a:r>
            <a:r>
              <a:rPr lang="en-GB" sz="2400" i="1" u="sng" dirty="0">
                <a:solidFill>
                  <a:srgbClr val="FFFF00"/>
                </a:solidFill>
              </a:rPr>
              <a:t>when</a:t>
            </a:r>
            <a:r>
              <a:rPr lang="en-GB" sz="2400" i="1" dirty="0">
                <a:solidFill>
                  <a:srgbClr val="FFFF00"/>
                </a:solidFill>
              </a:rPr>
              <a:t> they were placing the </a:t>
            </a:r>
            <a:r>
              <a:rPr lang="en-GB" sz="2400" i="1" u="sng" dirty="0">
                <a:solidFill>
                  <a:srgbClr val="FFFF00"/>
                </a:solidFill>
              </a:rPr>
              <a:t>actual order</a:t>
            </a:r>
            <a:r>
              <a:rPr lang="en-GB" sz="2400" i="1" dirty="0">
                <a:solidFill>
                  <a:srgbClr val="FFFF00"/>
                </a:solidFill>
              </a:rPr>
              <a:t>, which is what I was waiting for...’cause there were loads of amendments and changes to make..didn’t you know that?</a:t>
            </a:r>
            <a:endParaRPr lang="en-GB" sz="2400" dirty="0">
              <a:solidFill>
                <a:srgbClr val="FFFF00"/>
              </a:solidFill>
            </a:endParaRPr>
          </a:p>
          <a:p>
            <a:pPr>
              <a:lnSpc>
                <a:spcPct val="80000"/>
              </a:lnSpc>
            </a:pPr>
            <a:r>
              <a:rPr lang="en-GB" sz="2400" dirty="0">
                <a:solidFill>
                  <a:srgbClr val="FFFF00"/>
                </a:solidFill>
              </a:rPr>
              <a:t>Katie: </a:t>
            </a:r>
            <a:r>
              <a:rPr lang="en-GB" sz="2400" i="1" dirty="0">
                <a:solidFill>
                  <a:srgbClr val="FFFF00"/>
                </a:solidFill>
              </a:rPr>
              <a:t>No I didn’t but...</a:t>
            </a:r>
            <a:endParaRPr lang="en-GB" sz="2400" dirty="0">
              <a:solidFill>
                <a:srgbClr val="FFFF00"/>
              </a:solidFill>
            </a:endParaRPr>
          </a:p>
          <a:p>
            <a:pPr>
              <a:lnSpc>
                <a:spcPct val="80000"/>
              </a:lnSpc>
            </a:pPr>
            <a:r>
              <a:rPr lang="en-GB" sz="2400" dirty="0">
                <a:solidFill>
                  <a:srgbClr val="FFFF00"/>
                </a:solidFill>
              </a:rPr>
              <a:t>Joe: </a:t>
            </a:r>
            <a:r>
              <a:rPr lang="en-GB" sz="2400" i="1" dirty="0">
                <a:solidFill>
                  <a:srgbClr val="FFFF00"/>
                </a:solidFill>
              </a:rPr>
              <a:t>Well it was almost a </a:t>
            </a:r>
            <a:r>
              <a:rPr lang="en-GB" sz="2400" i="1" u="sng" dirty="0">
                <a:solidFill>
                  <a:srgbClr val="FFFF00"/>
                </a:solidFill>
              </a:rPr>
              <a:t>total re-design</a:t>
            </a:r>
            <a:r>
              <a:rPr lang="en-GB" sz="2400" i="1" dirty="0">
                <a:solidFill>
                  <a:srgbClr val="FFFF00"/>
                </a:solidFill>
              </a:rPr>
              <a:t> we had to do..but anyway I’d spoken to the purchasing and commercial guys about it back then..told them I needed to know when the order was getting placed OK...so I could put up the amended customer orders against it before....then wham!.. saw Chris last Thursday..said hey thought you’d let me know when the order had been put up..told me it had been done..and that it had been </a:t>
            </a:r>
            <a:r>
              <a:rPr lang="en-GB" sz="2400" i="1" u="sng" dirty="0">
                <a:solidFill>
                  <a:srgbClr val="FFFF00"/>
                </a:solidFill>
              </a:rPr>
              <a:t>bought</a:t>
            </a:r>
            <a:r>
              <a:rPr lang="en-GB" sz="2400" i="1" dirty="0">
                <a:solidFill>
                  <a:srgbClr val="FFFF00"/>
                </a:solidFill>
              </a:rPr>
              <a:t>!!</a:t>
            </a:r>
            <a:endParaRPr lang="en-GB" sz="2400" dirty="0">
              <a:solidFill>
                <a:srgbClr val="FFFF00"/>
              </a:solidFill>
            </a:endParaRPr>
          </a:p>
          <a:p>
            <a:pPr>
              <a:lnSpc>
                <a:spcPct val="80000"/>
              </a:lnSpc>
            </a:pPr>
            <a:r>
              <a:rPr lang="en-GB" sz="2400" dirty="0">
                <a:solidFill>
                  <a:srgbClr val="FFFF00"/>
                </a:solidFill>
              </a:rPr>
              <a:t>Katie: </a:t>
            </a:r>
            <a:r>
              <a:rPr lang="en-GB" sz="2400" i="1" dirty="0">
                <a:solidFill>
                  <a:srgbClr val="FFFF00"/>
                </a:solidFill>
              </a:rPr>
              <a:t>So we can’t.....?</a:t>
            </a:r>
            <a:endParaRPr lang="en-GB" sz="2400" dirty="0">
              <a:solidFill>
                <a:srgbClr val="FFFF00"/>
              </a:solidFill>
            </a:endParaRPr>
          </a:p>
          <a:p>
            <a:pPr>
              <a:lnSpc>
                <a:spcPct val="80000"/>
              </a:lnSpc>
            </a:pPr>
            <a:r>
              <a:rPr lang="en-GB" sz="2400" dirty="0">
                <a:solidFill>
                  <a:srgbClr val="FFFF00"/>
                </a:solidFill>
              </a:rPr>
              <a:t>Joe: </a:t>
            </a:r>
            <a:r>
              <a:rPr lang="en-GB" sz="2400" i="1" dirty="0">
                <a:solidFill>
                  <a:srgbClr val="FFFF00"/>
                </a:solidFill>
              </a:rPr>
              <a:t>No!.. but I didn’t think what we were doing was right anyway!</a:t>
            </a:r>
            <a:endParaRPr lang="en-GB" sz="2400" dirty="0">
              <a:solidFill>
                <a:srgbClr val="FFFF00"/>
              </a:solidFill>
            </a:endParaRPr>
          </a:p>
          <a:p>
            <a:pPr>
              <a:lnSpc>
                <a:spcPct val="80000"/>
              </a:lnSpc>
            </a:pPr>
            <a:r>
              <a:rPr lang="en-GB" sz="2400" dirty="0">
                <a:solidFill>
                  <a:srgbClr val="FFFF00"/>
                </a:solidFill>
              </a:rPr>
              <a:t>Katie: </a:t>
            </a:r>
            <a:r>
              <a:rPr lang="en-GB" sz="2400" i="1" dirty="0">
                <a:solidFill>
                  <a:srgbClr val="FFFF00"/>
                </a:solidFill>
              </a:rPr>
              <a:t>What!!???</a:t>
            </a:r>
            <a:endParaRPr lang="en-GB" sz="2400" dirty="0">
              <a:solidFill>
                <a:srgbClr val="FFFF00"/>
              </a:solidFill>
            </a:endParaRPr>
          </a:p>
          <a:p>
            <a:pPr>
              <a:lnSpc>
                <a:spcPct val="80000"/>
              </a:lnSpc>
              <a:buFont typeface="Arial" charset="0"/>
              <a:buNone/>
            </a:pPr>
            <a:endParaRPr lang="en-US" sz="2400" dirty="0">
              <a:solidFill>
                <a:srgbClr val="FFFF00"/>
              </a:solidFill>
            </a:endParaRPr>
          </a:p>
        </p:txBody>
      </p:sp>
    </p:spTree>
    <p:extLst>
      <p:ext uri="{BB962C8B-B14F-4D97-AF65-F5344CB8AC3E}">
        <p14:creationId xmlns:p14="http://schemas.microsoft.com/office/powerpoint/2010/main" val="2392046313"/>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 calcmode="lin" valueType="num">
                                      <p:cBhvr additive="base">
                                        <p:cTn id="7" dur="500" fill="hold"/>
                                        <p:tgtEl>
                                          <p:spTgt spid="1587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87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8723">
                                            <p:txEl>
                                              <p:pRg st="1" end="1"/>
                                            </p:txEl>
                                          </p:spTgt>
                                        </p:tgtEl>
                                        <p:attrNameLst>
                                          <p:attrName>style.visibility</p:attrName>
                                        </p:attrNameLst>
                                      </p:cBhvr>
                                      <p:to>
                                        <p:strVal val="visible"/>
                                      </p:to>
                                    </p:set>
                                    <p:anim calcmode="lin" valueType="num">
                                      <p:cBhvr additive="base">
                                        <p:cTn id="13" dur="500" fill="hold"/>
                                        <p:tgtEl>
                                          <p:spTgt spid="1587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87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8723">
                                            <p:txEl>
                                              <p:pRg st="2" end="2"/>
                                            </p:txEl>
                                          </p:spTgt>
                                        </p:tgtEl>
                                        <p:attrNameLst>
                                          <p:attrName>style.visibility</p:attrName>
                                        </p:attrNameLst>
                                      </p:cBhvr>
                                      <p:to>
                                        <p:strVal val="visible"/>
                                      </p:to>
                                    </p:set>
                                    <p:anim calcmode="lin" valueType="num">
                                      <p:cBhvr additive="base">
                                        <p:cTn id="19" dur="500" fill="hold"/>
                                        <p:tgtEl>
                                          <p:spTgt spid="15872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87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8723">
                                            <p:txEl>
                                              <p:pRg st="3" end="3"/>
                                            </p:txEl>
                                          </p:spTgt>
                                        </p:tgtEl>
                                        <p:attrNameLst>
                                          <p:attrName>style.visibility</p:attrName>
                                        </p:attrNameLst>
                                      </p:cBhvr>
                                      <p:to>
                                        <p:strVal val="visible"/>
                                      </p:to>
                                    </p:set>
                                    <p:anim calcmode="lin" valueType="num">
                                      <p:cBhvr additive="base">
                                        <p:cTn id="25" dur="500" fill="hold"/>
                                        <p:tgtEl>
                                          <p:spTgt spid="15872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87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8723">
                                            <p:txEl>
                                              <p:pRg st="4" end="4"/>
                                            </p:txEl>
                                          </p:spTgt>
                                        </p:tgtEl>
                                        <p:attrNameLst>
                                          <p:attrName>style.visibility</p:attrName>
                                        </p:attrNameLst>
                                      </p:cBhvr>
                                      <p:to>
                                        <p:strVal val="visible"/>
                                      </p:to>
                                    </p:set>
                                    <p:anim calcmode="lin" valueType="num">
                                      <p:cBhvr additive="base">
                                        <p:cTn id="31" dur="500" fill="hold"/>
                                        <p:tgtEl>
                                          <p:spTgt spid="15872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872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8723">
                                            <p:txEl>
                                              <p:pRg st="5" end="5"/>
                                            </p:txEl>
                                          </p:spTgt>
                                        </p:tgtEl>
                                        <p:attrNameLst>
                                          <p:attrName>style.visibility</p:attrName>
                                        </p:attrNameLst>
                                      </p:cBhvr>
                                      <p:to>
                                        <p:strVal val="visible"/>
                                      </p:to>
                                    </p:set>
                                    <p:anim calcmode="lin" valueType="num">
                                      <p:cBhvr additive="base">
                                        <p:cTn id="37" dur="500" fill="hold"/>
                                        <p:tgtEl>
                                          <p:spTgt spid="15872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872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8723">
                                            <p:txEl>
                                              <p:pRg st="6" end="6"/>
                                            </p:txEl>
                                          </p:spTgt>
                                        </p:tgtEl>
                                        <p:attrNameLst>
                                          <p:attrName>style.visibility</p:attrName>
                                        </p:attrNameLst>
                                      </p:cBhvr>
                                      <p:to>
                                        <p:strVal val="visible"/>
                                      </p:to>
                                    </p:set>
                                    <p:anim calcmode="lin" valueType="num">
                                      <p:cBhvr additive="base">
                                        <p:cTn id="43" dur="500" fill="hold"/>
                                        <p:tgtEl>
                                          <p:spTgt spid="15872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872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8723">
                                            <p:txEl>
                                              <p:pRg st="7" end="7"/>
                                            </p:txEl>
                                          </p:spTgt>
                                        </p:tgtEl>
                                        <p:attrNameLst>
                                          <p:attrName>style.visibility</p:attrName>
                                        </p:attrNameLst>
                                      </p:cBhvr>
                                      <p:to>
                                        <p:strVal val="visible"/>
                                      </p:to>
                                    </p:set>
                                    <p:anim calcmode="lin" valueType="num">
                                      <p:cBhvr additive="base">
                                        <p:cTn id="49" dur="500" fill="hold"/>
                                        <p:tgtEl>
                                          <p:spTgt spid="15872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5872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3"/>
          <p:cNvSpPr>
            <a:spLocks noGrp="1" noRot="1" noChangeArrowheads="1"/>
          </p:cNvSpPr>
          <p:nvPr>
            <p:ph idx="1"/>
          </p:nvPr>
        </p:nvSpPr>
        <p:spPr>
          <a:xfrm>
            <a:off x="1825625" y="1268413"/>
            <a:ext cx="8540750" cy="4997450"/>
          </a:xfrm>
        </p:spPr>
        <p:txBody>
          <a:bodyPr/>
          <a:lstStyle/>
          <a:p>
            <a:pPr>
              <a:lnSpc>
                <a:spcPct val="90000"/>
              </a:lnSpc>
            </a:pPr>
            <a:r>
              <a:rPr lang="en-GB" b="1" i="1" dirty="0"/>
              <a:t>‘</a:t>
            </a:r>
            <a:r>
              <a:rPr lang="en-GB" b="1" i="1" dirty="0">
                <a:solidFill>
                  <a:srgbClr val="FFFF00"/>
                </a:solidFill>
              </a:rPr>
              <a:t>Looseness’</a:t>
            </a:r>
            <a:r>
              <a:rPr lang="en-GB" dirty="0">
                <a:solidFill>
                  <a:srgbClr val="FFFF00"/>
                </a:solidFill>
              </a:rPr>
              <a:t> </a:t>
            </a:r>
            <a:r>
              <a:rPr lang="en-GB" dirty="0"/>
              <a:t>is a fundamental property of commissions as it is rare, no matter the effort expended, that their constituent task(s) </a:t>
            </a:r>
            <a:r>
              <a:rPr lang="en-GB" u="sng" dirty="0"/>
              <a:t>cannot </a:t>
            </a:r>
            <a:r>
              <a:rPr lang="en-GB" dirty="0"/>
              <a:t>be comprehensively or rigorously specified in all their dimensions, </a:t>
            </a:r>
          </a:p>
          <a:p>
            <a:pPr>
              <a:lnSpc>
                <a:spcPct val="90000"/>
              </a:lnSpc>
            </a:pPr>
            <a:r>
              <a:rPr lang="en-GB" i="1" dirty="0"/>
              <a:t>“..like the proverbial manual for riding a bicycle, an action plan can never be entirely spelled out, because there is always another level of operational specificity”</a:t>
            </a:r>
            <a:r>
              <a:rPr lang="en-GB" dirty="0"/>
              <a:t> </a:t>
            </a:r>
          </a:p>
          <a:p>
            <a:pPr>
              <a:lnSpc>
                <a:spcPct val="90000"/>
              </a:lnSpc>
              <a:buFont typeface="Arial" charset="0"/>
              <a:buNone/>
            </a:pPr>
            <a:r>
              <a:rPr lang="en-GB" dirty="0"/>
              <a:t>	 </a:t>
            </a:r>
            <a:r>
              <a:rPr lang="en-GB" sz="1600" dirty="0"/>
              <a:t>[Isenberg 1986 p259].</a:t>
            </a:r>
            <a:r>
              <a:rPr lang="en-GB" dirty="0"/>
              <a:t> </a:t>
            </a:r>
          </a:p>
          <a:p>
            <a:pPr>
              <a:lnSpc>
                <a:spcPct val="90000"/>
              </a:lnSpc>
            </a:pPr>
            <a:endParaRPr lang="en-US" dirty="0"/>
          </a:p>
        </p:txBody>
      </p:sp>
      <p:pic>
        <p:nvPicPr>
          <p:cNvPr id="157700" name="Picture 4"/>
          <p:cNvPicPr>
            <a:picLocks noChangeAspect="1" noChangeArrowheads="1"/>
          </p:cNvPicPr>
          <p:nvPr/>
        </p:nvPicPr>
        <p:blipFill>
          <a:blip r:embed="rId3" cstate="print"/>
          <a:srcRect/>
          <a:stretch>
            <a:fillRect/>
          </a:stretch>
        </p:blipFill>
        <p:spPr bwMode="auto">
          <a:xfrm>
            <a:off x="7104063" y="4906963"/>
            <a:ext cx="2951162" cy="1827212"/>
          </a:xfrm>
          <a:prstGeom prst="rect">
            <a:avLst/>
          </a:prstGeom>
          <a:noFill/>
          <a:ln w="9525">
            <a:noFill/>
            <a:miter lim="800000"/>
            <a:headEnd/>
            <a:tailEnd/>
          </a:ln>
          <a:effectLst/>
        </p:spPr>
      </p:pic>
      <p:sp>
        <p:nvSpPr>
          <p:cNvPr id="6" name="Rectangle 2"/>
          <p:cNvSpPr>
            <a:spLocks noGrp="1" noRot="1" noChangeArrowheads="1"/>
          </p:cNvSpPr>
          <p:nvPr>
            <p:ph type="title"/>
          </p:nvPr>
        </p:nvSpPr>
        <p:spPr>
          <a:xfrm>
            <a:off x="1825625" y="71414"/>
            <a:ext cx="8540750" cy="1143000"/>
          </a:xfrm>
        </p:spPr>
        <p:txBody>
          <a:bodyPr/>
          <a:lstStyle/>
          <a:p>
            <a:r>
              <a:rPr lang="en-GB" dirty="0"/>
              <a:t>Properties of commissions</a:t>
            </a:r>
          </a:p>
        </p:txBody>
      </p:sp>
    </p:spTree>
    <p:extLst>
      <p:ext uri="{BB962C8B-B14F-4D97-AF65-F5344CB8AC3E}">
        <p14:creationId xmlns:p14="http://schemas.microsoft.com/office/powerpoint/2010/main" val="2775965643"/>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 calcmode="lin" valueType="num">
                                      <p:cBhvr additive="base">
                                        <p:cTn id="7" dur="500" fill="hold"/>
                                        <p:tgtEl>
                                          <p:spTgt spid="157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76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7699">
                                            <p:txEl>
                                              <p:pRg st="1" end="1"/>
                                            </p:txEl>
                                          </p:spTgt>
                                        </p:tgtEl>
                                        <p:attrNameLst>
                                          <p:attrName>style.visibility</p:attrName>
                                        </p:attrNameLst>
                                      </p:cBhvr>
                                      <p:to>
                                        <p:strVal val="visible"/>
                                      </p:to>
                                    </p:set>
                                    <p:anim calcmode="lin" valueType="num">
                                      <p:cBhvr additive="base">
                                        <p:cTn id="13" dur="500" fill="hold"/>
                                        <p:tgtEl>
                                          <p:spTgt spid="1576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76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7699">
                                            <p:txEl>
                                              <p:pRg st="2" end="2"/>
                                            </p:txEl>
                                          </p:spTgt>
                                        </p:tgtEl>
                                        <p:attrNameLst>
                                          <p:attrName>style.visibility</p:attrName>
                                        </p:attrNameLst>
                                      </p:cBhvr>
                                      <p:to>
                                        <p:strVal val="visible"/>
                                      </p:to>
                                    </p:set>
                                    <p:anim calcmode="lin" valueType="num">
                                      <p:cBhvr additive="base">
                                        <p:cTn id="19" dur="500" fill="hold"/>
                                        <p:tgtEl>
                                          <p:spTgt spid="15769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76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Rot="1" noChangeArrowheads="1"/>
          </p:cNvSpPr>
          <p:nvPr>
            <p:ph type="title"/>
          </p:nvPr>
        </p:nvSpPr>
        <p:spPr/>
        <p:txBody>
          <a:bodyPr/>
          <a:lstStyle/>
          <a:p>
            <a:r>
              <a:rPr lang="en-GB"/>
              <a:t>The Nature of Managerial Work</a:t>
            </a:r>
            <a:endParaRPr lang="en-US"/>
          </a:p>
        </p:txBody>
      </p:sp>
      <p:sp>
        <p:nvSpPr>
          <p:cNvPr id="164867" name="Rectangle 3"/>
          <p:cNvSpPr>
            <a:spLocks noGrp="1" noRot="1" noChangeArrowheads="1"/>
          </p:cNvSpPr>
          <p:nvPr>
            <p:ph idx="1"/>
          </p:nvPr>
        </p:nvSpPr>
        <p:spPr/>
        <p:txBody>
          <a:bodyPr/>
          <a:lstStyle/>
          <a:p>
            <a:r>
              <a:rPr lang="en-GB" dirty="0"/>
              <a:t>Determining the meaning of ‘commission descriptions’ in specific situations is an important component of managerial conduct.</a:t>
            </a:r>
          </a:p>
          <a:p>
            <a:endParaRPr lang="en-US" dirty="0"/>
          </a:p>
        </p:txBody>
      </p:sp>
      <p:pic>
        <p:nvPicPr>
          <p:cNvPr id="164868" name="Picture 4"/>
          <p:cNvPicPr>
            <a:picLocks noChangeAspect="1" noChangeArrowheads="1"/>
          </p:cNvPicPr>
          <p:nvPr/>
        </p:nvPicPr>
        <p:blipFill>
          <a:blip r:embed="rId2" cstate="print"/>
          <a:srcRect/>
          <a:stretch>
            <a:fillRect/>
          </a:stretch>
        </p:blipFill>
        <p:spPr bwMode="auto">
          <a:xfrm>
            <a:off x="3791745" y="3645025"/>
            <a:ext cx="4939986" cy="3088581"/>
          </a:xfrm>
          <a:prstGeom prst="rect">
            <a:avLst/>
          </a:prstGeom>
          <a:noFill/>
          <a:ln w="9525">
            <a:noFill/>
            <a:miter lim="800000"/>
            <a:headEnd/>
            <a:tailEnd/>
          </a:ln>
          <a:effectLst/>
        </p:spPr>
      </p:pic>
      <p:sp>
        <p:nvSpPr>
          <p:cNvPr id="2" name="TextBox 1"/>
          <p:cNvSpPr txBox="1"/>
          <p:nvPr/>
        </p:nvSpPr>
        <p:spPr>
          <a:xfrm rot="19613423">
            <a:off x="1485643" y="4986268"/>
            <a:ext cx="2876941" cy="584775"/>
          </a:xfrm>
          <a:prstGeom prst="rect">
            <a:avLst/>
          </a:prstGeom>
          <a:noFill/>
        </p:spPr>
        <p:txBody>
          <a:bodyPr wrap="none" rtlCol="0">
            <a:spAutoFit/>
          </a:bodyPr>
          <a:lstStyle/>
          <a:p>
            <a:pPr fontAlgn="base">
              <a:spcBef>
                <a:spcPct val="0"/>
              </a:spcBef>
              <a:spcAft>
                <a:spcPct val="0"/>
              </a:spcAft>
            </a:pPr>
            <a:r>
              <a:rPr lang="en-GB" sz="3200" dirty="0">
                <a:solidFill>
                  <a:srgbClr val="FFFF00"/>
                </a:solidFill>
                <a:latin typeface="Tahoma" pitchFamily="34" charset="0"/>
                <a:cs typeface="Arial" charset="0"/>
              </a:rPr>
              <a:t>Interpretations</a:t>
            </a:r>
          </a:p>
        </p:txBody>
      </p:sp>
      <p:sp>
        <p:nvSpPr>
          <p:cNvPr id="3" name="TextBox 2"/>
          <p:cNvSpPr txBox="1"/>
          <p:nvPr/>
        </p:nvSpPr>
        <p:spPr>
          <a:xfrm rot="2087348">
            <a:off x="8228803" y="3937666"/>
            <a:ext cx="1951368" cy="584775"/>
          </a:xfrm>
          <a:prstGeom prst="rect">
            <a:avLst/>
          </a:prstGeom>
          <a:noFill/>
        </p:spPr>
        <p:txBody>
          <a:bodyPr wrap="none" rtlCol="0">
            <a:spAutoFit/>
          </a:bodyPr>
          <a:lstStyle/>
          <a:p>
            <a:pPr fontAlgn="base">
              <a:spcBef>
                <a:spcPct val="0"/>
              </a:spcBef>
              <a:spcAft>
                <a:spcPct val="0"/>
              </a:spcAft>
            </a:pPr>
            <a:r>
              <a:rPr lang="en-GB" sz="3200" dirty="0">
                <a:solidFill>
                  <a:srgbClr val="FFFF00"/>
                </a:solidFill>
                <a:latin typeface="Tahoma" pitchFamily="34" charset="0"/>
                <a:cs typeface="Arial" charset="0"/>
              </a:rPr>
              <a:t>Polysomic</a:t>
            </a:r>
          </a:p>
        </p:txBody>
      </p:sp>
    </p:spTree>
    <p:extLst>
      <p:ext uri="{BB962C8B-B14F-4D97-AF65-F5344CB8AC3E}">
        <p14:creationId xmlns:p14="http://schemas.microsoft.com/office/powerpoint/2010/main" val="1009612827"/>
      </p:ext>
    </p:extLst>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Rot="1" noChangeArrowheads="1"/>
          </p:cNvSpPr>
          <p:nvPr>
            <p:ph idx="1"/>
          </p:nvPr>
        </p:nvSpPr>
        <p:spPr>
          <a:xfrm>
            <a:off x="1825625" y="1041377"/>
            <a:ext cx="8540750" cy="5068887"/>
          </a:xfrm>
        </p:spPr>
        <p:txBody>
          <a:bodyPr/>
          <a:lstStyle/>
          <a:p>
            <a:r>
              <a:rPr lang="en-GB" dirty="0"/>
              <a:t>Very often commissions ‘pass through many hands’ on route to their fulfilment </a:t>
            </a:r>
          </a:p>
          <a:p>
            <a:pPr>
              <a:buFont typeface="Arial" charset="0"/>
              <a:buNone/>
            </a:pPr>
            <a:endParaRPr lang="en-GB" dirty="0"/>
          </a:p>
          <a:p>
            <a:pPr>
              <a:buFont typeface="Arial" charset="0"/>
              <a:buNone/>
            </a:pPr>
            <a:endParaRPr lang="en-GB" dirty="0"/>
          </a:p>
          <a:p>
            <a:pPr>
              <a:buFont typeface="Arial" charset="0"/>
              <a:buNone/>
            </a:pPr>
            <a:endParaRPr lang="en-GB" dirty="0"/>
          </a:p>
          <a:p>
            <a:r>
              <a:rPr lang="en-GB" dirty="0"/>
              <a:t>commissions therefore often </a:t>
            </a:r>
            <a:r>
              <a:rPr lang="en-GB" dirty="0">
                <a:solidFill>
                  <a:srgbClr val="FFFF00"/>
                </a:solidFill>
              </a:rPr>
              <a:t>mutate</a:t>
            </a:r>
            <a:r>
              <a:rPr lang="en-GB" dirty="0"/>
              <a:t> [are transformed] on route to their fulfilment…</a:t>
            </a:r>
          </a:p>
          <a:p>
            <a:pPr lvl="1"/>
            <a:r>
              <a:rPr lang="en-GB" dirty="0"/>
              <a:t> even if the commission context is stable</a:t>
            </a:r>
          </a:p>
          <a:p>
            <a:endParaRPr lang="en-US" dirty="0"/>
          </a:p>
        </p:txBody>
      </p:sp>
      <p:pic>
        <p:nvPicPr>
          <p:cNvPr id="159748" name="Picture 4" descr="featureAnnualPlan"/>
          <p:cNvPicPr>
            <a:picLocks noChangeAspect="1" noChangeArrowheads="1"/>
          </p:cNvPicPr>
          <p:nvPr/>
        </p:nvPicPr>
        <p:blipFill>
          <a:blip r:embed="rId3" cstate="print"/>
          <a:srcRect/>
          <a:stretch>
            <a:fillRect/>
          </a:stretch>
        </p:blipFill>
        <p:spPr bwMode="auto">
          <a:xfrm>
            <a:off x="4151313" y="2143117"/>
            <a:ext cx="3744912" cy="1755775"/>
          </a:xfrm>
          <a:prstGeom prst="rect">
            <a:avLst/>
          </a:prstGeom>
          <a:noFill/>
        </p:spPr>
      </p:pic>
      <p:sp>
        <p:nvSpPr>
          <p:cNvPr id="6" name="Rectangle 2"/>
          <p:cNvSpPr>
            <a:spLocks noGrp="1" noRot="1" noChangeArrowheads="1"/>
          </p:cNvSpPr>
          <p:nvPr>
            <p:ph type="title"/>
          </p:nvPr>
        </p:nvSpPr>
        <p:spPr>
          <a:xfrm>
            <a:off x="1825625" y="71414"/>
            <a:ext cx="8540750" cy="1143000"/>
          </a:xfrm>
        </p:spPr>
        <p:txBody>
          <a:bodyPr/>
          <a:lstStyle/>
          <a:p>
            <a:r>
              <a:rPr lang="en-GB" dirty="0"/>
              <a:t>Properties of commissions</a:t>
            </a:r>
          </a:p>
        </p:txBody>
      </p:sp>
      <p:sp>
        <p:nvSpPr>
          <p:cNvPr id="2" name="TextBox 1"/>
          <p:cNvSpPr txBox="1"/>
          <p:nvPr/>
        </p:nvSpPr>
        <p:spPr>
          <a:xfrm rot="20053381">
            <a:off x="7942317" y="5554054"/>
            <a:ext cx="2304256" cy="646331"/>
          </a:xfrm>
          <a:prstGeom prst="rect">
            <a:avLst/>
          </a:prstGeom>
          <a:noFill/>
        </p:spPr>
        <p:txBody>
          <a:bodyPr wrap="square" rtlCol="0">
            <a:spAutoFit/>
          </a:bodyPr>
          <a:lstStyle/>
          <a:p>
            <a:pPr algn="ctr" fontAlgn="base">
              <a:spcBef>
                <a:spcPct val="0"/>
              </a:spcBef>
              <a:spcAft>
                <a:spcPct val="0"/>
              </a:spcAft>
            </a:pPr>
            <a:r>
              <a:rPr lang="en-GB" sz="3600" i="1" dirty="0">
                <a:solidFill>
                  <a:srgbClr val="FFFF00"/>
                </a:solidFill>
                <a:latin typeface="Tahoma" pitchFamily="34" charset="0"/>
                <a:cs typeface="Arial" charset="0"/>
              </a:rPr>
              <a:t>Mutability</a:t>
            </a:r>
          </a:p>
        </p:txBody>
      </p:sp>
      <p:sp>
        <p:nvSpPr>
          <p:cNvPr id="3" name="Right Arrow 2"/>
          <p:cNvSpPr/>
          <p:nvPr/>
        </p:nvSpPr>
        <p:spPr>
          <a:xfrm>
            <a:off x="3935760" y="6021288"/>
            <a:ext cx="180020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dirty="0">
                <a:solidFill>
                  <a:srgbClr val="FFFFFF"/>
                </a:solidFill>
                <a:latin typeface="Tahoma"/>
                <a:cs typeface="Arial"/>
              </a:rPr>
              <a:t>Looseness</a:t>
            </a:r>
          </a:p>
        </p:txBody>
      </p:sp>
      <p:sp>
        <p:nvSpPr>
          <p:cNvPr id="7" name="Right Arrow 6"/>
          <p:cNvSpPr/>
          <p:nvPr/>
        </p:nvSpPr>
        <p:spPr>
          <a:xfrm>
            <a:off x="6240016" y="6040712"/>
            <a:ext cx="180020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dirty="0" err="1">
                <a:solidFill>
                  <a:srgbClr val="FFFFFF"/>
                </a:solidFill>
                <a:latin typeface="Tahoma"/>
                <a:cs typeface="Arial"/>
              </a:rPr>
              <a:t>Polysomicity</a:t>
            </a:r>
            <a:endParaRPr lang="en-GB" dirty="0">
              <a:solidFill>
                <a:srgbClr val="FFFFFF"/>
              </a:solidFill>
              <a:latin typeface="Tahoma"/>
              <a:cs typeface="Arial"/>
            </a:endParaRPr>
          </a:p>
        </p:txBody>
      </p:sp>
      <p:sp>
        <p:nvSpPr>
          <p:cNvPr id="4" name="TextBox 3"/>
          <p:cNvSpPr txBox="1"/>
          <p:nvPr/>
        </p:nvSpPr>
        <p:spPr>
          <a:xfrm>
            <a:off x="5807968" y="6093296"/>
            <a:ext cx="352982" cy="369332"/>
          </a:xfrm>
          <a:prstGeom prst="rect">
            <a:avLst/>
          </a:prstGeom>
          <a:noFill/>
        </p:spPr>
        <p:txBody>
          <a:bodyPr wrap="none" rtlCol="0">
            <a:spAutoFit/>
          </a:bodyPr>
          <a:lstStyle/>
          <a:p>
            <a:pPr fontAlgn="base">
              <a:spcBef>
                <a:spcPct val="0"/>
              </a:spcBef>
              <a:spcAft>
                <a:spcPct val="0"/>
              </a:spcAft>
            </a:pPr>
            <a:r>
              <a:rPr lang="en-GB" dirty="0">
                <a:solidFill>
                  <a:srgbClr val="FFFFFF"/>
                </a:solidFill>
                <a:latin typeface="Tahoma" pitchFamily="34" charset="0"/>
                <a:cs typeface="Arial" charset="0"/>
              </a:rPr>
              <a:t>+</a:t>
            </a:r>
          </a:p>
        </p:txBody>
      </p:sp>
    </p:spTree>
    <p:extLst>
      <p:ext uri="{BB962C8B-B14F-4D97-AF65-F5344CB8AC3E}">
        <p14:creationId xmlns:p14="http://schemas.microsoft.com/office/powerpoint/2010/main" val="4029688530"/>
      </p:ext>
    </p:extLst>
  </p:cSld>
  <p:clrMapOvr>
    <a:masterClrMapping/>
  </p:clrMapOvr>
  <p:transition>
    <p:diamond/>
    <p:sndAc>
      <p:stSnd>
        <p:snd r:embed="rId2" name="click.wav"/>
      </p:stSnd>
    </p:sndAc>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142900"/>
            <a:ext cx="8540750" cy="1143000"/>
          </a:xfrm>
        </p:spPr>
        <p:txBody>
          <a:bodyPr/>
          <a:lstStyle/>
          <a:p>
            <a:r>
              <a:rPr lang="en-GB" dirty="0"/>
              <a:t>Properties of commissions</a:t>
            </a:r>
          </a:p>
        </p:txBody>
      </p:sp>
      <p:sp>
        <p:nvSpPr>
          <p:cNvPr id="160771" name="Rectangle 3"/>
          <p:cNvSpPr>
            <a:spLocks noGrp="1" noRot="1" noChangeArrowheads="1"/>
          </p:cNvSpPr>
          <p:nvPr>
            <p:ph idx="1"/>
          </p:nvPr>
        </p:nvSpPr>
        <p:spPr>
          <a:xfrm>
            <a:off x="1825625" y="1041375"/>
            <a:ext cx="8540750" cy="2692400"/>
          </a:xfrm>
        </p:spPr>
        <p:txBody>
          <a:bodyPr/>
          <a:lstStyle/>
          <a:p>
            <a:r>
              <a:rPr lang="en-GB" dirty="0"/>
              <a:t>commissions are accepted with differing 	degrees of commitment:</a:t>
            </a:r>
          </a:p>
          <a:p>
            <a:r>
              <a:rPr lang="en-GB" dirty="0"/>
              <a:t> </a:t>
            </a:r>
            <a:r>
              <a:rPr lang="en-GB" i="1" dirty="0">
                <a:solidFill>
                  <a:srgbClr val="FFFF00"/>
                </a:solidFill>
              </a:rPr>
              <a:t>“...just fed up of people agreeing then doing exactly the opposite...I’m </a:t>
            </a:r>
            <a:r>
              <a:rPr lang="en-GB" i="1" dirty="0" err="1">
                <a:solidFill>
                  <a:srgbClr val="FFFF00"/>
                </a:solidFill>
              </a:rPr>
              <a:t>gonna</a:t>
            </a:r>
            <a:r>
              <a:rPr lang="en-GB" i="1" dirty="0">
                <a:solidFill>
                  <a:srgbClr val="FFFF00"/>
                </a:solidFill>
              </a:rPr>
              <a:t> get some kind of electrocution system.....”</a:t>
            </a:r>
            <a:endParaRPr lang="en-GB" dirty="0">
              <a:solidFill>
                <a:srgbClr val="FFFF00"/>
              </a:solidFill>
            </a:endParaRPr>
          </a:p>
          <a:p>
            <a:pPr>
              <a:buFont typeface="Arial" charset="0"/>
              <a:buNone/>
            </a:pPr>
            <a:endParaRPr lang="en-US" b="1" dirty="0"/>
          </a:p>
          <a:p>
            <a:pPr>
              <a:buFont typeface="Arial" charset="0"/>
              <a:buNone/>
            </a:pPr>
            <a:endParaRPr lang="en-US" dirty="0"/>
          </a:p>
        </p:txBody>
      </p:sp>
      <p:pic>
        <p:nvPicPr>
          <p:cNvPr id="160772" name="Picture 4" descr="Arm%20wrestle"/>
          <p:cNvPicPr>
            <a:picLocks noChangeAspect="1" noChangeArrowheads="1"/>
          </p:cNvPicPr>
          <p:nvPr/>
        </p:nvPicPr>
        <p:blipFill>
          <a:blip r:embed="rId3" cstate="print"/>
          <a:srcRect/>
          <a:stretch>
            <a:fillRect/>
          </a:stretch>
        </p:blipFill>
        <p:spPr bwMode="auto">
          <a:xfrm>
            <a:off x="6383339" y="4184651"/>
            <a:ext cx="2738437" cy="2557463"/>
          </a:xfrm>
          <a:prstGeom prst="rect">
            <a:avLst/>
          </a:prstGeom>
          <a:noFill/>
        </p:spPr>
      </p:pic>
      <p:sp>
        <p:nvSpPr>
          <p:cNvPr id="160773" name="Text Box 5"/>
          <p:cNvSpPr txBox="1">
            <a:spLocks noChangeArrowheads="1"/>
          </p:cNvSpPr>
          <p:nvPr/>
        </p:nvSpPr>
        <p:spPr bwMode="auto">
          <a:xfrm>
            <a:off x="2135189" y="4071942"/>
            <a:ext cx="3476625" cy="2308324"/>
          </a:xfrm>
          <a:prstGeom prst="rect">
            <a:avLst/>
          </a:prstGeom>
          <a:noFill/>
          <a:ln w="9525">
            <a:noFill/>
            <a:miter lim="800000"/>
            <a:headEnd/>
            <a:tailEnd/>
          </a:ln>
          <a:effectLst/>
        </p:spPr>
        <p:txBody>
          <a:bodyPr>
            <a:spAutoFit/>
          </a:bodyPr>
          <a:lstStyle/>
          <a:p>
            <a:pPr algn="ctr" fontAlgn="base">
              <a:spcBef>
                <a:spcPct val="0"/>
              </a:spcBef>
              <a:spcAft>
                <a:spcPct val="0"/>
              </a:spcAft>
            </a:pPr>
            <a:r>
              <a:rPr lang="en-GB" sz="3600" dirty="0">
                <a:solidFill>
                  <a:srgbClr val="FFFFFF"/>
                </a:solidFill>
                <a:effectLst>
                  <a:outerShdw blurRad="38100" dist="38100" dir="2700000" algn="tl">
                    <a:srgbClr val="000000"/>
                  </a:outerShdw>
                </a:effectLst>
                <a:latin typeface="Tahoma" pitchFamily="34" charset="0"/>
                <a:cs typeface="Arial" charset="0"/>
              </a:rPr>
              <a:t>commissions possess differing </a:t>
            </a:r>
            <a:r>
              <a:rPr lang="en-GB" sz="3600" dirty="0">
                <a:solidFill>
                  <a:srgbClr val="FFFF00"/>
                </a:solidFill>
                <a:effectLst>
                  <a:outerShdw blurRad="38100" dist="38100" dir="2700000" algn="tl">
                    <a:srgbClr val="000000"/>
                  </a:outerShdw>
                </a:effectLst>
                <a:latin typeface="Tahoma" pitchFamily="34" charset="0"/>
                <a:cs typeface="Arial" charset="0"/>
              </a:rPr>
              <a:t>‘strength’.</a:t>
            </a:r>
            <a:endParaRPr lang="en-US" sz="3600" dirty="0">
              <a:solidFill>
                <a:srgbClr val="FFFF00"/>
              </a:solidFill>
              <a:effectLst>
                <a:outerShdw blurRad="38100" dist="38100" dir="2700000" algn="tl">
                  <a:srgbClr val="000000"/>
                </a:outerShdw>
              </a:effectLst>
              <a:latin typeface="Tahoma" pitchFamily="34" charset="0"/>
              <a:cs typeface="Arial" charset="0"/>
            </a:endParaRPr>
          </a:p>
        </p:txBody>
      </p:sp>
    </p:spTree>
    <p:extLst>
      <p:ext uri="{BB962C8B-B14F-4D97-AF65-F5344CB8AC3E}">
        <p14:creationId xmlns:p14="http://schemas.microsoft.com/office/powerpoint/2010/main" val="3547778244"/>
      </p:ext>
    </p:extLst>
  </p:cSld>
  <p:clrMapOvr>
    <a:masterClrMapping/>
  </p:clrMapOvr>
  <p:transition>
    <p:diamond/>
    <p:sndAc>
      <p:stSnd>
        <p:snd r:embed="rId2" name="click.wav"/>
      </p:stSnd>
    </p:sndAc>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rrowheads="1"/>
          </p:cNvSpPr>
          <p:nvPr>
            <p:ph type="title"/>
          </p:nvPr>
        </p:nvSpPr>
        <p:spPr>
          <a:xfrm>
            <a:off x="1825625" y="-142900"/>
            <a:ext cx="8540750" cy="1143000"/>
          </a:xfrm>
        </p:spPr>
        <p:txBody>
          <a:bodyPr/>
          <a:lstStyle/>
          <a:p>
            <a:r>
              <a:rPr lang="en-GB" dirty="0"/>
              <a:t>The Nature of Managerial Work</a:t>
            </a:r>
          </a:p>
        </p:txBody>
      </p:sp>
      <p:sp>
        <p:nvSpPr>
          <p:cNvPr id="148483" name="Rectangle 3"/>
          <p:cNvSpPr>
            <a:spLocks noGrp="1" noRot="1" noChangeArrowheads="1"/>
          </p:cNvSpPr>
          <p:nvPr>
            <p:ph idx="1"/>
          </p:nvPr>
        </p:nvSpPr>
        <p:spPr>
          <a:xfrm>
            <a:off x="2006600" y="857232"/>
            <a:ext cx="8540750" cy="2044700"/>
          </a:xfrm>
        </p:spPr>
        <p:txBody>
          <a:bodyPr/>
          <a:lstStyle/>
          <a:p>
            <a:r>
              <a:rPr lang="en-GB" sz="3600" dirty="0"/>
              <a:t>As we all know from often bitter experience, an individual’s intentions may not necessarily be congruent or consistent with their manifest commissions.</a:t>
            </a:r>
          </a:p>
          <a:p>
            <a:pPr>
              <a:buFont typeface="Arial" charset="0"/>
              <a:buNone/>
            </a:pPr>
            <a:endParaRPr lang="en-GB" sz="3600" dirty="0"/>
          </a:p>
        </p:txBody>
      </p:sp>
      <p:pic>
        <p:nvPicPr>
          <p:cNvPr id="148485" name="Picture 5" descr="janus"/>
          <p:cNvPicPr>
            <a:picLocks noChangeAspect="1" noChangeArrowheads="1"/>
          </p:cNvPicPr>
          <p:nvPr/>
        </p:nvPicPr>
        <p:blipFill>
          <a:blip r:embed="rId3" cstate="print"/>
          <a:srcRect/>
          <a:stretch>
            <a:fillRect/>
          </a:stretch>
        </p:blipFill>
        <p:spPr bwMode="auto">
          <a:xfrm>
            <a:off x="6640542" y="3500438"/>
            <a:ext cx="3455987" cy="3067050"/>
          </a:xfrm>
          <a:prstGeom prst="rect">
            <a:avLst/>
          </a:prstGeom>
          <a:noFill/>
        </p:spPr>
      </p:pic>
      <p:sp>
        <p:nvSpPr>
          <p:cNvPr id="148486" name="Text Box 6"/>
          <p:cNvSpPr txBox="1">
            <a:spLocks noChangeArrowheads="1"/>
          </p:cNvSpPr>
          <p:nvPr/>
        </p:nvSpPr>
        <p:spPr bwMode="auto">
          <a:xfrm>
            <a:off x="1524001" y="4005065"/>
            <a:ext cx="5184775" cy="2554545"/>
          </a:xfrm>
          <a:prstGeom prst="rect">
            <a:avLst/>
          </a:prstGeom>
          <a:noFill/>
          <a:ln w="9525">
            <a:noFill/>
            <a:miter lim="800000"/>
            <a:headEnd/>
            <a:tailEnd/>
          </a:ln>
          <a:effectLst/>
        </p:spPr>
        <p:txBody>
          <a:bodyPr>
            <a:spAutoFit/>
          </a:bodyPr>
          <a:lstStyle/>
          <a:p>
            <a:pPr lvl="1" fontAlgn="base">
              <a:spcBef>
                <a:spcPct val="20000"/>
              </a:spcBef>
              <a:spcAft>
                <a:spcPct val="0"/>
              </a:spcAft>
              <a:buClr>
                <a:srgbClr val="A3C145"/>
              </a:buClr>
              <a:buSzPct val="80000"/>
              <a:buFont typeface="Arial" charset="0"/>
              <a:buChar char="►"/>
            </a:pPr>
            <a:r>
              <a:rPr lang="en-GB" sz="2800" dirty="0">
                <a:solidFill>
                  <a:srgbClr val="FFFFFF"/>
                </a:solidFill>
                <a:effectLst>
                  <a:outerShdw blurRad="38100" dist="38100" dir="2700000" algn="tl">
                    <a:srgbClr val="000000"/>
                  </a:outerShdw>
                </a:effectLst>
                <a:latin typeface="Tahoma" pitchFamily="34" charset="0"/>
                <a:cs typeface="Arial" charset="0"/>
              </a:rPr>
              <a:t> </a:t>
            </a:r>
            <a:r>
              <a:rPr lang="en-GB" sz="3200" dirty="0">
                <a:solidFill>
                  <a:srgbClr val="FFFF00"/>
                </a:solidFill>
                <a:effectLst>
                  <a:outerShdw blurRad="38100" dist="38100" dir="2700000" algn="tl">
                    <a:srgbClr val="000000"/>
                  </a:outerShdw>
                </a:effectLst>
                <a:latin typeface="Tahoma" pitchFamily="34" charset="0"/>
                <a:cs typeface="Arial" charset="0"/>
              </a:rPr>
              <a:t>‘Authenticity’ </a:t>
            </a:r>
            <a:r>
              <a:rPr lang="en-GB" sz="3200" dirty="0">
                <a:solidFill>
                  <a:srgbClr val="FFFFFF"/>
                </a:solidFill>
                <a:effectLst>
                  <a:outerShdw blurRad="38100" dist="38100" dir="2700000" algn="tl">
                    <a:srgbClr val="000000"/>
                  </a:outerShdw>
                </a:effectLst>
                <a:latin typeface="Tahoma" pitchFamily="34" charset="0"/>
                <a:cs typeface="Arial" charset="0"/>
              </a:rPr>
              <a:t>is 	hence a much sought 	characteristic of 	commissions.</a:t>
            </a:r>
          </a:p>
          <a:p>
            <a:pPr fontAlgn="base">
              <a:spcBef>
                <a:spcPct val="0"/>
              </a:spcBef>
              <a:spcAft>
                <a:spcPct val="0"/>
              </a:spcAft>
            </a:pPr>
            <a:endParaRPr lang="en-GB" sz="3200" dirty="0">
              <a:solidFill>
                <a:srgbClr val="FFFFFF"/>
              </a:solidFill>
              <a:latin typeface="Tahoma" pitchFamily="34" charset="0"/>
              <a:cs typeface="Arial" charset="0"/>
            </a:endParaRPr>
          </a:p>
        </p:txBody>
      </p:sp>
    </p:spTree>
    <p:extLst>
      <p:ext uri="{BB962C8B-B14F-4D97-AF65-F5344CB8AC3E}">
        <p14:creationId xmlns:p14="http://schemas.microsoft.com/office/powerpoint/2010/main" val="1585453294"/>
      </p:ext>
    </p:extLst>
  </p:cSld>
  <p:clrMapOvr>
    <a:masterClrMapping/>
  </p:clrMapOvr>
  <p:transition>
    <p:diamond/>
    <p:sndAc>
      <p:stSnd>
        <p:snd r:embed="rId2" name="click.wav"/>
      </p:stSnd>
    </p:sndAc>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Rot="1" noChangeArrowheads="1"/>
          </p:cNvSpPr>
          <p:nvPr>
            <p:ph idx="1"/>
          </p:nvPr>
        </p:nvSpPr>
        <p:spPr>
          <a:xfrm>
            <a:off x="1825625" y="1041375"/>
            <a:ext cx="8540750" cy="2692400"/>
          </a:xfrm>
        </p:spPr>
        <p:txBody>
          <a:bodyPr/>
          <a:lstStyle/>
          <a:p>
            <a:r>
              <a:rPr lang="en-GB" dirty="0"/>
              <a:t> </a:t>
            </a:r>
            <a:r>
              <a:rPr lang="en-GB" i="1" dirty="0"/>
              <a:t>“...just fed up of people agreeing then doing exactly the opposite...I’m </a:t>
            </a:r>
            <a:r>
              <a:rPr lang="en-GB" i="1" dirty="0" err="1"/>
              <a:t>gonna</a:t>
            </a:r>
            <a:r>
              <a:rPr lang="en-GB" i="1" dirty="0"/>
              <a:t> get some kind of electrocution system.....”</a:t>
            </a:r>
          </a:p>
          <a:p>
            <a:r>
              <a:rPr lang="en-GB" i="1" dirty="0">
                <a:solidFill>
                  <a:srgbClr val="FFFF00"/>
                </a:solidFill>
              </a:rPr>
              <a:t> </a:t>
            </a:r>
            <a:r>
              <a:rPr lang="en-GB" sz="4000" i="1" dirty="0"/>
              <a:t>one seeks </a:t>
            </a:r>
            <a:r>
              <a:rPr lang="en-GB" sz="4000" b="1" i="1" dirty="0">
                <a:solidFill>
                  <a:srgbClr val="FFFF00"/>
                </a:solidFill>
              </a:rPr>
              <a:t>strong authentic </a:t>
            </a:r>
            <a:r>
              <a:rPr lang="en-GB" sz="4000" i="1" dirty="0"/>
              <a:t>commissions..and even then…..</a:t>
            </a:r>
            <a:endParaRPr lang="en-GB" dirty="0"/>
          </a:p>
          <a:p>
            <a:pPr>
              <a:buFont typeface="Arial" charset="0"/>
              <a:buNone/>
            </a:pPr>
            <a:endParaRPr lang="en-US" b="1" dirty="0"/>
          </a:p>
          <a:p>
            <a:pPr>
              <a:buFont typeface="Arial" charset="0"/>
              <a:buNone/>
            </a:pPr>
            <a:endParaRPr lang="en-US" dirty="0"/>
          </a:p>
        </p:txBody>
      </p:sp>
      <p:pic>
        <p:nvPicPr>
          <p:cNvPr id="160772" name="Picture 4" descr="Arm%20wrestle"/>
          <p:cNvPicPr>
            <a:picLocks noChangeAspect="1" noChangeArrowheads="1"/>
          </p:cNvPicPr>
          <p:nvPr/>
        </p:nvPicPr>
        <p:blipFill>
          <a:blip r:embed="rId2" cstate="print"/>
          <a:srcRect/>
          <a:stretch>
            <a:fillRect/>
          </a:stretch>
        </p:blipFill>
        <p:spPr bwMode="auto">
          <a:xfrm>
            <a:off x="6024562" y="4000505"/>
            <a:ext cx="2928958" cy="2735393"/>
          </a:xfrm>
          <a:prstGeom prst="rect">
            <a:avLst/>
          </a:prstGeom>
          <a:noFill/>
        </p:spPr>
      </p:pic>
      <p:pic>
        <p:nvPicPr>
          <p:cNvPr id="6" name="Picture 5" descr="janus"/>
          <p:cNvPicPr>
            <a:picLocks noChangeAspect="1" noChangeArrowheads="1"/>
          </p:cNvPicPr>
          <p:nvPr/>
        </p:nvPicPr>
        <p:blipFill>
          <a:blip r:embed="rId3" cstate="print"/>
          <a:srcRect/>
          <a:stretch>
            <a:fillRect/>
          </a:stretch>
        </p:blipFill>
        <p:spPr bwMode="auto">
          <a:xfrm>
            <a:off x="2524101" y="3945146"/>
            <a:ext cx="3116095" cy="2765409"/>
          </a:xfrm>
          <a:prstGeom prst="rect">
            <a:avLst/>
          </a:prstGeom>
          <a:noFill/>
        </p:spPr>
      </p:pic>
      <p:sp>
        <p:nvSpPr>
          <p:cNvPr id="8" name="Rectangle 2"/>
          <p:cNvSpPr>
            <a:spLocks noGrp="1" noRot="1" noChangeArrowheads="1"/>
          </p:cNvSpPr>
          <p:nvPr>
            <p:ph type="title"/>
          </p:nvPr>
        </p:nvSpPr>
        <p:spPr>
          <a:xfrm>
            <a:off x="1825625" y="71414"/>
            <a:ext cx="8540750" cy="1143000"/>
          </a:xfrm>
        </p:spPr>
        <p:txBody>
          <a:bodyPr/>
          <a:lstStyle/>
          <a:p>
            <a:r>
              <a:rPr lang="en-GB" dirty="0"/>
              <a:t>Properties of commissions</a:t>
            </a:r>
          </a:p>
        </p:txBody>
      </p:sp>
    </p:spTree>
    <p:extLst>
      <p:ext uri="{BB962C8B-B14F-4D97-AF65-F5344CB8AC3E}">
        <p14:creationId xmlns:p14="http://schemas.microsoft.com/office/powerpoint/2010/main" val="2514478227"/>
      </p:ext>
    </p:extLst>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3"/>
          <p:cNvSpPr>
            <a:spLocks noGrp="1" noRot="1" noChangeArrowheads="1"/>
          </p:cNvSpPr>
          <p:nvPr>
            <p:ph idx="1"/>
          </p:nvPr>
        </p:nvSpPr>
        <p:spPr>
          <a:xfrm>
            <a:off x="1825625" y="928670"/>
            <a:ext cx="8540750" cy="5643578"/>
          </a:xfrm>
        </p:spPr>
        <p:txBody>
          <a:bodyPr/>
          <a:lstStyle/>
          <a:p>
            <a:pPr>
              <a:lnSpc>
                <a:spcPct val="80000"/>
              </a:lnSpc>
            </a:pPr>
            <a:r>
              <a:rPr lang="en-GB" dirty="0"/>
              <a:t>commissions also lack </a:t>
            </a:r>
            <a:r>
              <a:rPr lang="en-GB" dirty="0">
                <a:solidFill>
                  <a:srgbClr val="FFFF00"/>
                </a:solidFill>
              </a:rPr>
              <a:t>‘durability’</a:t>
            </a:r>
          </a:p>
          <a:p>
            <a:pPr>
              <a:lnSpc>
                <a:spcPct val="80000"/>
              </a:lnSpc>
              <a:buNone/>
            </a:pPr>
            <a:endParaRPr lang="en-GB" sz="2000" b="1" i="1" dirty="0"/>
          </a:p>
          <a:p>
            <a:pPr>
              <a:lnSpc>
                <a:spcPct val="80000"/>
              </a:lnSpc>
            </a:pPr>
            <a:r>
              <a:rPr lang="en-GB" sz="2800" i="1" dirty="0"/>
              <a:t> </a:t>
            </a:r>
            <a:r>
              <a:rPr lang="en-US" sz="2800" i="1" dirty="0"/>
              <a:t>“ ..we actually put our bid in for </a:t>
            </a:r>
            <a:r>
              <a:rPr lang="en-US" sz="2800" dirty="0"/>
              <a:t>[T]...</a:t>
            </a:r>
            <a:r>
              <a:rPr lang="en-US" sz="2800" i="1" dirty="0"/>
              <a:t>and got it over </a:t>
            </a:r>
            <a:r>
              <a:rPr lang="en-US" sz="2800" dirty="0"/>
              <a:t>[Competitor A]</a:t>
            </a:r>
            <a:r>
              <a:rPr lang="en-US" sz="2800" i="1" dirty="0"/>
              <a:t>...now in a state where we’ve got it, but I’m sat here thinking should we have it...’cause not sure people support it now”</a:t>
            </a:r>
          </a:p>
          <a:p>
            <a:pPr>
              <a:lnSpc>
                <a:spcPct val="80000"/>
              </a:lnSpc>
              <a:buNone/>
            </a:pPr>
            <a:endParaRPr lang="en-US" sz="2800" i="1" dirty="0"/>
          </a:p>
          <a:p>
            <a:pPr>
              <a:lnSpc>
                <a:spcPct val="80000"/>
              </a:lnSpc>
            </a:pPr>
            <a:r>
              <a:rPr lang="en-US" sz="2800" i="1" dirty="0"/>
              <a:t>“Activity was due to start middle of July, that’s what we’d told the retailers,... but then there was feedback from the factory...there was problems..wouldn’t hit… ‘til end July...all the media had been booked so...”</a:t>
            </a:r>
          </a:p>
          <a:p>
            <a:pPr>
              <a:lnSpc>
                <a:spcPct val="80000"/>
              </a:lnSpc>
              <a:buNone/>
            </a:pPr>
            <a:endParaRPr lang="en-US" sz="2800" i="1" dirty="0"/>
          </a:p>
          <a:p>
            <a:pPr>
              <a:lnSpc>
                <a:spcPct val="80000"/>
              </a:lnSpc>
            </a:pPr>
            <a:r>
              <a:rPr lang="en-US" sz="2800" i="1" dirty="0"/>
              <a:t> “..the budget we set out with,.. for the </a:t>
            </a:r>
            <a:r>
              <a:rPr lang="en-US" sz="2800" dirty="0"/>
              <a:t>[D]</a:t>
            </a:r>
            <a:r>
              <a:rPr lang="en-US" sz="2800" i="1" dirty="0"/>
              <a:t>.., they’re saying they now can’t work to that budget”</a:t>
            </a:r>
          </a:p>
        </p:txBody>
      </p:sp>
      <p:sp>
        <p:nvSpPr>
          <p:cNvPr id="5" name="Rectangle 2"/>
          <p:cNvSpPr>
            <a:spLocks noGrp="1" noRot="1" noChangeArrowheads="1"/>
          </p:cNvSpPr>
          <p:nvPr>
            <p:ph type="title"/>
          </p:nvPr>
        </p:nvSpPr>
        <p:spPr>
          <a:xfrm>
            <a:off x="1825625" y="-171400"/>
            <a:ext cx="8540750" cy="1143000"/>
          </a:xfrm>
        </p:spPr>
        <p:txBody>
          <a:bodyPr/>
          <a:lstStyle/>
          <a:p>
            <a:r>
              <a:rPr lang="en-GB" dirty="0"/>
              <a:t>Properties of commissions</a:t>
            </a:r>
          </a:p>
        </p:txBody>
      </p:sp>
    </p:spTree>
    <p:extLst>
      <p:ext uri="{BB962C8B-B14F-4D97-AF65-F5344CB8AC3E}">
        <p14:creationId xmlns:p14="http://schemas.microsoft.com/office/powerpoint/2010/main" val="2489729150"/>
      </p:ext>
    </p:extLst>
  </p:cSld>
  <p:clrMapOvr>
    <a:masterClrMapping/>
  </p:clrMapOvr>
  <p:transition>
    <p:diamond/>
    <p:sndAc>
      <p:stSnd>
        <p:snd r:embed="rId2" name="click.wav"/>
      </p:stSnd>
    </p:sndAc>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Rot="1" noChangeArrowheads="1"/>
          </p:cNvSpPr>
          <p:nvPr>
            <p:ph idx="1"/>
          </p:nvPr>
        </p:nvSpPr>
        <p:spPr>
          <a:xfrm>
            <a:off x="1825625" y="1184252"/>
            <a:ext cx="8540750" cy="4924425"/>
          </a:xfrm>
        </p:spPr>
        <p:txBody>
          <a:bodyPr/>
          <a:lstStyle/>
          <a:p>
            <a:r>
              <a:rPr lang="en-GB" dirty="0"/>
              <a:t>The accidental, or deliberately malicious, lack of fulfilment of commissions does contribute to the vulnerability of collective endeavour</a:t>
            </a:r>
          </a:p>
        </p:txBody>
      </p:sp>
      <p:pic>
        <p:nvPicPr>
          <p:cNvPr id="162820" name="Picture 4" descr="MCj01982720000[1]"/>
          <p:cNvPicPr>
            <a:picLocks noChangeAspect="1" noChangeArrowheads="1"/>
          </p:cNvPicPr>
          <p:nvPr/>
        </p:nvPicPr>
        <p:blipFill>
          <a:blip r:embed="rId3" cstate="print"/>
          <a:srcRect/>
          <a:stretch>
            <a:fillRect/>
          </a:stretch>
        </p:blipFill>
        <p:spPr bwMode="auto">
          <a:xfrm>
            <a:off x="4800600" y="2924176"/>
            <a:ext cx="4679950" cy="3921125"/>
          </a:xfrm>
          <a:prstGeom prst="rect">
            <a:avLst/>
          </a:prstGeom>
          <a:noFill/>
        </p:spPr>
      </p:pic>
      <p:sp>
        <p:nvSpPr>
          <p:cNvPr id="162821" name="Text Box 5"/>
          <p:cNvSpPr txBox="1">
            <a:spLocks noChangeArrowheads="1"/>
          </p:cNvSpPr>
          <p:nvPr/>
        </p:nvSpPr>
        <p:spPr bwMode="auto">
          <a:xfrm>
            <a:off x="2166911" y="5429264"/>
            <a:ext cx="3355983" cy="707886"/>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dirty="0">
                <a:solidFill>
                  <a:srgbClr val="FFFFFF"/>
                </a:solidFill>
                <a:latin typeface="Tahoma" pitchFamily="34" charset="0"/>
                <a:cs typeface="Arial" charset="0"/>
              </a:rPr>
              <a:t>However………</a:t>
            </a:r>
            <a:endParaRPr lang="en-US" sz="4000" dirty="0">
              <a:solidFill>
                <a:srgbClr val="FFFFFF"/>
              </a:solidFill>
              <a:latin typeface="Tahoma" pitchFamily="34" charset="0"/>
              <a:cs typeface="Arial" charset="0"/>
            </a:endParaRPr>
          </a:p>
        </p:txBody>
      </p:sp>
      <p:sp>
        <p:nvSpPr>
          <p:cNvPr id="7" name="Rectangle 2"/>
          <p:cNvSpPr>
            <a:spLocks noGrp="1" noRot="1" noChangeArrowheads="1"/>
          </p:cNvSpPr>
          <p:nvPr>
            <p:ph type="title"/>
          </p:nvPr>
        </p:nvSpPr>
        <p:spPr>
          <a:xfrm>
            <a:off x="1825625" y="71414"/>
            <a:ext cx="8540750" cy="1143000"/>
          </a:xfrm>
        </p:spPr>
        <p:txBody>
          <a:bodyPr/>
          <a:lstStyle/>
          <a:p>
            <a:r>
              <a:rPr lang="en-GB" dirty="0"/>
              <a:t>Properties of commissions</a:t>
            </a:r>
          </a:p>
        </p:txBody>
      </p:sp>
    </p:spTree>
    <p:extLst>
      <p:ext uri="{BB962C8B-B14F-4D97-AF65-F5344CB8AC3E}">
        <p14:creationId xmlns:p14="http://schemas.microsoft.com/office/powerpoint/2010/main" val="4180647104"/>
      </p:ext>
    </p:extLst>
  </p:cSld>
  <p:clrMapOvr>
    <a:masterClrMapping/>
  </p:clrMapOvr>
  <p:transition>
    <p:diamond/>
    <p:sndAc>
      <p:stSnd>
        <p:snd r:embed="rId2" name="click.wav"/>
      </p:stSnd>
    </p:sndAc>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Rot="1" noChangeArrowheads="1"/>
          </p:cNvSpPr>
          <p:nvPr>
            <p:ph idx="1"/>
          </p:nvPr>
        </p:nvSpPr>
        <p:spPr>
          <a:xfrm>
            <a:off x="1825625" y="1285861"/>
            <a:ext cx="8540750" cy="5141913"/>
          </a:xfrm>
        </p:spPr>
        <p:txBody>
          <a:bodyPr/>
          <a:lstStyle/>
          <a:p>
            <a:pPr>
              <a:lnSpc>
                <a:spcPct val="90000"/>
              </a:lnSpc>
            </a:pPr>
            <a:r>
              <a:rPr lang="en-GB" dirty="0"/>
              <a:t>Most of the commission</a:t>
            </a:r>
            <a:r>
              <a:rPr lang="en-GB" dirty="0">
                <a:solidFill>
                  <a:srgbClr val="FFFF00"/>
                </a:solidFill>
              </a:rPr>
              <a:t> </a:t>
            </a:r>
            <a:r>
              <a:rPr lang="en-GB" dirty="0" err="1">
                <a:solidFill>
                  <a:srgbClr val="FFFF00"/>
                </a:solidFill>
              </a:rPr>
              <a:t>lability</a:t>
            </a:r>
            <a:r>
              <a:rPr lang="en-GB" dirty="0">
                <a:solidFill>
                  <a:srgbClr val="FFFF00"/>
                </a:solidFill>
              </a:rPr>
              <a:t> </a:t>
            </a:r>
            <a:r>
              <a:rPr lang="en-GB" dirty="0"/>
              <a:t>that managers face derives from: </a:t>
            </a:r>
          </a:p>
          <a:p>
            <a:pPr lvl="1">
              <a:lnSpc>
                <a:spcPct val="90000"/>
              </a:lnSpc>
            </a:pPr>
            <a:r>
              <a:rPr lang="en-GB" dirty="0"/>
              <a:t> ‘changes of mind’,</a:t>
            </a:r>
          </a:p>
          <a:p>
            <a:pPr lvl="1">
              <a:lnSpc>
                <a:spcPct val="90000"/>
              </a:lnSpc>
            </a:pPr>
            <a:r>
              <a:rPr lang="en-GB" dirty="0"/>
              <a:t> ‘changes of situation’,</a:t>
            </a:r>
          </a:p>
          <a:p>
            <a:pPr lvl="1">
              <a:lnSpc>
                <a:spcPct val="90000"/>
              </a:lnSpc>
            </a:pPr>
            <a:r>
              <a:rPr lang="en-GB" dirty="0"/>
              <a:t> ‘unexpected outcomes’ and</a:t>
            </a:r>
          </a:p>
          <a:p>
            <a:pPr lvl="1">
              <a:lnSpc>
                <a:spcPct val="90000"/>
              </a:lnSpc>
            </a:pPr>
            <a:r>
              <a:rPr lang="en-GB" dirty="0"/>
              <a:t>unintended consequences inherent in the turbulent </a:t>
            </a:r>
            <a:r>
              <a:rPr lang="en-GB" b="1" dirty="0"/>
              <a:t>‘</a:t>
            </a:r>
            <a:r>
              <a:rPr lang="en-GB" b="1" i="1" dirty="0"/>
              <a:t>wicked milieu’</a:t>
            </a:r>
            <a:r>
              <a:rPr lang="en-GB" i="1" dirty="0"/>
              <a:t> </a:t>
            </a:r>
            <a:r>
              <a:rPr lang="en-GB" dirty="0"/>
              <a:t>managers inhabit.</a:t>
            </a:r>
          </a:p>
          <a:p>
            <a:pPr>
              <a:lnSpc>
                <a:spcPct val="90000"/>
              </a:lnSpc>
            </a:pPr>
            <a:endParaRPr lang="en-US" dirty="0"/>
          </a:p>
        </p:txBody>
      </p:sp>
      <p:pic>
        <p:nvPicPr>
          <p:cNvPr id="167940" name="Picture 4" descr="MPj03961000000[1]"/>
          <p:cNvPicPr>
            <a:picLocks noChangeAspect="1" noChangeArrowheads="1"/>
          </p:cNvPicPr>
          <p:nvPr/>
        </p:nvPicPr>
        <p:blipFill>
          <a:blip r:embed="rId3" cstate="print"/>
          <a:srcRect/>
          <a:stretch>
            <a:fillRect/>
          </a:stretch>
        </p:blipFill>
        <p:spPr bwMode="auto">
          <a:xfrm>
            <a:off x="3595670" y="5096966"/>
            <a:ext cx="4643470" cy="1475307"/>
          </a:xfrm>
          <a:prstGeom prst="rect">
            <a:avLst/>
          </a:prstGeom>
          <a:noFill/>
        </p:spPr>
      </p:pic>
      <p:sp>
        <p:nvSpPr>
          <p:cNvPr id="6" name="Rectangle 2"/>
          <p:cNvSpPr>
            <a:spLocks noGrp="1" noRot="1" noChangeArrowheads="1"/>
          </p:cNvSpPr>
          <p:nvPr>
            <p:ph type="title"/>
          </p:nvPr>
        </p:nvSpPr>
        <p:spPr>
          <a:xfrm>
            <a:off x="1825625" y="44624"/>
            <a:ext cx="8540750" cy="1143000"/>
          </a:xfrm>
        </p:spPr>
        <p:txBody>
          <a:bodyPr/>
          <a:lstStyle/>
          <a:p>
            <a:r>
              <a:rPr lang="en-GB" dirty="0"/>
              <a:t>Properties of commissions</a:t>
            </a:r>
          </a:p>
        </p:txBody>
      </p:sp>
    </p:spTree>
    <p:extLst>
      <p:ext uri="{BB962C8B-B14F-4D97-AF65-F5344CB8AC3E}">
        <p14:creationId xmlns:p14="http://schemas.microsoft.com/office/powerpoint/2010/main" val="567482282"/>
      </p:ext>
    </p:extLst>
  </p:cSld>
  <p:clrMapOvr>
    <a:masterClrMapping/>
  </p:clrMapOvr>
  <p:transition>
    <p:diamond/>
    <p:sndAc>
      <p:stSnd>
        <p:snd r:embed="rId2" name="click.wav"/>
      </p:stSnd>
    </p:sndAc>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Rot="1" noChangeArrowheads="1"/>
          </p:cNvSpPr>
          <p:nvPr>
            <p:ph idx="1"/>
          </p:nvPr>
        </p:nvSpPr>
        <p:spPr>
          <a:xfrm>
            <a:off x="1559497" y="1412777"/>
            <a:ext cx="5842011" cy="5141913"/>
          </a:xfrm>
        </p:spPr>
        <p:txBody>
          <a:bodyPr/>
          <a:lstStyle/>
          <a:p>
            <a:pPr>
              <a:lnSpc>
                <a:spcPct val="90000"/>
              </a:lnSpc>
            </a:pPr>
            <a:r>
              <a:rPr lang="en-GB" dirty="0"/>
              <a:t>commissions given their predominant forms, their prevalent </a:t>
            </a:r>
            <a:r>
              <a:rPr lang="en-GB" b="1" dirty="0">
                <a:solidFill>
                  <a:srgbClr val="FFFF00"/>
                </a:solidFill>
              </a:rPr>
              <a:t>‘</a:t>
            </a:r>
            <a:r>
              <a:rPr lang="en-GB" dirty="0">
                <a:solidFill>
                  <a:srgbClr val="FFFF00"/>
                </a:solidFill>
              </a:rPr>
              <a:t>looseness’, mutation, </a:t>
            </a:r>
            <a:r>
              <a:rPr lang="en-GB" dirty="0" err="1">
                <a:solidFill>
                  <a:srgbClr val="FFFF00"/>
                </a:solidFill>
              </a:rPr>
              <a:t>lability</a:t>
            </a:r>
            <a:r>
              <a:rPr lang="en-GB" dirty="0">
                <a:solidFill>
                  <a:srgbClr val="FFFF00"/>
                </a:solidFill>
              </a:rPr>
              <a:t> </a:t>
            </a:r>
            <a:r>
              <a:rPr lang="en-GB" dirty="0"/>
              <a:t>and differing </a:t>
            </a:r>
            <a:r>
              <a:rPr lang="en-GB" dirty="0">
                <a:solidFill>
                  <a:srgbClr val="FFFF00"/>
                </a:solidFill>
              </a:rPr>
              <a:t>strength </a:t>
            </a:r>
            <a:r>
              <a:rPr lang="en-GB" dirty="0"/>
              <a:t>are, as a  result, </a:t>
            </a:r>
            <a:r>
              <a:rPr lang="en-GB" b="1" dirty="0"/>
              <a:t>inherently precarious </a:t>
            </a:r>
          </a:p>
          <a:p>
            <a:pPr>
              <a:lnSpc>
                <a:spcPct val="90000"/>
              </a:lnSpc>
              <a:buNone/>
            </a:pPr>
            <a:r>
              <a:rPr lang="en-GB" b="1" dirty="0"/>
              <a:t>	</a:t>
            </a:r>
            <a:r>
              <a:rPr lang="en-GB" u="sng" dirty="0"/>
              <a:t>even when</a:t>
            </a:r>
            <a:r>
              <a:rPr lang="en-GB" u="sng" dirty="0">
                <a:solidFill>
                  <a:srgbClr val="FFFF00"/>
                </a:solidFill>
              </a:rPr>
              <a:t> authentic</a:t>
            </a:r>
            <a:r>
              <a:rPr lang="en-GB" u="sng" dirty="0"/>
              <a:t>!</a:t>
            </a:r>
            <a:endParaRPr lang="en-US" u="sng" dirty="0"/>
          </a:p>
          <a:p>
            <a:pPr>
              <a:lnSpc>
                <a:spcPct val="90000"/>
              </a:lnSpc>
            </a:pPr>
            <a:endParaRPr lang="en-US" dirty="0"/>
          </a:p>
        </p:txBody>
      </p:sp>
      <p:pic>
        <p:nvPicPr>
          <p:cNvPr id="430082" name="Picture 2" descr="C:\Documents and Settings\lenney\Local Settings\Temporary Internet Files\Content.IE5\MX8JJ8NN\MPj03876250000[1].jpg"/>
          <p:cNvPicPr>
            <a:picLocks noChangeAspect="1" noChangeArrowheads="1"/>
          </p:cNvPicPr>
          <p:nvPr/>
        </p:nvPicPr>
        <p:blipFill>
          <a:blip r:embed="rId3" cstate="print"/>
          <a:srcRect/>
          <a:stretch>
            <a:fillRect/>
          </a:stretch>
        </p:blipFill>
        <p:spPr bwMode="auto">
          <a:xfrm>
            <a:off x="7159882" y="1643051"/>
            <a:ext cx="3328607" cy="4666270"/>
          </a:xfrm>
          <a:prstGeom prst="rect">
            <a:avLst/>
          </a:prstGeom>
          <a:noFill/>
        </p:spPr>
      </p:pic>
      <p:pic>
        <p:nvPicPr>
          <p:cNvPr id="430083" name="Picture 3" descr="C:\Documents and Settings\lenney\Local Settings\Temporary Internet Files\Content.IE5\2FHBVW62\MPj03164070000[1].jpg"/>
          <p:cNvPicPr>
            <a:picLocks noChangeAspect="1" noChangeArrowheads="1"/>
          </p:cNvPicPr>
          <p:nvPr/>
        </p:nvPicPr>
        <p:blipFill>
          <a:blip r:embed="rId4" cstate="print"/>
          <a:srcRect/>
          <a:stretch>
            <a:fillRect/>
          </a:stretch>
        </p:blipFill>
        <p:spPr bwMode="auto">
          <a:xfrm>
            <a:off x="2567608" y="5257019"/>
            <a:ext cx="2304256" cy="1570734"/>
          </a:xfrm>
          <a:prstGeom prst="rect">
            <a:avLst/>
          </a:prstGeom>
          <a:noFill/>
        </p:spPr>
      </p:pic>
      <p:sp>
        <p:nvSpPr>
          <p:cNvPr id="7" name="Rectangle 2"/>
          <p:cNvSpPr>
            <a:spLocks noGrp="1" noRot="1" noChangeArrowheads="1"/>
          </p:cNvSpPr>
          <p:nvPr>
            <p:ph type="title"/>
          </p:nvPr>
        </p:nvSpPr>
        <p:spPr/>
        <p:txBody>
          <a:bodyPr/>
          <a:lstStyle/>
          <a:p>
            <a:r>
              <a:rPr lang="en-GB" dirty="0"/>
              <a:t>Properties of commissions</a:t>
            </a:r>
          </a:p>
        </p:txBody>
      </p:sp>
    </p:spTree>
    <p:extLst>
      <p:ext uri="{BB962C8B-B14F-4D97-AF65-F5344CB8AC3E}">
        <p14:creationId xmlns:p14="http://schemas.microsoft.com/office/powerpoint/2010/main" val="579769391"/>
      </p:ext>
    </p:extLst>
  </p:cSld>
  <p:clrMapOvr>
    <a:masterClrMapping/>
  </p:clrMapOvr>
  <p:transition>
    <p:diamond/>
    <p:sndAc>
      <p:stSnd>
        <p:snd r:embed="rId2" name="click.wav"/>
      </p:stSnd>
    </p:sndAc>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Grp="1" noRot="1" noChangeArrowheads="1"/>
          </p:cNvSpPr>
          <p:nvPr>
            <p:ph idx="1"/>
          </p:nvPr>
        </p:nvSpPr>
        <p:spPr>
          <a:xfrm>
            <a:off x="1825625" y="764705"/>
            <a:ext cx="8540750" cy="4852987"/>
          </a:xfrm>
        </p:spPr>
        <p:txBody>
          <a:bodyPr/>
          <a:lstStyle/>
          <a:p>
            <a:pPr>
              <a:lnSpc>
                <a:spcPct val="90000"/>
              </a:lnSpc>
            </a:pPr>
            <a:r>
              <a:rPr lang="en-GB" sz="2800" dirty="0"/>
              <a:t>“.. in most realistic scenarios agents are situated in time-varying contexts – the external world may change, another agent may attempt to interact with it, and so on. Therefore in many cases an agent’s beliefs will alter between the making of a commission and it actually performing the associated processing – in fact the longer the time between these 2 events the greater the likelihood of change occurring….</a:t>
            </a:r>
            <a:r>
              <a:rPr lang="en-GB" sz="2800" dirty="0">
                <a:solidFill>
                  <a:srgbClr val="FFFF00"/>
                </a:solidFill>
              </a:rPr>
              <a:t>commissions</a:t>
            </a:r>
            <a:r>
              <a:rPr lang="en-GB" sz="2800" dirty="0"/>
              <a:t> may need to be reviewed. </a:t>
            </a:r>
            <a:r>
              <a:rPr lang="en-GB" sz="2800" dirty="0">
                <a:solidFill>
                  <a:srgbClr val="FFFF00"/>
                </a:solidFill>
              </a:rPr>
              <a:t>Commissions</a:t>
            </a:r>
            <a:r>
              <a:rPr lang="en-GB" sz="2800" dirty="0"/>
              <a:t> </a:t>
            </a:r>
            <a:r>
              <a:rPr lang="en-GB" sz="2800" u="sng" dirty="0"/>
              <a:t>should therefore be relatively stable over time (otherwise there is little point making them) </a:t>
            </a:r>
            <a:r>
              <a:rPr lang="en-GB" sz="2800" b="1" u="sng" dirty="0"/>
              <a:t>but they should not be irrevocable</a:t>
            </a:r>
            <a:r>
              <a:rPr lang="en-GB" sz="2800" dirty="0"/>
              <a:t>” </a:t>
            </a:r>
          </a:p>
          <a:p>
            <a:pPr>
              <a:lnSpc>
                <a:spcPct val="90000"/>
              </a:lnSpc>
              <a:buFont typeface="Arial" charset="0"/>
              <a:buNone/>
            </a:pPr>
            <a:r>
              <a:rPr lang="en-GB" sz="2000" dirty="0"/>
              <a:t>	</a:t>
            </a:r>
            <a:endParaRPr lang="en-US" sz="2800" dirty="0"/>
          </a:p>
        </p:txBody>
      </p:sp>
      <p:pic>
        <p:nvPicPr>
          <p:cNvPr id="163844" name="Picture 4" descr="MCj03227150000[1]"/>
          <p:cNvPicPr>
            <a:picLocks noChangeAspect="1" noChangeArrowheads="1"/>
          </p:cNvPicPr>
          <p:nvPr/>
        </p:nvPicPr>
        <p:blipFill>
          <a:blip r:embed="rId3" cstate="print"/>
          <a:srcRect/>
          <a:stretch>
            <a:fillRect/>
          </a:stretch>
        </p:blipFill>
        <p:spPr bwMode="auto">
          <a:xfrm>
            <a:off x="6167438" y="5589589"/>
            <a:ext cx="3960812" cy="866775"/>
          </a:xfrm>
          <a:prstGeom prst="rect">
            <a:avLst/>
          </a:prstGeom>
          <a:noFill/>
        </p:spPr>
      </p:pic>
      <p:pic>
        <p:nvPicPr>
          <p:cNvPr id="163845" name="Picture 5" descr="MCj03227150000[1]"/>
          <p:cNvPicPr>
            <a:picLocks noChangeAspect="1" noChangeArrowheads="1"/>
          </p:cNvPicPr>
          <p:nvPr/>
        </p:nvPicPr>
        <p:blipFill>
          <a:blip r:embed="rId3" cstate="print"/>
          <a:srcRect/>
          <a:stretch>
            <a:fillRect/>
          </a:stretch>
        </p:blipFill>
        <p:spPr bwMode="auto">
          <a:xfrm rot="10673642">
            <a:off x="2063751" y="5805489"/>
            <a:ext cx="3960813" cy="866775"/>
          </a:xfrm>
          <a:prstGeom prst="rect">
            <a:avLst/>
          </a:prstGeom>
          <a:noFill/>
        </p:spPr>
      </p:pic>
      <p:sp>
        <p:nvSpPr>
          <p:cNvPr id="7" name="Rectangle 2"/>
          <p:cNvSpPr>
            <a:spLocks noGrp="1" noRot="1" noChangeArrowheads="1"/>
          </p:cNvSpPr>
          <p:nvPr>
            <p:ph type="title"/>
          </p:nvPr>
        </p:nvSpPr>
        <p:spPr>
          <a:xfrm>
            <a:off x="1825625" y="-171400"/>
            <a:ext cx="8540750" cy="1143000"/>
          </a:xfrm>
        </p:spPr>
        <p:txBody>
          <a:bodyPr/>
          <a:lstStyle/>
          <a:p>
            <a:r>
              <a:rPr lang="en-GB" dirty="0"/>
              <a:t>Properties of commissions</a:t>
            </a:r>
          </a:p>
        </p:txBody>
      </p:sp>
    </p:spTree>
    <p:extLst>
      <p:ext uri="{BB962C8B-B14F-4D97-AF65-F5344CB8AC3E}">
        <p14:creationId xmlns:p14="http://schemas.microsoft.com/office/powerpoint/2010/main" val="179184194"/>
      </p:ext>
    </p:extLst>
  </p:cSld>
  <p:clrMapOvr>
    <a:masterClrMapping/>
  </p:clrMapOvr>
  <p:transition>
    <p:diamond/>
    <p:sndAc>
      <p:stSnd>
        <p:snd r:embed="rId2" name="click.wav"/>
      </p:stSnd>
    </p:sndAc>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rrowheads="1"/>
          </p:cNvSpPr>
          <p:nvPr>
            <p:ph type="title"/>
          </p:nvPr>
        </p:nvSpPr>
        <p:spPr>
          <a:xfrm>
            <a:off x="1825625" y="-26988"/>
            <a:ext cx="8540750" cy="1143001"/>
          </a:xfrm>
        </p:spPr>
        <p:txBody>
          <a:bodyPr/>
          <a:lstStyle/>
          <a:p>
            <a:r>
              <a:rPr lang="en-GB"/>
              <a:t>The Nature of Managerial Work</a:t>
            </a:r>
            <a:endParaRPr lang="en-US"/>
          </a:p>
        </p:txBody>
      </p:sp>
      <p:sp>
        <p:nvSpPr>
          <p:cNvPr id="165891" name="Rectangle 3"/>
          <p:cNvSpPr>
            <a:spLocks noGrp="1" noRot="1" noChangeArrowheads="1"/>
          </p:cNvSpPr>
          <p:nvPr>
            <p:ph idx="1"/>
          </p:nvPr>
        </p:nvSpPr>
        <p:spPr>
          <a:xfrm>
            <a:off x="1825625" y="1052514"/>
            <a:ext cx="8540750" cy="5616575"/>
          </a:xfrm>
        </p:spPr>
        <p:txBody>
          <a:bodyPr/>
          <a:lstStyle/>
          <a:p>
            <a:r>
              <a:rPr lang="en-US" dirty="0"/>
              <a:t>The poor durability of commissions appears at first sight to be a wholly negative attribute of commissions. However………</a:t>
            </a:r>
          </a:p>
          <a:p>
            <a:r>
              <a:rPr lang="en-US" dirty="0"/>
              <a:t>The inherent unreliability of commissions is clearly the reverse-side of the prized attributes of flexibility and responsiveness</a:t>
            </a:r>
          </a:p>
        </p:txBody>
      </p:sp>
      <p:pic>
        <p:nvPicPr>
          <p:cNvPr id="165892" name="Picture 4" descr="Flipsidelogo"/>
          <p:cNvPicPr>
            <a:picLocks noChangeAspect="1" noChangeArrowheads="1"/>
          </p:cNvPicPr>
          <p:nvPr/>
        </p:nvPicPr>
        <p:blipFill>
          <a:blip r:embed="rId3" cstate="print"/>
          <a:srcRect/>
          <a:stretch>
            <a:fillRect/>
          </a:stretch>
        </p:blipFill>
        <p:spPr bwMode="auto">
          <a:xfrm>
            <a:off x="2711450" y="4724400"/>
            <a:ext cx="6840538" cy="1892300"/>
          </a:xfrm>
          <a:prstGeom prst="rect">
            <a:avLst/>
          </a:prstGeom>
          <a:noFill/>
        </p:spPr>
      </p:pic>
    </p:spTree>
    <p:extLst>
      <p:ext uri="{BB962C8B-B14F-4D97-AF65-F5344CB8AC3E}">
        <p14:creationId xmlns:p14="http://schemas.microsoft.com/office/powerpoint/2010/main" val="1479709641"/>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5891">
                                            <p:txEl>
                                              <p:pRg st="0" end="0"/>
                                            </p:txEl>
                                          </p:spTgt>
                                        </p:tgtEl>
                                        <p:attrNameLst>
                                          <p:attrName>style.visibility</p:attrName>
                                        </p:attrNameLst>
                                      </p:cBhvr>
                                      <p:to>
                                        <p:strVal val="visible"/>
                                      </p:to>
                                    </p:set>
                                    <p:anim calcmode="lin" valueType="num">
                                      <p:cBhvr additive="base">
                                        <p:cTn id="7" dur="500" fill="hold"/>
                                        <p:tgtEl>
                                          <p:spTgt spid="1658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58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5891">
                                            <p:txEl>
                                              <p:pRg st="1" end="1"/>
                                            </p:txEl>
                                          </p:spTgt>
                                        </p:tgtEl>
                                        <p:attrNameLst>
                                          <p:attrName>style.visibility</p:attrName>
                                        </p:attrNameLst>
                                      </p:cBhvr>
                                      <p:to>
                                        <p:strVal val="visible"/>
                                      </p:to>
                                    </p:set>
                                    <p:anim calcmode="lin" valueType="num">
                                      <p:cBhvr additive="base">
                                        <p:cTn id="13" dur="500" fill="hold"/>
                                        <p:tgtEl>
                                          <p:spTgt spid="16589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589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Rot="1" noChangeArrowheads="1"/>
          </p:cNvSpPr>
          <p:nvPr>
            <p:ph type="title"/>
          </p:nvPr>
        </p:nvSpPr>
        <p:spPr/>
        <p:txBody>
          <a:bodyPr/>
          <a:lstStyle/>
          <a:p>
            <a:r>
              <a:rPr lang="en-GB"/>
              <a:t>The Nature of Managerial Work</a:t>
            </a:r>
            <a:endParaRPr lang="en-US"/>
          </a:p>
        </p:txBody>
      </p:sp>
      <p:sp>
        <p:nvSpPr>
          <p:cNvPr id="297987" name="Rectangle 3"/>
          <p:cNvSpPr>
            <a:spLocks noGrp="1" noRot="1" noChangeArrowheads="1"/>
          </p:cNvSpPr>
          <p:nvPr>
            <p:ph idx="1"/>
          </p:nvPr>
        </p:nvSpPr>
        <p:spPr/>
        <p:txBody>
          <a:bodyPr/>
          <a:lstStyle/>
          <a:p>
            <a:r>
              <a:rPr lang="en-US" dirty="0"/>
              <a:t>The ‘price’ of the flexibility and responsiveness that the turbulent commercial milieu demands is the inherent unreliability of the crafted webs of commissions.</a:t>
            </a:r>
          </a:p>
          <a:p>
            <a:r>
              <a:rPr lang="en-US" dirty="0"/>
              <a:t>commission unreliability is the norm and the flip-side of their strength – their </a:t>
            </a:r>
            <a:r>
              <a:rPr lang="en-US" b="1" dirty="0"/>
              <a:t>‘responsive </a:t>
            </a:r>
            <a:r>
              <a:rPr lang="en-US" b="1" dirty="0" err="1"/>
              <a:t>modulatability</a:t>
            </a:r>
            <a:r>
              <a:rPr lang="en-US" b="1" dirty="0"/>
              <a:t>’.</a:t>
            </a:r>
          </a:p>
          <a:p>
            <a:endParaRPr lang="en-US" dirty="0"/>
          </a:p>
        </p:txBody>
      </p:sp>
    </p:spTree>
    <p:extLst>
      <p:ext uri="{BB962C8B-B14F-4D97-AF65-F5344CB8AC3E}">
        <p14:creationId xmlns:p14="http://schemas.microsoft.com/office/powerpoint/2010/main" val="416941491"/>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987">
                                            <p:txEl>
                                              <p:pRg st="0" end="0"/>
                                            </p:txEl>
                                          </p:spTgt>
                                        </p:tgtEl>
                                        <p:attrNameLst>
                                          <p:attrName>style.visibility</p:attrName>
                                        </p:attrNameLst>
                                      </p:cBhvr>
                                      <p:to>
                                        <p:strVal val="visible"/>
                                      </p:to>
                                    </p:set>
                                    <p:anim calcmode="lin" valueType="num">
                                      <p:cBhvr additive="base">
                                        <p:cTn id="7" dur="500" fill="hold"/>
                                        <p:tgtEl>
                                          <p:spTgt spid="2979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79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987">
                                            <p:txEl>
                                              <p:pRg st="1" end="1"/>
                                            </p:txEl>
                                          </p:spTgt>
                                        </p:tgtEl>
                                        <p:attrNameLst>
                                          <p:attrName>style.visibility</p:attrName>
                                        </p:attrNameLst>
                                      </p:cBhvr>
                                      <p:to>
                                        <p:strVal val="visible"/>
                                      </p:to>
                                    </p:set>
                                    <p:anim calcmode="lin" valueType="num">
                                      <p:cBhvr additive="base">
                                        <p:cTn id="13" dur="500" fill="hold"/>
                                        <p:tgtEl>
                                          <p:spTgt spid="2979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798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p:txBody>
          <a:bodyPr/>
          <a:lstStyle/>
          <a:p>
            <a:r>
              <a:rPr lang="en-GB"/>
              <a:t>The Nature of Managerial Work</a:t>
            </a:r>
          </a:p>
        </p:txBody>
      </p:sp>
      <p:sp>
        <p:nvSpPr>
          <p:cNvPr id="123907" name="Rectangle 3"/>
          <p:cNvSpPr>
            <a:spLocks noGrp="1" noRot="1" noChangeArrowheads="1"/>
          </p:cNvSpPr>
          <p:nvPr>
            <p:ph idx="1"/>
          </p:nvPr>
        </p:nvSpPr>
        <p:spPr>
          <a:xfrm>
            <a:off x="1825626" y="1412777"/>
            <a:ext cx="8842375" cy="5068887"/>
          </a:xfrm>
        </p:spPr>
        <p:txBody>
          <a:bodyPr/>
          <a:lstStyle/>
          <a:p>
            <a:r>
              <a:rPr lang="en-GB" sz="2800" dirty="0"/>
              <a:t>The OBJECTIVE  embedded in a commission represents its </a:t>
            </a:r>
            <a:r>
              <a:rPr lang="en-GB" sz="2800" b="1" u="sng" dirty="0"/>
              <a:t>SPIRIT</a:t>
            </a:r>
            <a:r>
              <a:rPr lang="en-GB" b="1" dirty="0"/>
              <a:t> </a:t>
            </a:r>
          </a:p>
          <a:p>
            <a:pPr>
              <a:buFont typeface="Arial" charset="0"/>
              <a:buNone/>
            </a:pPr>
            <a:endParaRPr lang="en-GB" dirty="0"/>
          </a:p>
          <a:p>
            <a:endParaRPr lang="en-GB" dirty="0"/>
          </a:p>
        </p:txBody>
      </p:sp>
      <p:pic>
        <p:nvPicPr>
          <p:cNvPr id="123912" name="Picture 8" descr="1-purpose"/>
          <p:cNvPicPr>
            <a:picLocks noChangeAspect="1" noChangeArrowheads="1"/>
          </p:cNvPicPr>
          <p:nvPr/>
        </p:nvPicPr>
        <p:blipFill>
          <a:blip r:embed="rId3" cstate="print"/>
          <a:srcRect/>
          <a:stretch>
            <a:fillRect/>
          </a:stretch>
        </p:blipFill>
        <p:spPr bwMode="auto">
          <a:xfrm>
            <a:off x="2999657" y="2643182"/>
            <a:ext cx="4840625" cy="3738568"/>
          </a:xfrm>
          <a:prstGeom prst="rect">
            <a:avLst/>
          </a:prstGeom>
          <a:noFill/>
        </p:spPr>
      </p:pic>
      <p:sp>
        <p:nvSpPr>
          <p:cNvPr id="2" name="Cloud 1"/>
          <p:cNvSpPr/>
          <p:nvPr/>
        </p:nvSpPr>
        <p:spPr>
          <a:xfrm rot="19761372">
            <a:off x="7539429" y="3756046"/>
            <a:ext cx="3290664" cy="9144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dirty="0">
                <a:solidFill>
                  <a:srgbClr val="FFFFFF"/>
                </a:solidFill>
                <a:latin typeface="Tahoma"/>
                <a:cs typeface="Arial"/>
              </a:rPr>
              <a:t>Objective-laden seeds of action</a:t>
            </a:r>
          </a:p>
        </p:txBody>
      </p:sp>
    </p:spTree>
    <p:extLst>
      <p:ext uri="{BB962C8B-B14F-4D97-AF65-F5344CB8AC3E}">
        <p14:creationId xmlns:p14="http://schemas.microsoft.com/office/powerpoint/2010/main" val="3388722886"/>
      </p:ext>
    </p:extLst>
  </p:cSld>
  <p:clrMapOvr>
    <a:masterClrMapping/>
  </p:clrMapOvr>
  <p:transition>
    <p:diamond/>
    <p:sndAc>
      <p:stSnd>
        <p:snd r:embed="rId2" name="click.wav"/>
      </p:stSnd>
    </p:sndAc>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a:xfrm>
            <a:off x="1825625" y="-142900"/>
            <a:ext cx="8540750" cy="1143000"/>
          </a:xfrm>
        </p:spPr>
        <p:txBody>
          <a:bodyPr/>
          <a:lstStyle/>
          <a:p>
            <a:r>
              <a:rPr lang="en-GB" dirty="0"/>
              <a:t>The Nature of Managerial Work</a:t>
            </a:r>
          </a:p>
        </p:txBody>
      </p:sp>
      <p:sp>
        <p:nvSpPr>
          <p:cNvPr id="126980" name="Rectangle 4"/>
          <p:cNvSpPr>
            <a:spLocks noChangeArrowheads="1"/>
          </p:cNvSpPr>
          <p:nvPr/>
        </p:nvSpPr>
        <p:spPr bwMode="auto">
          <a:xfrm>
            <a:off x="1919288" y="928670"/>
            <a:ext cx="4032250" cy="5853910"/>
          </a:xfrm>
          <a:prstGeom prst="rect">
            <a:avLst/>
          </a:prstGeom>
          <a:noFill/>
          <a:ln w="9525">
            <a:noFill/>
            <a:miter lim="800000"/>
            <a:headEnd/>
            <a:tailEnd/>
          </a:ln>
          <a:effectLst/>
        </p:spPr>
        <p:txBody>
          <a:bodyPr>
            <a:spAutoFit/>
          </a:bodyPr>
          <a:lstStyle/>
          <a:p>
            <a:pPr fontAlgn="base">
              <a:lnSpc>
                <a:spcPct val="90000"/>
              </a:lnSpc>
              <a:spcBef>
                <a:spcPct val="20000"/>
              </a:spcBef>
              <a:spcAft>
                <a:spcPct val="0"/>
              </a:spcAft>
              <a:buClr>
                <a:srgbClr val="A3C145"/>
              </a:buClr>
              <a:buSzPct val="80000"/>
            </a:pPr>
            <a:r>
              <a:rPr lang="en-GB" sz="3200" dirty="0">
                <a:solidFill>
                  <a:srgbClr val="FFFFFF"/>
                </a:solidFill>
                <a:effectLst>
                  <a:outerShdw blurRad="38100" dist="38100" dir="2700000" algn="tl">
                    <a:srgbClr val="000000"/>
                  </a:outerShdw>
                </a:effectLst>
                <a:latin typeface="Tahoma" pitchFamily="34" charset="0"/>
                <a:cs typeface="Arial" charset="0"/>
              </a:rPr>
              <a:t>Given the turbulence, indeterminacy and complexity of the intra and inter-organizational milieu </a:t>
            </a:r>
            <a:r>
              <a:rPr lang="en-GB" sz="3200" dirty="0">
                <a:solidFill>
                  <a:srgbClr val="FFFF00"/>
                </a:solidFill>
                <a:effectLst>
                  <a:outerShdw blurRad="38100" dist="38100" dir="2700000" algn="tl">
                    <a:srgbClr val="000000"/>
                  </a:outerShdw>
                </a:effectLst>
                <a:latin typeface="Tahoma" pitchFamily="34" charset="0"/>
                <a:cs typeface="Arial" charset="0"/>
              </a:rPr>
              <a:t>it is in the ‘spirit’ of their commissions, not in their detail, that managers need their collaborators and customers to act.</a:t>
            </a:r>
          </a:p>
        </p:txBody>
      </p:sp>
      <p:pic>
        <p:nvPicPr>
          <p:cNvPr id="126981" name="Picture 5" descr="Chaos%20Field"/>
          <p:cNvPicPr>
            <a:picLocks noChangeAspect="1" noChangeArrowheads="1"/>
          </p:cNvPicPr>
          <p:nvPr/>
        </p:nvPicPr>
        <p:blipFill>
          <a:blip r:embed="rId3" cstate="print"/>
          <a:srcRect/>
          <a:stretch>
            <a:fillRect/>
          </a:stretch>
        </p:blipFill>
        <p:spPr bwMode="auto">
          <a:xfrm>
            <a:off x="6711950" y="1557338"/>
            <a:ext cx="3416300" cy="5111750"/>
          </a:xfrm>
          <a:prstGeom prst="rect">
            <a:avLst/>
          </a:prstGeom>
          <a:noFill/>
        </p:spPr>
      </p:pic>
    </p:spTree>
    <p:extLst>
      <p:ext uri="{BB962C8B-B14F-4D97-AF65-F5344CB8AC3E}">
        <p14:creationId xmlns:p14="http://schemas.microsoft.com/office/powerpoint/2010/main" val="3119590196"/>
      </p:ext>
    </p:extLst>
  </p:cSld>
  <p:clrMapOvr>
    <a:masterClrMapping/>
  </p:clrMapOvr>
  <p:transition>
    <p:diamond/>
    <p:sndAc>
      <p:stSnd>
        <p:snd r:embed="rId2" name="click.wav"/>
      </p:stSnd>
    </p:sndAc>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a:xfrm>
            <a:off x="1825625" y="-24"/>
            <a:ext cx="8540750" cy="1143000"/>
          </a:xfrm>
        </p:spPr>
        <p:txBody>
          <a:bodyPr/>
          <a:lstStyle/>
          <a:p>
            <a:r>
              <a:rPr lang="en-GB" dirty="0"/>
              <a:t>The Nature of Managerial Work</a:t>
            </a:r>
          </a:p>
        </p:txBody>
      </p:sp>
      <p:sp>
        <p:nvSpPr>
          <p:cNvPr id="125955" name="Rectangle 3"/>
          <p:cNvSpPr>
            <a:spLocks noGrp="1" noRot="1" noChangeArrowheads="1"/>
          </p:cNvSpPr>
          <p:nvPr>
            <p:ph idx="1"/>
          </p:nvPr>
        </p:nvSpPr>
        <p:spPr>
          <a:xfrm>
            <a:off x="1825625" y="1258892"/>
            <a:ext cx="8540750" cy="5027629"/>
          </a:xfrm>
        </p:spPr>
        <p:txBody>
          <a:bodyPr/>
          <a:lstStyle/>
          <a:p>
            <a:pPr>
              <a:lnSpc>
                <a:spcPct val="80000"/>
              </a:lnSpc>
            </a:pPr>
            <a:r>
              <a:rPr lang="en-US" dirty="0"/>
              <a:t>The most </a:t>
            </a:r>
            <a:r>
              <a:rPr lang="en-US" b="1" dirty="0"/>
              <a:t>‘reliable’ </a:t>
            </a:r>
            <a:r>
              <a:rPr lang="en-US" dirty="0"/>
              <a:t>of commissions are quite possibly those </a:t>
            </a:r>
            <a:r>
              <a:rPr lang="en-US" b="1" dirty="0"/>
              <a:t>where the spirit of a commission is at the centre of its capture/acceptance/fulfillment</a:t>
            </a:r>
            <a:r>
              <a:rPr lang="en-US" dirty="0"/>
              <a:t> and where its specification is detailed enough to enable coordination but soft enough to enable flexibility.</a:t>
            </a:r>
            <a:endParaRPr lang="en-GB" dirty="0"/>
          </a:p>
          <a:p>
            <a:pPr>
              <a:lnSpc>
                <a:spcPct val="90000"/>
              </a:lnSpc>
            </a:pPr>
            <a:endParaRPr lang="en-GB" b="1" dirty="0"/>
          </a:p>
          <a:p>
            <a:pPr>
              <a:lnSpc>
                <a:spcPct val="90000"/>
              </a:lnSpc>
            </a:pPr>
            <a:r>
              <a:rPr lang="en-GB" dirty="0"/>
              <a:t>These we have come to term:</a:t>
            </a:r>
          </a:p>
          <a:p>
            <a:pPr lvl="1">
              <a:lnSpc>
                <a:spcPct val="90000"/>
              </a:lnSpc>
            </a:pPr>
            <a:r>
              <a:rPr lang="en-GB" sz="3200" dirty="0"/>
              <a:t> </a:t>
            </a:r>
            <a:r>
              <a:rPr lang="en-GB" sz="3200" b="1" dirty="0">
                <a:solidFill>
                  <a:srgbClr val="FFFF00"/>
                </a:solidFill>
              </a:rPr>
              <a:t>‘robust commissions’.</a:t>
            </a:r>
          </a:p>
          <a:p>
            <a:pPr>
              <a:lnSpc>
                <a:spcPct val="90000"/>
              </a:lnSpc>
            </a:pPr>
            <a:endParaRPr lang="en-GB" dirty="0"/>
          </a:p>
          <a:p>
            <a:pPr>
              <a:lnSpc>
                <a:spcPct val="90000"/>
              </a:lnSpc>
            </a:pPr>
            <a:endParaRPr lang="en-GB" dirty="0"/>
          </a:p>
        </p:txBody>
      </p:sp>
      <p:pic>
        <p:nvPicPr>
          <p:cNvPr id="125956" name="Picture 4" descr="MCj03299300000[1]"/>
          <p:cNvPicPr>
            <a:picLocks noChangeAspect="1" noChangeArrowheads="1"/>
          </p:cNvPicPr>
          <p:nvPr/>
        </p:nvPicPr>
        <p:blipFill>
          <a:blip r:embed="rId3" cstate="print"/>
          <a:srcRect/>
          <a:stretch>
            <a:fillRect/>
          </a:stretch>
        </p:blipFill>
        <p:spPr bwMode="auto">
          <a:xfrm>
            <a:off x="7751764" y="5262563"/>
            <a:ext cx="2414587" cy="957262"/>
          </a:xfrm>
          <a:prstGeom prst="rect">
            <a:avLst/>
          </a:prstGeom>
          <a:noFill/>
        </p:spPr>
      </p:pic>
    </p:spTree>
    <p:extLst>
      <p:ext uri="{BB962C8B-B14F-4D97-AF65-F5344CB8AC3E}">
        <p14:creationId xmlns:p14="http://schemas.microsoft.com/office/powerpoint/2010/main" val="2677163576"/>
      </p:ext>
    </p:extLst>
  </p:cSld>
  <p:clrMapOvr>
    <a:masterClrMapping/>
  </p:clrMapOvr>
  <p:transition>
    <p:diamond/>
    <p:sndAc>
      <p:stSnd>
        <p:snd r:embed="rId2" name="click.wav"/>
      </p:stSnd>
    </p:sndAc>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5021494" y="1268761"/>
            <a:ext cx="2226635" cy="1200329"/>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defRPr/>
            </a:pPr>
            <a:r>
              <a:rPr lang="en-GB" sz="2400" dirty="0">
                <a:solidFill>
                  <a:srgbClr val="000000"/>
                </a:solidFill>
              </a:rPr>
              <a:t>AUTHENTIC</a:t>
            </a:r>
          </a:p>
          <a:p>
            <a:pPr algn="ctr" eaLnBrk="1" fontAlgn="base" hangingPunct="1">
              <a:spcBef>
                <a:spcPct val="0"/>
              </a:spcBef>
              <a:spcAft>
                <a:spcPct val="0"/>
              </a:spcAft>
              <a:defRPr/>
            </a:pPr>
            <a:r>
              <a:rPr lang="en-GB" sz="2400" dirty="0">
                <a:solidFill>
                  <a:srgbClr val="000000"/>
                </a:solidFill>
              </a:rPr>
              <a:t>ROBUST</a:t>
            </a:r>
          </a:p>
          <a:p>
            <a:pPr algn="ctr" eaLnBrk="1" fontAlgn="base" hangingPunct="1">
              <a:spcBef>
                <a:spcPct val="0"/>
              </a:spcBef>
              <a:spcAft>
                <a:spcPct val="0"/>
              </a:spcAft>
              <a:defRPr/>
            </a:pPr>
            <a:r>
              <a:rPr lang="en-GB" sz="2400" dirty="0">
                <a:solidFill>
                  <a:srgbClr val="000000"/>
                </a:solidFill>
              </a:rPr>
              <a:t>COMMISSIONS</a:t>
            </a:r>
          </a:p>
        </p:txBody>
      </p:sp>
      <p:sp>
        <p:nvSpPr>
          <p:cNvPr id="10" name="Rectangle 2"/>
          <p:cNvSpPr>
            <a:spLocks noGrp="1" noRot="1" noChangeArrowheads="1"/>
          </p:cNvSpPr>
          <p:nvPr>
            <p:ph type="title"/>
          </p:nvPr>
        </p:nvSpPr>
        <p:spPr>
          <a:xfrm>
            <a:off x="1825625" y="-315416"/>
            <a:ext cx="8540750" cy="1143001"/>
          </a:xfrm>
        </p:spPr>
        <p:txBody>
          <a:bodyPr/>
          <a:lstStyle/>
          <a:p>
            <a:pPr eaLnBrk="1" hangingPunct="1">
              <a:defRPr/>
            </a:pPr>
            <a:r>
              <a:rPr lang="en-GB" sz="3200" dirty="0"/>
              <a:t>Becoming a Mindful Marketer</a:t>
            </a:r>
          </a:p>
        </p:txBody>
      </p:sp>
      <p:pic>
        <p:nvPicPr>
          <p:cNvPr id="5" name="Picture 3"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l="17766" t="67406" r="32878" b="9366"/>
          <a:stretch>
            <a:fillRect/>
          </a:stretch>
        </p:blipFill>
        <p:spPr bwMode="auto">
          <a:xfrm>
            <a:off x="8925347" y="244441"/>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009" y="385758"/>
            <a:ext cx="1562135" cy="109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0044" y="645332"/>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8070546"/>
      </p:ext>
    </p:extLst>
  </p:cSld>
  <p:clrMapOvr>
    <a:masterClrMapping/>
  </p:clrMapOvr>
  <p:transition>
    <p:diamond/>
    <p:sndAc>
      <p:stSnd>
        <p:snd r:embed="rId2" name="click.wav"/>
      </p:stSnd>
    </p:sndAc>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4655840" y="1484785"/>
            <a:ext cx="2693366" cy="830997"/>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defRPr/>
            </a:pPr>
            <a:r>
              <a:rPr lang="en-GB" sz="2400" dirty="0">
                <a:solidFill>
                  <a:srgbClr val="000000"/>
                </a:solidFill>
              </a:rPr>
              <a:t>QUALITY</a:t>
            </a:r>
          </a:p>
          <a:p>
            <a:pPr algn="ctr" eaLnBrk="1" fontAlgn="base" hangingPunct="1">
              <a:spcBef>
                <a:spcPct val="0"/>
              </a:spcBef>
              <a:spcAft>
                <a:spcPct val="0"/>
              </a:spcAft>
              <a:defRPr/>
            </a:pPr>
            <a:r>
              <a:rPr lang="en-GB" sz="2400" dirty="0">
                <a:solidFill>
                  <a:srgbClr val="000000"/>
                </a:solidFill>
              </a:rPr>
              <a:t>CONCORDANCING</a:t>
            </a:r>
          </a:p>
        </p:txBody>
      </p:sp>
      <p:sp>
        <p:nvSpPr>
          <p:cNvPr id="10" name="Rectangle 2"/>
          <p:cNvSpPr>
            <a:spLocks noGrp="1" noRot="1" noChangeArrowheads="1"/>
          </p:cNvSpPr>
          <p:nvPr>
            <p:ph type="title"/>
          </p:nvPr>
        </p:nvSpPr>
        <p:spPr>
          <a:xfrm>
            <a:off x="1825625" y="-315416"/>
            <a:ext cx="8540750" cy="1143001"/>
          </a:xfrm>
        </p:spPr>
        <p:txBody>
          <a:bodyPr/>
          <a:lstStyle/>
          <a:p>
            <a:pPr eaLnBrk="1" hangingPunct="1">
              <a:defRPr/>
            </a:pPr>
            <a:r>
              <a:rPr lang="en-GB" sz="3200" dirty="0"/>
              <a:t>Becoming a Mindful Marketer</a:t>
            </a:r>
          </a:p>
        </p:txBody>
      </p:sp>
      <p:pic>
        <p:nvPicPr>
          <p:cNvPr id="5" name="Picture 3"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l="17766" t="67406" r="32878" b="9366"/>
          <a:stretch>
            <a:fillRect/>
          </a:stretch>
        </p:blipFill>
        <p:spPr bwMode="auto">
          <a:xfrm>
            <a:off x="8925347" y="244441"/>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009" y="385758"/>
            <a:ext cx="1562135" cy="109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0044" y="645332"/>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944069"/>
      </p:ext>
    </p:extLst>
  </p:cSld>
  <p:clrMapOvr>
    <a:masterClrMapping/>
  </p:clrMapOvr>
  <p:transition>
    <p:diamond/>
    <p:sndAc>
      <p:stSnd>
        <p:snd r:embed="rId2" name="click.wav"/>
      </p:stSnd>
    </p:sndAc>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3935760" y="1196752"/>
            <a:ext cx="4500078" cy="1569660"/>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defRPr/>
            </a:pPr>
            <a:r>
              <a:rPr lang="en-GB" sz="2400" dirty="0">
                <a:solidFill>
                  <a:srgbClr val="000000"/>
                </a:solidFill>
              </a:rPr>
              <a:t>IN THE PUSUIT OF AUTHENTIC</a:t>
            </a:r>
          </a:p>
          <a:p>
            <a:pPr algn="ctr" eaLnBrk="1" fontAlgn="base" hangingPunct="1">
              <a:spcBef>
                <a:spcPct val="0"/>
              </a:spcBef>
              <a:spcAft>
                <a:spcPct val="0"/>
              </a:spcAft>
              <a:defRPr/>
            </a:pPr>
            <a:r>
              <a:rPr lang="en-GB" sz="2400" dirty="0">
                <a:solidFill>
                  <a:srgbClr val="000000"/>
                </a:solidFill>
              </a:rPr>
              <a:t> ROBUST COMMISSIONS</a:t>
            </a:r>
          </a:p>
          <a:p>
            <a:pPr algn="ctr" eaLnBrk="1" fontAlgn="base" hangingPunct="1">
              <a:spcBef>
                <a:spcPct val="0"/>
              </a:spcBef>
              <a:spcAft>
                <a:spcPct val="0"/>
              </a:spcAft>
              <a:defRPr/>
            </a:pPr>
            <a:r>
              <a:rPr lang="en-GB" sz="2400" dirty="0">
                <a:solidFill>
                  <a:srgbClr val="000000"/>
                </a:solidFill>
              </a:rPr>
              <a:t>QUALITY DELIBERATIVE</a:t>
            </a:r>
          </a:p>
          <a:p>
            <a:pPr algn="ctr" eaLnBrk="1" fontAlgn="base" hangingPunct="1">
              <a:spcBef>
                <a:spcPct val="0"/>
              </a:spcBef>
              <a:spcAft>
                <a:spcPct val="0"/>
              </a:spcAft>
              <a:defRPr/>
            </a:pPr>
            <a:r>
              <a:rPr lang="en-GB" sz="2400" dirty="0">
                <a:solidFill>
                  <a:srgbClr val="000000"/>
                </a:solidFill>
              </a:rPr>
              <a:t> CONDUCT IS CRUCIAL</a:t>
            </a:r>
          </a:p>
        </p:txBody>
      </p:sp>
      <p:sp>
        <p:nvSpPr>
          <p:cNvPr id="10" name="Rectangle 2"/>
          <p:cNvSpPr>
            <a:spLocks noGrp="1" noRot="1" noChangeArrowheads="1"/>
          </p:cNvSpPr>
          <p:nvPr>
            <p:ph type="title"/>
          </p:nvPr>
        </p:nvSpPr>
        <p:spPr>
          <a:xfrm>
            <a:off x="1825625" y="-315416"/>
            <a:ext cx="8540750" cy="1143001"/>
          </a:xfrm>
        </p:spPr>
        <p:txBody>
          <a:bodyPr/>
          <a:lstStyle/>
          <a:p>
            <a:pPr eaLnBrk="1" hangingPunct="1">
              <a:defRPr/>
            </a:pPr>
            <a:r>
              <a:rPr lang="en-GB" sz="3200" dirty="0"/>
              <a:t>Becoming a Mindful Marketer</a:t>
            </a:r>
          </a:p>
        </p:txBody>
      </p:sp>
      <p:pic>
        <p:nvPicPr>
          <p:cNvPr id="5" name="Picture 3"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l="17766" t="67406" r="32878" b="9366"/>
          <a:stretch>
            <a:fillRect/>
          </a:stretch>
        </p:blipFill>
        <p:spPr bwMode="auto">
          <a:xfrm>
            <a:off x="8925347" y="244441"/>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009" y="385758"/>
            <a:ext cx="1562135" cy="109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0044" y="645332"/>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4807042"/>
      </p:ext>
    </p:extLst>
  </p:cSld>
  <p:clrMapOvr>
    <a:masterClrMapping/>
  </p:clrMapOvr>
  <p:transition>
    <p:diamond/>
    <p:sndAc>
      <p:stSnd>
        <p:snd r:embed="rId2" name="click.wav"/>
      </p:stSnd>
    </p:sndAc>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4871865" y="1292568"/>
            <a:ext cx="2226635" cy="1200329"/>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defRPr/>
            </a:pPr>
            <a:r>
              <a:rPr lang="en-GB" sz="2400" dirty="0">
                <a:solidFill>
                  <a:srgbClr val="000000"/>
                </a:solidFill>
              </a:rPr>
              <a:t>AUTHENTIC</a:t>
            </a:r>
          </a:p>
          <a:p>
            <a:pPr algn="ctr" eaLnBrk="1" fontAlgn="base" hangingPunct="1">
              <a:spcBef>
                <a:spcPct val="0"/>
              </a:spcBef>
              <a:spcAft>
                <a:spcPct val="0"/>
              </a:spcAft>
              <a:defRPr/>
            </a:pPr>
            <a:r>
              <a:rPr lang="en-GB" sz="2400" dirty="0">
                <a:solidFill>
                  <a:srgbClr val="000000"/>
                </a:solidFill>
              </a:rPr>
              <a:t>ROBUST</a:t>
            </a:r>
          </a:p>
          <a:p>
            <a:pPr algn="ctr" eaLnBrk="1" fontAlgn="base" hangingPunct="1">
              <a:spcBef>
                <a:spcPct val="0"/>
              </a:spcBef>
              <a:spcAft>
                <a:spcPct val="0"/>
              </a:spcAft>
              <a:defRPr/>
            </a:pPr>
            <a:r>
              <a:rPr lang="en-GB" sz="2400" dirty="0">
                <a:solidFill>
                  <a:srgbClr val="000000"/>
                </a:solidFill>
              </a:rPr>
              <a:t>COMMISSIONS</a:t>
            </a:r>
          </a:p>
        </p:txBody>
      </p:sp>
      <p:sp>
        <p:nvSpPr>
          <p:cNvPr id="10" name="Rectangle 2"/>
          <p:cNvSpPr>
            <a:spLocks noGrp="1" noRot="1" noChangeArrowheads="1"/>
          </p:cNvSpPr>
          <p:nvPr>
            <p:ph type="title"/>
          </p:nvPr>
        </p:nvSpPr>
        <p:spPr>
          <a:xfrm>
            <a:off x="1825625" y="-315416"/>
            <a:ext cx="8540750" cy="1143001"/>
          </a:xfrm>
        </p:spPr>
        <p:txBody>
          <a:bodyPr/>
          <a:lstStyle/>
          <a:p>
            <a:pPr eaLnBrk="1" hangingPunct="1">
              <a:defRPr/>
            </a:pPr>
            <a:r>
              <a:rPr lang="en-GB" sz="3200" dirty="0"/>
              <a:t>Becoming a Mindful Marketer</a:t>
            </a:r>
          </a:p>
        </p:txBody>
      </p:sp>
      <p:pic>
        <p:nvPicPr>
          <p:cNvPr id="5" name="Picture 3"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l="17766" t="67406" r="32878" b="9366"/>
          <a:stretch>
            <a:fillRect/>
          </a:stretch>
        </p:blipFill>
        <p:spPr bwMode="auto">
          <a:xfrm>
            <a:off x="8925347" y="244441"/>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009" y="385758"/>
            <a:ext cx="1562135" cy="109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0044" y="645332"/>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Left Arrow 1"/>
          <p:cNvSpPr/>
          <p:nvPr/>
        </p:nvSpPr>
        <p:spPr>
          <a:xfrm>
            <a:off x="6744072" y="1648224"/>
            <a:ext cx="1770496"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dirty="0">
                <a:solidFill>
                  <a:srgbClr val="FFFFFF"/>
                </a:solidFill>
                <a:latin typeface="Tahoma"/>
                <a:cs typeface="Arial"/>
              </a:rPr>
              <a:t>Strong?</a:t>
            </a:r>
          </a:p>
        </p:txBody>
      </p:sp>
    </p:spTree>
    <p:extLst>
      <p:ext uri="{BB962C8B-B14F-4D97-AF65-F5344CB8AC3E}">
        <p14:creationId xmlns:p14="http://schemas.microsoft.com/office/powerpoint/2010/main" val="2571662487"/>
      </p:ext>
    </p:extLst>
  </p:cSld>
  <p:clrMapOvr>
    <a:masterClrMapping/>
  </p:clrMapOvr>
  <p:transition>
    <p:diamond/>
    <p:sndAc>
      <p:stSnd>
        <p:snd r:embed="rId2" name="click.wav"/>
      </p:stSnd>
    </p:sndAc>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3" descr="C:\Documents and Settings\lenney\Local Settings\Temporary Internet Files\Content.IE5\MX8JJ8NN\MCj0334236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7487" y="460375"/>
            <a:ext cx="9145588" cy="649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TextBox 8"/>
          <p:cNvSpPr txBox="1">
            <a:spLocks noChangeArrowheads="1"/>
          </p:cNvSpPr>
          <p:nvPr/>
        </p:nvSpPr>
        <p:spPr bwMode="auto">
          <a:xfrm>
            <a:off x="5087889" y="1507432"/>
            <a:ext cx="1879041" cy="769441"/>
          </a:xfrm>
          <a:prstGeom prst="rect">
            <a:avLst/>
          </a:prstGeom>
          <a:solidFill>
            <a:schemeClr val="bg1">
              <a:lumMod val="40000"/>
              <a:lumOff val="60000"/>
              <a:alpha val="88000"/>
            </a:schemeClr>
          </a:solidFill>
          <a:ln>
            <a:noFill/>
          </a:ln>
        </p:spPr>
        <p:txBody>
          <a:bodyPr wrap="non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defRPr/>
            </a:pPr>
            <a:r>
              <a:rPr lang="en-GB" sz="4400" dirty="0">
                <a:solidFill>
                  <a:srgbClr val="000000"/>
                </a:solidFill>
              </a:rPr>
              <a:t>TRUST</a:t>
            </a:r>
          </a:p>
        </p:txBody>
      </p:sp>
      <p:sp>
        <p:nvSpPr>
          <p:cNvPr id="10" name="Rectangle 2"/>
          <p:cNvSpPr>
            <a:spLocks noGrp="1" noRot="1" noChangeArrowheads="1"/>
          </p:cNvSpPr>
          <p:nvPr>
            <p:ph type="title"/>
          </p:nvPr>
        </p:nvSpPr>
        <p:spPr>
          <a:xfrm>
            <a:off x="1825625" y="-315416"/>
            <a:ext cx="8540750" cy="1143001"/>
          </a:xfrm>
        </p:spPr>
        <p:txBody>
          <a:bodyPr/>
          <a:lstStyle/>
          <a:p>
            <a:pPr eaLnBrk="1" hangingPunct="1">
              <a:defRPr/>
            </a:pPr>
            <a:r>
              <a:rPr lang="en-GB" sz="3200" dirty="0"/>
              <a:t>Becoming a Mindful Marketer</a:t>
            </a:r>
          </a:p>
        </p:txBody>
      </p:sp>
      <p:pic>
        <p:nvPicPr>
          <p:cNvPr id="5" name="Picture 3"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l="17766" t="67406" r="32878" b="9366"/>
          <a:stretch>
            <a:fillRect/>
          </a:stretch>
        </p:blipFill>
        <p:spPr bwMode="auto">
          <a:xfrm>
            <a:off x="8925347" y="244441"/>
            <a:ext cx="1697013" cy="1168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fo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009" y="385758"/>
            <a:ext cx="1562135" cy="1099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lenney\Local Settings\Temporary Internet Files\Content.IE5\IV5JE52A\MCj0078622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70044" y="645332"/>
            <a:ext cx="420354" cy="90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3163879"/>
      </p:ext>
    </p:extLst>
  </p:cSld>
  <p:clrMapOvr>
    <a:masterClrMapping/>
  </p:clrMapOvr>
  <p:transition>
    <p:diamond/>
    <p:sndAc>
      <p:stSnd>
        <p:snd r:embed="rId2" name="click.wav"/>
      </p:stSnd>
    </p:sndAc>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82" name="Picture 2" descr="http://t0.gstatic.com/images?q=tbn:ANd9GcRwSzHVUo1YNHIoND8GKcya1yjb5yLhP_f_ExX6GGp3C2zf8Duo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089025"/>
            <a:ext cx="33147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Grp="1" noChangeArrowheads="1"/>
          </p:cNvSpPr>
          <p:nvPr>
            <p:ph type="title"/>
          </p:nvPr>
        </p:nvSpPr>
        <p:spPr>
          <a:xfrm>
            <a:off x="1774825" y="-171450"/>
            <a:ext cx="8540750" cy="1143000"/>
          </a:xfrm>
        </p:spPr>
        <p:txBody>
          <a:bodyPr/>
          <a:lstStyle/>
          <a:p>
            <a:pPr eaLnBrk="1" hangingPunct="1">
              <a:defRPr/>
            </a:pPr>
            <a:r>
              <a:rPr lang="en-GB" sz="3600" dirty="0"/>
              <a:t>The Mindful Marketer</a:t>
            </a:r>
          </a:p>
        </p:txBody>
      </p:sp>
      <p:sp>
        <p:nvSpPr>
          <p:cNvPr id="378884" name="TextBox 3"/>
          <p:cNvSpPr txBox="1">
            <a:spLocks noChangeArrowheads="1"/>
          </p:cNvSpPr>
          <p:nvPr/>
        </p:nvSpPr>
        <p:spPr bwMode="auto">
          <a:xfrm>
            <a:off x="6383338" y="692151"/>
            <a:ext cx="4176712"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fontAlgn="base" hangingPunct="1">
              <a:spcBef>
                <a:spcPct val="0"/>
              </a:spcBef>
              <a:spcAft>
                <a:spcPct val="0"/>
              </a:spcAft>
            </a:pPr>
            <a:r>
              <a:rPr lang="en-GB" sz="3000">
                <a:solidFill>
                  <a:srgbClr val="FFFFFF"/>
                </a:solidFill>
              </a:rPr>
              <a:t>No matter the grand designs, structures and aspirations all of that that emerges is a product of the moment by moment </a:t>
            </a:r>
            <a:r>
              <a:rPr lang="en-GB" sz="3000" b="1">
                <a:solidFill>
                  <a:srgbClr val="FFFF00"/>
                </a:solidFill>
              </a:rPr>
              <a:t>conduct</a:t>
            </a:r>
            <a:r>
              <a:rPr lang="en-GB" sz="3000">
                <a:solidFill>
                  <a:srgbClr val="FFFFFF"/>
                </a:solidFill>
              </a:rPr>
              <a:t> of the people of the organization</a:t>
            </a:r>
          </a:p>
          <a:p>
            <a:pPr eaLnBrk="1" fontAlgn="base" hangingPunct="1">
              <a:spcBef>
                <a:spcPct val="0"/>
              </a:spcBef>
              <a:spcAft>
                <a:spcPct val="0"/>
              </a:spcAft>
            </a:pPr>
            <a:endParaRPr lang="en-GB" sz="3000">
              <a:solidFill>
                <a:srgbClr val="FFFFFF"/>
              </a:solidFill>
            </a:endParaRPr>
          </a:p>
          <a:p>
            <a:pPr eaLnBrk="1" fontAlgn="base" hangingPunct="1">
              <a:spcBef>
                <a:spcPct val="0"/>
              </a:spcBef>
              <a:spcAft>
                <a:spcPct val="0"/>
              </a:spcAft>
            </a:pPr>
            <a:r>
              <a:rPr lang="en-GB" sz="3000">
                <a:solidFill>
                  <a:srgbClr val="FFFFFF"/>
                </a:solidFill>
              </a:rPr>
              <a:t>The moment by moment ‘managing’ crafts and re-crafts the business every day</a:t>
            </a:r>
          </a:p>
          <a:p>
            <a:pPr eaLnBrk="1" fontAlgn="base" hangingPunct="1">
              <a:spcBef>
                <a:spcPct val="0"/>
              </a:spcBef>
              <a:spcAft>
                <a:spcPct val="0"/>
              </a:spcAft>
            </a:pPr>
            <a:endParaRPr lang="en-GB" sz="3000">
              <a:solidFill>
                <a:srgbClr val="FFFFFF"/>
              </a:solidFill>
            </a:endParaRPr>
          </a:p>
        </p:txBody>
      </p:sp>
      <p:pic>
        <p:nvPicPr>
          <p:cNvPr id="378885" name="Picture 6" descr="AnnualBoardPlanningMeeting2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113" y="4221164"/>
            <a:ext cx="3459162"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rot="19488584">
            <a:off x="1120776" y="3667126"/>
            <a:ext cx="5470525" cy="461963"/>
          </a:xfrm>
          <a:prstGeom prst="rect">
            <a:avLst/>
          </a:prstGeom>
          <a:solidFill>
            <a:schemeClr val="tx1">
              <a:lumMod val="65000"/>
              <a:alpha val="58000"/>
            </a:schemeClr>
          </a:solidFill>
        </p:spPr>
        <p:txBody>
          <a:bodyPr wrap="none">
            <a:spAutoFit/>
          </a:bodyPr>
          <a:lstStyle/>
          <a:p>
            <a:pPr fontAlgn="base">
              <a:spcBef>
                <a:spcPct val="0"/>
              </a:spcBef>
              <a:spcAft>
                <a:spcPct val="0"/>
              </a:spcAft>
              <a:defRPr/>
            </a:pPr>
            <a:r>
              <a:rPr lang="en-GB" sz="2400" dirty="0">
                <a:solidFill>
                  <a:srgbClr val="FFFFFF"/>
                </a:solidFill>
                <a:latin typeface="Tahoma" pitchFamily="34" charset="0"/>
                <a:cs typeface="Arial" charset="0"/>
              </a:rPr>
              <a:t>Right Thought, Right Talk, Right Action</a:t>
            </a:r>
          </a:p>
        </p:txBody>
      </p:sp>
    </p:spTree>
    <p:extLst>
      <p:ext uri="{BB962C8B-B14F-4D97-AF65-F5344CB8AC3E}">
        <p14:creationId xmlns:p14="http://schemas.microsoft.com/office/powerpoint/2010/main" val="304268546"/>
      </p:ext>
    </p:extLst>
  </p:cSld>
  <p:clrMapOvr>
    <a:masterClrMapping/>
  </p:clrMapOvr>
  <p:transition>
    <p:diamond/>
    <p:sndAc>
      <p:stSnd>
        <p:snd r:embed="rId2" name="click.wav"/>
      </p:stSnd>
    </p:sndAc>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82" name="Picture 2" descr="http://t0.gstatic.com/images?q=tbn:ANd9GcRwSzHVUo1YNHIoND8GKcya1yjb5yLhP_f_ExX6GGp3C2zf8Duo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089025"/>
            <a:ext cx="33147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Grp="1" noChangeArrowheads="1"/>
          </p:cNvSpPr>
          <p:nvPr>
            <p:ph type="title"/>
          </p:nvPr>
        </p:nvSpPr>
        <p:spPr>
          <a:xfrm>
            <a:off x="1774825" y="-171450"/>
            <a:ext cx="8540750" cy="1143000"/>
          </a:xfrm>
        </p:spPr>
        <p:txBody>
          <a:bodyPr/>
          <a:lstStyle/>
          <a:p>
            <a:pPr eaLnBrk="1" hangingPunct="1">
              <a:defRPr/>
            </a:pPr>
            <a:r>
              <a:rPr lang="en-GB" sz="3600" dirty="0"/>
              <a:t>The Mindful Marketer</a:t>
            </a:r>
          </a:p>
        </p:txBody>
      </p:sp>
      <p:sp>
        <p:nvSpPr>
          <p:cNvPr id="378884" name="TextBox 3"/>
          <p:cNvSpPr txBox="1">
            <a:spLocks noChangeArrowheads="1"/>
          </p:cNvSpPr>
          <p:nvPr/>
        </p:nvSpPr>
        <p:spPr bwMode="auto">
          <a:xfrm>
            <a:off x="6383338" y="692151"/>
            <a:ext cx="4176712"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fontAlgn="base" hangingPunct="1">
              <a:spcBef>
                <a:spcPct val="0"/>
              </a:spcBef>
              <a:spcAft>
                <a:spcPct val="0"/>
              </a:spcAft>
            </a:pPr>
            <a:r>
              <a:rPr lang="en-GB" sz="3000">
                <a:solidFill>
                  <a:srgbClr val="FFFFFF"/>
                </a:solidFill>
              </a:rPr>
              <a:t>No matter the grand designs, structures and aspirations all of that that emerges is a product of the moment by moment </a:t>
            </a:r>
            <a:r>
              <a:rPr lang="en-GB" sz="3000" b="1">
                <a:solidFill>
                  <a:srgbClr val="FFFF00"/>
                </a:solidFill>
              </a:rPr>
              <a:t>conduct</a:t>
            </a:r>
            <a:r>
              <a:rPr lang="en-GB" sz="3000">
                <a:solidFill>
                  <a:srgbClr val="FFFFFF"/>
                </a:solidFill>
              </a:rPr>
              <a:t> of the people of the organization</a:t>
            </a:r>
          </a:p>
          <a:p>
            <a:pPr eaLnBrk="1" fontAlgn="base" hangingPunct="1">
              <a:spcBef>
                <a:spcPct val="0"/>
              </a:spcBef>
              <a:spcAft>
                <a:spcPct val="0"/>
              </a:spcAft>
            </a:pPr>
            <a:endParaRPr lang="en-GB" sz="3000">
              <a:solidFill>
                <a:srgbClr val="FFFFFF"/>
              </a:solidFill>
            </a:endParaRPr>
          </a:p>
          <a:p>
            <a:pPr eaLnBrk="1" fontAlgn="base" hangingPunct="1">
              <a:spcBef>
                <a:spcPct val="0"/>
              </a:spcBef>
              <a:spcAft>
                <a:spcPct val="0"/>
              </a:spcAft>
            </a:pPr>
            <a:r>
              <a:rPr lang="en-GB" sz="3000">
                <a:solidFill>
                  <a:srgbClr val="FFFFFF"/>
                </a:solidFill>
              </a:rPr>
              <a:t>The moment by moment ‘managing’ crafts and re-crafts the business every day</a:t>
            </a:r>
          </a:p>
          <a:p>
            <a:pPr eaLnBrk="1" fontAlgn="base" hangingPunct="1">
              <a:spcBef>
                <a:spcPct val="0"/>
              </a:spcBef>
              <a:spcAft>
                <a:spcPct val="0"/>
              </a:spcAft>
            </a:pPr>
            <a:endParaRPr lang="en-GB" sz="3000">
              <a:solidFill>
                <a:srgbClr val="FFFFFF"/>
              </a:solidFill>
            </a:endParaRPr>
          </a:p>
        </p:txBody>
      </p:sp>
      <p:pic>
        <p:nvPicPr>
          <p:cNvPr id="378885" name="Picture 6" descr="AnnualBoardPlanningMeeting20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113" y="4221164"/>
            <a:ext cx="3459162"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rot="19488584">
            <a:off x="1120776" y="3667126"/>
            <a:ext cx="5470525" cy="461963"/>
          </a:xfrm>
          <a:prstGeom prst="rect">
            <a:avLst/>
          </a:prstGeom>
          <a:solidFill>
            <a:schemeClr val="tx1">
              <a:lumMod val="65000"/>
              <a:alpha val="58000"/>
            </a:schemeClr>
          </a:solidFill>
        </p:spPr>
        <p:txBody>
          <a:bodyPr wrap="none">
            <a:spAutoFit/>
          </a:bodyPr>
          <a:lstStyle/>
          <a:p>
            <a:pPr fontAlgn="base">
              <a:spcBef>
                <a:spcPct val="0"/>
              </a:spcBef>
              <a:spcAft>
                <a:spcPct val="0"/>
              </a:spcAft>
              <a:defRPr/>
            </a:pPr>
            <a:r>
              <a:rPr lang="en-GB" sz="2400" dirty="0">
                <a:solidFill>
                  <a:srgbClr val="FFFFFF"/>
                </a:solidFill>
                <a:latin typeface="Tahoma" pitchFamily="34" charset="0"/>
                <a:cs typeface="Arial" charset="0"/>
              </a:rPr>
              <a:t>Right Thought, Right Talk, Right Action</a:t>
            </a:r>
          </a:p>
        </p:txBody>
      </p:sp>
    </p:spTree>
    <p:extLst>
      <p:ext uri="{BB962C8B-B14F-4D97-AF65-F5344CB8AC3E}">
        <p14:creationId xmlns:p14="http://schemas.microsoft.com/office/powerpoint/2010/main" val="2057896827"/>
      </p:ext>
    </p:extLst>
  </p:cSld>
  <p:clrMapOvr>
    <a:masterClrMapping/>
  </p:clrMapOvr>
  <p:transition>
    <p:diamond/>
    <p:sndAc>
      <p:stSnd>
        <p:snd r:embed="rId2" name="click.wav"/>
      </p:stSnd>
    </p:sndAc>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4027918"/>
      </p:ext>
    </p:extLst>
  </p:cSld>
  <p:clrMapOvr>
    <a:masterClrMapping/>
  </p:clrMapOvr>
  <p:transition>
    <p:diamond/>
    <p:sndAc>
      <p:stSnd>
        <p:snd r:embed="rId2" name="click.wav"/>
      </p:stSnd>
    </p:sndAc>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5625" y="1285861"/>
            <a:ext cx="8540750" cy="4498975"/>
          </a:xfrm>
        </p:spPr>
        <p:txBody>
          <a:bodyPr/>
          <a:lstStyle/>
          <a:p>
            <a:pPr marL="0" indent="0">
              <a:buNone/>
            </a:pPr>
            <a:endParaRPr lang="en-GB" dirty="0"/>
          </a:p>
          <a:p>
            <a:pPr algn="ctr">
              <a:buNone/>
            </a:pPr>
            <a:r>
              <a:rPr lang="en-GB" sz="5400" dirty="0"/>
              <a:t>The Substance of Managerial Conduct </a:t>
            </a:r>
          </a:p>
        </p:txBody>
      </p:sp>
      <p:sp>
        <p:nvSpPr>
          <p:cNvPr id="5" name="Rectangle 2"/>
          <p:cNvSpPr>
            <a:spLocks noGrp="1" noRot="1" noChangeArrowheads="1"/>
          </p:cNvSpPr>
          <p:nvPr>
            <p:ph type="title"/>
          </p:nvPr>
        </p:nvSpPr>
        <p:spPr/>
        <p:txBody>
          <a:bodyPr/>
          <a:lstStyle/>
          <a:p>
            <a:r>
              <a:rPr lang="en-GB" dirty="0"/>
              <a:t>A Model of Managerial Work</a:t>
            </a:r>
          </a:p>
        </p:txBody>
      </p:sp>
    </p:spTree>
    <p:extLst>
      <p:ext uri="{BB962C8B-B14F-4D97-AF65-F5344CB8AC3E}">
        <p14:creationId xmlns:p14="http://schemas.microsoft.com/office/powerpoint/2010/main" val="2193158593"/>
      </p:ext>
    </p:extLst>
  </p:cSld>
  <p:clrMapOvr>
    <a:masterClrMapping/>
  </p:clrMapOvr>
  <p:transition>
    <p:diamond/>
    <p:sndAc>
      <p:stSnd>
        <p:snd r:embed="rId2" name="click.wav"/>
      </p:stSnd>
    </p:sndAc>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62744" cy="5894748"/>
          </a:xfrm>
          <a:prstGeom prst="rect">
            <a:avLst/>
          </a:prstGeom>
          <a:noFill/>
        </p:spPr>
      </p:pic>
      <p:sp>
        <p:nvSpPr>
          <p:cNvPr id="5" name="Rectangle 2"/>
          <p:cNvSpPr>
            <a:spLocks noGrp="1" noChangeArrowheads="1"/>
          </p:cNvSpPr>
          <p:nvPr>
            <p:ph type="title"/>
          </p:nvPr>
        </p:nvSpPr>
        <p:spPr>
          <a:xfrm>
            <a:off x="1825625" y="-71462"/>
            <a:ext cx="8540750" cy="1143000"/>
          </a:xfrm>
        </p:spPr>
        <p:txBody>
          <a:bodyPr/>
          <a:lstStyle/>
          <a:p>
            <a:r>
              <a:rPr lang="en-GB" dirty="0"/>
              <a:t>The Mindful Manager</a:t>
            </a:r>
          </a:p>
        </p:txBody>
      </p:sp>
      <p:sp>
        <p:nvSpPr>
          <p:cNvPr id="9" name="TextBox 8"/>
          <p:cNvSpPr txBox="1"/>
          <p:nvPr/>
        </p:nvSpPr>
        <p:spPr>
          <a:xfrm>
            <a:off x="4417999" y="1977086"/>
            <a:ext cx="2984278" cy="523220"/>
          </a:xfrm>
          <a:prstGeom prst="rect">
            <a:avLst/>
          </a:prstGeom>
          <a:solidFill>
            <a:srgbClr val="000000"/>
          </a:solidFill>
        </p:spPr>
        <p:txBody>
          <a:bodyPr wrap="none" rtlCol="0">
            <a:spAutoFit/>
          </a:bodyPr>
          <a:lstStyle/>
          <a:p>
            <a:pPr fontAlgn="base">
              <a:spcBef>
                <a:spcPct val="0"/>
              </a:spcBef>
              <a:spcAft>
                <a:spcPct val="0"/>
              </a:spcAft>
            </a:pPr>
            <a:r>
              <a:rPr lang="en-GB" sz="2800" dirty="0">
                <a:solidFill>
                  <a:srgbClr val="FFFFFF"/>
                </a:solidFill>
                <a:latin typeface="Tahoma" pitchFamily="34" charset="0"/>
                <a:cs typeface="Arial" charset="0"/>
              </a:rPr>
              <a:t>COMMISSIONING</a:t>
            </a:r>
          </a:p>
        </p:txBody>
      </p:sp>
    </p:spTree>
    <p:extLst>
      <p:ext uri="{BB962C8B-B14F-4D97-AF65-F5344CB8AC3E}">
        <p14:creationId xmlns:p14="http://schemas.microsoft.com/office/powerpoint/2010/main" val="2239886528"/>
      </p:ext>
    </p:extLst>
  </p:cSld>
  <p:clrMapOvr>
    <a:masterClrMapping/>
  </p:clrMapOvr>
  <p:transition>
    <p:diamond/>
    <p:sndAc>
      <p:stSnd>
        <p:snd r:embed="rId2" name="click.wav"/>
      </p:stSnd>
    </p:sndAc>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rrowheads="1"/>
          </p:cNvSpPr>
          <p:nvPr>
            <p:ph type="title"/>
          </p:nvPr>
        </p:nvSpPr>
        <p:spPr>
          <a:xfrm>
            <a:off x="1825625" y="-100013"/>
            <a:ext cx="8540750" cy="1143001"/>
          </a:xfrm>
        </p:spPr>
        <p:txBody>
          <a:bodyPr/>
          <a:lstStyle/>
          <a:p>
            <a:r>
              <a:rPr lang="en-GB" dirty="0"/>
              <a:t>A Model of Managerial Work</a:t>
            </a:r>
          </a:p>
        </p:txBody>
      </p:sp>
      <p:pic>
        <p:nvPicPr>
          <p:cNvPr id="68612" name="Picture 4" descr="fig1"/>
          <p:cNvPicPr>
            <a:picLocks noChangeAspect="1" noChangeArrowheads="1"/>
          </p:cNvPicPr>
          <p:nvPr/>
        </p:nvPicPr>
        <p:blipFill>
          <a:blip r:embed="rId2" cstate="print"/>
          <a:srcRect l="9642" b="3156"/>
          <a:stretch>
            <a:fillRect/>
          </a:stretch>
        </p:blipFill>
        <p:spPr bwMode="auto">
          <a:xfrm>
            <a:off x="5951539" y="1196975"/>
            <a:ext cx="4537075" cy="4897438"/>
          </a:xfrm>
          <a:prstGeom prst="rect">
            <a:avLst/>
          </a:prstGeom>
          <a:noFill/>
          <a:ln w="9525">
            <a:noFill/>
            <a:miter lim="800000"/>
            <a:headEnd/>
            <a:tailEnd/>
          </a:ln>
        </p:spPr>
      </p:pic>
      <p:sp>
        <p:nvSpPr>
          <p:cNvPr id="68615" name="Line 7"/>
          <p:cNvSpPr>
            <a:spLocks noChangeShapeType="1"/>
          </p:cNvSpPr>
          <p:nvPr/>
        </p:nvSpPr>
        <p:spPr bwMode="auto">
          <a:xfrm>
            <a:off x="6024564" y="3789363"/>
            <a:ext cx="4103687" cy="0"/>
          </a:xfrm>
          <a:prstGeom prst="line">
            <a:avLst/>
          </a:prstGeom>
          <a:noFill/>
          <a:ln w="57150">
            <a:solidFill>
              <a:srgbClr val="0000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68616" name="Text Box 8"/>
          <p:cNvSpPr txBox="1">
            <a:spLocks noChangeArrowheads="1"/>
          </p:cNvSpPr>
          <p:nvPr/>
        </p:nvSpPr>
        <p:spPr bwMode="auto">
          <a:xfrm>
            <a:off x="6383339" y="3860800"/>
            <a:ext cx="1100137" cy="457200"/>
          </a:xfrm>
          <a:prstGeom prst="rect">
            <a:avLst/>
          </a:prstGeom>
          <a:noFill/>
          <a:ln w="9525">
            <a:noFill/>
            <a:miter lim="800000"/>
            <a:headEnd/>
            <a:tailEnd/>
          </a:ln>
          <a:effectLst/>
        </p:spPr>
        <p:txBody>
          <a:bodyPr>
            <a:spAutoFit/>
          </a:bodyPr>
          <a:lstStyle/>
          <a:p>
            <a:pPr fontAlgn="base">
              <a:spcBef>
                <a:spcPct val="0"/>
              </a:spcBef>
              <a:spcAft>
                <a:spcPct val="0"/>
              </a:spcAft>
            </a:pPr>
            <a:r>
              <a:rPr lang="en-GB" sz="2400">
                <a:solidFill>
                  <a:srgbClr val="000000"/>
                </a:solidFill>
                <a:latin typeface="Tahoma" pitchFamily="34" charset="0"/>
                <a:cs typeface="Arial" charset="0"/>
              </a:rPr>
              <a:t>Time</a:t>
            </a:r>
          </a:p>
        </p:txBody>
      </p:sp>
      <p:sp>
        <p:nvSpPr>
          <p:cNvPr id="68618" name="Text Box 10"/>
          <p:cNvSpPr txBox="1">
            <a:spLocks noChangeArrowheads="1"/>
          </p:cNvSpPr>
          <p:nvPr/>
        </p:nvSpPr>
        <p:spPr bwMode="auto">
          <a:xfrm>
            <a:off x="1703388" y="1381125"/>
            <a:ext cx="4248150" cy="4832092"/>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effectLst>
                  <a:outerShdw blurRad="38100" dist="38100" dir="2700000" algn="tl">
                    <a:srgbClr val="000000"/>
                  </a:outerShdw>
                </a:effectLst>
                <a:latin typeface="Tahoma" pitchFamily="34" charset="0"/>
                <a:cs typeface="Arial" charset="0"/>
              </a:rPr>
              <a:t>Our </a:t>
            </a:r>
            <a:r>
              <a:rPr lang="en-GB" sz="2800" b="1" dirty="0">
                <a:solidFill>
                  <a:srgbClr val="FFFFFF"/>
                </a:solidFill>
                <a:effectLst>
                  <a:outerShdw blurRad="38100" dist="38100" dir="2700000" algn="tl">
                    <a:srgbClr val="000000"/>
                  </a:outerShdw>
                </a:effectLst>
                <a:latin typeface="Tahoma" pitchFamily="34" charset="0"/>
                <a:cs typeface="Arial" charset="0"/>
              </a:rPr>
              <a:t>Substance of Conduct</a:t>
            </a:r>
            <a:r>
              <a:rPr lang="en-GB" sz="2800" dirty="0">
                <a:solidFill>
                  <a:srgbClr val="FFFFFF"/>
                </a:solidFill>
                <a:effectLst>
                  <a:outerShdw blurRad="38100" dist="38100" dir="2700000" algn="tl">
                    <a:srgbClr val="000000"/>
                  </a:outerShdw>
                </a:effectLst>
                <a:latin typeface="Tahoma" pitchFamily="34" charset="0"/>
                <a:cs typeface="Arial" charset="0"/>
              </a:rPr>
              <a:t> model can be likened to a rope</a:t>
            </a:r>
          </a:p>
          <a:p>
            <a:pPr fontAlgn="base">
              <a:spcBef>
                <a:spcPct val="0"/>
              </a:spcBef>
              <a:spcAft>
                <a:spcPct val="0"/>
              </a:spcAft>
            </a:pPr>
            <a:endParaRPr lang="en-GB" sz="2800" dirty="0">
              <a:solidFill>
                <a:srgbClr val="FFFFFF"/>
              </a:solidFill>
              <a:effectLst>
                <a:outerShdw blurRad="38100" dist="38100" dir="2700000" algn="tl">
                  <a:srgbClr val="000000"/>
                </a:outerShdw>
              </a:effectLst>
              <a:latin typeface="Tahoma" pitchFamily="34" charset="0"/>
              <a:cs typeface="Arial" charset="0"/>
            </a:endParaRPr>
          </a:p>
          <a:p>
            <a:pPr fontAlgn="base">
              <a:spcBef>
                <a:spcPct val="0"/>
              </a:spcBef>
              <a:spcAft>
                <a:spcPct val="0"/>
              </a:spcAft>
            </a:pPr>
            <a:r>
              <a:rPr lang="en-GB" sz="2800" dirty="0">
                <a:solidFill>
                  <a:srgbClr val="FFFFFF"/>
                </a:solidFill>
                <a:effectLst>
                  <a:outerShdw blurRad="38100" dist="38100" dir="2700000" algn="tl">
                    <a:srgbClr val="000000"/>
                  </a:outerShdw>
                </a:effectLst>
                <a:latin typeface="Tahoma" pitchFamily="34" charset="0"/>
                <a:cs typeface="Arial" charset="0"/>
              </a:rPr>
              <a:t>The strands and threads of the rope represent the </a:t>
            </a:r>
            <a:r>
              <a:rPr lang="en-GB" sz="2800" b="1" dirty="0">
                <a:solidFill>
                  <a:srgbClr val="FFFFFF"/>
                </a:solidFill>
                <a:effectLst>
                  <a:outerShdw blurRad="38100" dist="38100" dir="2700000" algn="tl">
                    <a:srgbClr val="000000"/>
                  </a:outerShdw>
                </a:effectLst>
                <a:latin typeface="Tahoma" pitchFamily="34" charset="0"/>
                <a:cs typeface="Arial" charset="0"/>
              </a:rPr>
              <a:t>processes</a:t>
            </a:r>
            <a:r>
              <a:rPr lang="en-GB" sz="2800" dirty="0">
                <a:solidFill>
                  <a:srgbClr val="FFFFFF"/>
                </a:solidFill>
                <a:effectLst>
                  <a:outerShdw blurRad="38100" dist="38100" dir="2700000" algn="tl">
                    <a:srgbClr val="000000"/>
                  </a:outerShdw>
                </a:effectLst>
                <a:latin typeface="Tahoma" pitchFamily="34" charset="0"/>
                <a:cs typeface="Arial" charset="0"/>
              </a:rPr>
              <a:t> in which managers are engaged</a:t>
            </a:r>
          </a:p>
          <a:p>
            <a:pPr fontAlgn="base">
              <a:spcBef>
                <a:spcPct val="0"/>
              </a:spcBef>
              <a:spcAft>
                <a:spcPct val="0"/>
              </a:spcAft>
            </a:pPr>
            <a:endParaRPr lang="en-GB" sz="2800" dirty="0">
              <a:solidFill>
                <a:srgbClr val="FFFFFF"/>
              </a:solidFill>
              <a:effectLst>
                <a:outerShdw blurRad="38100" dist="38100" dir="2700000" algn="tl">
                  <a:srgbClr val="000000"/>
                </a:outerShdw>
              </a:effectLst>
              <a:latin typeface="Tahoma" pitchFamily="34" charset="0"/>
              <a:cs typeface="Arial" charset="0"/>
            </a:endParaRPr>
          </a:p>
          <a:p>
            <a:pPr fontAlgn="base">
              <a:spcBef>
                <a:spcPct val="0"/>
              </a:spcBef>
              <a:spcAft>
                <a:spcPct val="0"/>
              </a:spcAft>
            </a:pPr>
            <a:endParaRPr lang="en-US" sz="2800" dirty="0">
              <a:solidFill>
                <a:srgbClr val="FFFFFF"/>
              </a:solidFill>
              <a:latin typeface="Tahoma" pitchFamily="34" charset="0"/>
              <a:cs typeface="Arial" charset="0"/>
            </a:endParaRPr>
          </a:p>
          <a:p>
            <a:pPr fontAlgn="base">
              <a:spcBef>
                <a:spcPct val="0"/>
              </a:spcBef>
              <a:spcAft>
                <a:spcPct val="0"/>
              </a:spcAft>
              <a:buFontTx/>
              <a:buChar char="•"/>
            </a:pPr>
            <a:endParaRPr lang="en-GB" sz="2800" dirty="0">
              <a:solidFill>
                <a:srgbClr val="FFFFFF"/>
              </a:solidFill>
              <a:effectLst>
                <a:outerShdw blurRad="38100" dist="38100" dir="2700000" algn="tl">
                  <a:srgbClr val="000000"/>
                </a:outerShdw>
              </a:effectLst>
              <a:latin typeface="Tahoma" pitchFamily="34" charset="0"/>
              <a:cs typeface="Arial" charset="0"/>
            </a:endParaRPr>
          </a:p>
        </p:txBody>
      </p:sp>
    </p:spTree>
    <p:extLst>
      <p:ext uri="{BB962C8B-B14F-4D97-AF65-F5344CB8AC3E}">
        <p14:creationId xmlns:p14="http://schemas.microsoft.com/office/powerpoint/2010/main" val="4114661680"/>
      </p:ext>
    </p:extLst>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1825625" y="-100013"/>
            <a:ext cx="8540750" cy="1143001"/>
          </a:xfrm>
        </p:spPr>
        <p:txBody>
          <a:bodyPr/>
          <a:lstStyle/>
          <a:p>
            <a:r>
              <a:rPr lang="en-GB" dirty="0"/>
              <a:t>The Model of Managerial Work</a:t>
            </a:r>
          </a:p>
        </p:txBody>
      </p:sp>
      <p:pic>
        <p:nvPicPr>
          <p:cNvPr id="78851" name="Picture 3" descr="fig1"/>
          <p:cNvPicPr>
            <a:picLocks noChangeAspect="1" noChangeArrowheads="1"/>
          </p:cNvPicPr>
          <p:nvPr/>
        </p:nvPicPr>
        <p:blipFill>
          <a:blip r:embed="rId2" cstate="print"/>
          <a:srcRect l="9642" b="3156"/>
          <a:stretch>
            <a:fillRect/>
          </a:stretch>
        </p:blipFill>
        <p:spPr bwMode="auto">
          <a:xfrm>
            <a:off x="1884364" y="1412875"/>
            <a:ext cx="4537075" cy="4897438"/>
          </a:xfrm>
          <a:prstGeom prst="rect">
            <a:avLst/>
          </a:prstGeom>
          <a:noFill/>
          <a:ln w="9525">
            <a:noFill/>
            <a:miter lim="800000"/>
            <a:headEnd/>
            <a:tailEnd/>
          </a:ln>
        </p:spPr>
      </p:pic>
      <p:sp>
        <p:nvSpPr>
          <p:cNvPr id="78852" name="Text Box 4"/>
          <p:cNvSpPr txBox="1">
            <a:spLocks noChangeArrowheads="1"/>
          </p:cNvSpPr>
          <p:nvPr/>
        </p:nvSpPr>
        <p:spPr bwMode="auto">
          <a:xfrm>
            <a:off x="6456364" y="1730375"/>
            <a:ext cx="4067175" cy="4832092"/>
          </a:xfrm>
          <a:prstGeom prst="rect">
            <a:avLst/>
          </a:prstGeom>
          <a:noFill/>
          <a:ln w="9525">
            <a:noFill/>
            <a:miter lim="800000"/>
            <a:headEnd/>
            <a:tailEnd/>
          </a:ln>
          <a:effectLst/>
        </p:spPr>
        <p:txBody>
          <a:bodyPr>
            <a:spAutoFit/>
          </a:bodyPr>
          <a:lstStyle/>
          <a:p>
            <a:pPr fontAlgn="base">
              <a:spcBef>
                <a:spcPct val="0"/>
              </a:spcBef>
              <a:spcAft>
                <a:spcPct val="0"/>
              </a:spcAft>
              <a:buFontTx/>
              <a:buChar char="•"/>
            </a:pPr>
            <a:r>
              <a:rPr lang="en-GB" sz="2800" dirty="0">
                <a:solidFill>
                  <a:srgbClr val="FFFFFF"/>
                </a:solidFill>
                <a:effectLst>
                  <a:outerShdw blurRad="38100" dist="38100" dir="2700000" algn="tl">
                    <a:srgbClr val="000000"/>
                  </a:outerShdw>
                </a:effectLst>
                <a:latin typeface="Tahoma" pitchFamily="34" charset="0"/>
                <a:cs typeface="Arial" charset="0"/>
              </a:rPr>
              <a:t> These processes become ‘visible’ when a manager engages in them</a:t>
            </a:r>
          </a:p>
          <a:p>
            <a:pPr fontAlgn="base">
              <a:spcBef>
                <a:spcPct val="0"/>
              </a:spcBef>
              <a:spcAft>
                <a:spcPct val="0"/>
              </a:spcAft>
              <a:buFontTx/>
              <a:buChar char="•"/>
            </a:pPr>
            <a:endParaRPr lang="en-GB" sz="2800" dirty="0">
              <a:solidFill>
                <a:srgbClr val="FFFFFF"/>
              </a:solidFill>
              <a:effectLst>
                <a:outerShdw blurRad="38100" dist="38100" dir="2700000" algn="tl">
                  <a:srgbClr val="000000"/>
                </a:outerShdw>
              </a:effectLst>
              <a:latin typeface="Tahoma" pitchFamily="34" charset="0"/>
              <a:cs typeface="Arial" charset="0"/>
            </a:endParaRPr>
          </a:p>
          <a:p>
            <a:pPr fontAlgn="base">
              <a:spcBef>
                <a:spcPct val="0"/>
              </a:spcBef>
              <a:spcAft>
                <a:spcPct val="0"/>
              </a:spcAft>
              <a:buFontTx/>
              <a:buChar char="•"/>
            </a:pPr>
            <a:r>
              <a:rPr lang="en-GB" sz="2800" dirty="0">
                <a:solidFill>
                  <a:srgbClr val="FFFFFF"/>
                </a:solidFill>
                <a:effectLst>
                  <a:outerShdw blurRad="38100" dist="38100" dir="2700000" algn="tl">
                    <a:srgbClr val="000000"/>
                  </a:outerShdw>
                </a:effectLst>
                <a:latin typeface="Tahoma" pitchFamily="34" charset="0"/>
                <a:cs typeface="Arial" charset="0"/>
              </a:rPr>
              <a:t> Just as the strands and threads of a rope become visible as they surface repeatedly over its length. </a:t>
            </a:r>
          </a:p>
          <a:p>
            <a:pPr fontAlgn="base">
              <a:spcBef>
                <a:spcPct val="0"/>
              </a:spcBef>
              <a:spcAft>
                <a:spcPct val="0"/>
              </a:spcAft>
            </a:pPr>
            <a:endParaRPr lang="en-GB" sz="2800" dirty="0">
              <a:solidFill>
                <a:srgbClr val="FFFFFF"/>
              </a:solidFill>
              <a:effectLst>
                <a:outerShdw blurRad="38100" dist="38100" dir="2700000" algn="tl">
                  <a:srgbClr val="000000"/>
                </a:outerShdw>
              </a:effectLst>
              <a:latin typeface="Tahoma" pitchFamily="34" charset="0"/>
              <a:cs typeface="Arial" charset="0"/>
            </a:endParaRPr>
          </a:p>
        </p:txBody>
      </p:sp>
      <p:sp>
        <p:nvSpPr>
          <p:cNvPr id="78853" name="Line 5"/>
          <p:cNvSpPr>
            <a:spLocks noChangeShapeType="1"/>
          </p:cNvSpPr>
          <p:nvPr/>
        </p:nvSpPr>
        <p:spPr bwMode="auto">
          <a:xfrm>
            <a:off x="2063751" y="4365625"/>
            <a:ext cx="1439863" cy="0"/>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78854" name="Line 6"/>
          <p:cNvSpPr>
            <a:spLocks noChangeShapeType="1"/>
          </p:cNvSpPr>
          <p:nvPr/>
        </p:nvSpPr>
        <p:spPr bwMode="auto">
          <a:xfrm>
            <a:off x="2063750" y="3917950"/>
            <a:ext cx="4103688" cy="0"/>
          </a:xfrm>
          <a:prstGeom prst="line">
            <a:avLst/>
          </a:prstGeom>
          <a:noFill/>
          <a:ln w="57150">
            <a:solidFill>
              <a:srgbClr val="0000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78855" name="Text Box 7"/>
          <p:cNvSpPr txBox="1">
            <a:spLocks noChangeArrowheads="1"/>
          </p:cNvSpPr>
          <p:nvPr/>
        </p:nvSpPr>
        <p:spPr bwMode="auto">
          <a:xfrm>
            <a:off x="2116139" y="3500438"/>
            <a:ext cx="1100137" cy="457200"/>
          </a:xfrm>
          <a:prstGeom prst="rect">
            <a:avLst/>
          </a:prstGeom>
          <a:noFill/>
          <a:ln w="9525">
            <a:noFill/>
            <a:miter lim="800000"/>
            <a:headEnd/>
            <a:tailEnd/>
          </a:ln>
          <a:effectLst/>
        </p:spPr>
        <p:txBody>
          <a:bodyPr>
            <a:spAutoFit/>
          </a:bodyPr>
          <a:lstStyle/>
          <a:p>
            <a:pPr fontAlgn="base">
              <a:spcBef>
                <a:spcPct val="0"/>
              </a:spcBef>
              <a:spcAft>
                <a:spcPct val="0"/>
              </a:spcAft>
            </a:pPr>
            <a:r>
              <a:rPr lang="en-GB" sz="2400">
                <a:solidFill>
                  <a:srgbClr val="000000"/>
                </a:solidFill>
                <a:latin typeface="Tahoma" pitchFamily="34" charset="0"/>
                <a:cs typeface="Arial" charset="0"/>
              </a:rPr>
              <a:t>Time</a:t>
            </a:r>
          </a:p>
        </p:txBody>
      </p:sp>
    </p:spTree>
    <p:extLst>
      <p:ext uri="{BB962C8B-B14F-4D97-AF65-F5344CB8AC3E}">
        <p14:creationId xmlns:p14="http://schemas.microsoft.com/office/powerpoint/2010/main" val="664547213"/>
      </p:ext>
    </p:extLst>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rrowheads="1"/>
          </p:cNvSpPr>
          <p:nvPr>
            <p:ph type="title"/>
          </p:nvPr>
        </p:nvSpPr>
        <p:spPr/>
        <p:txBody>
          <a:bodyPr/>
          <a:lstStyle/>
          <a:p>
            <a:r>
              <a:rPr lang="en-GB" dirty="0"/>
              <a:t>The Nature of Managerial Work</a:t>
            </a:r>
            <a:endParaRPr lang="en-US" dirty="0"/>
          </a:p>
        </p:txBody>
      </p:sp>
      <p:sp>
        <p:nvSpPr>
          <p:cNvPr id="80899" name="Rectangle 3"/>
          <p:cNvSpPr>
            <a:spLocks noGrp="1" noRot="1" noChangeArrowheads="1"/>
          </p:cNvSpPr>
          <p:nvPr>
            <p:ph idx="1"/>
          </p:nvPr>
        </p:nvSpPr>
        <p:spPr/>
        <p:txBody>
          <a:bodyPr/>
          <a:lstStyle/>
          <a:p>
            <a:r>
              <a:rPr lang="en-GB" dirty="0"/>
              <a:t>A cross-section of this ‘Rope of Conduct’ </a:t>
            </a:r>
          </a:p>
        </p:txBody>
      </p:sp>
      <p:pic>
        <p:nvPicPr>
          <p:cNvPr id="80900" name="Picture 4" descr="fig1"/>
          <p:cNvPicPr>
            <a:picLocks noChangeAspect="1" noChangeArrowheads="1"/>
          </p:cNvPicPr>
          <p:nvPr/>
        </p:nvPicPr>
        <p:blipFill>
          <a:blip r:embed="rId2" cstate="print"/>
          <a:srcRect l="9642" r="62776" b="3156"/>
          <a:stretch>
            <a:fillRect/>
          </a:stretch>
        </p:blipFill>
        <p:spPr bwMode="auto">
          <a:xfrm>
            <a:off x="3181351" y="2276475"/>
            <a:ext cx="1901825" cy="4032250"/>
          </a:xfrm>
          <a:prstGeom prst="rect">
            <a:avLst/>
          </a:prstGeom>
          <a:noFill/>
          <a:ln w="9525">
            <a:noFill/>
            <a:miter lim="800000"/>
            <a:headEnd/>
            <a:tailEnd/>
          </a:ln>
        </p:spPr>
      </p:pic>
      <p:sp>
        <p:nvSpPr>
          <p:cNvPr id="80901" name="Line 5"/>
          <p:cNvSpPr>
            <a:spLocks noChangeShapeType="1"/>
          </p:cNvSpPr>
          <p:nvPr/>
        </p:nvSpPr>
        <p:spPr bwMode="auto">
          <a:xfrm>
            <a:off x="5232400" y="2160589"/>
            <a:ext cx="0" cy="4581525"/>
          </a:xfrm>
          <a:prstGeom prst="line">
            <a:avLst/>
          </a:prstGeom>
          <a:noFill/>
          <a:ln w="762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pic>
        <p:nvPicPr>
          <p:cNvPr id="80902" name="Picture 6" descr="fig1"/>
          <p:cNvPicPr>
            <a:picLocks noChangeAspect="1" noChangeArrowheads="1"/>
          </p:cNvPicPr>
          <p:nvPr/>
        </p:nvPicPr>
        <p:blipFill>
          <a:blip r:embed="rId2" cstate="print"/>
          <a:srcRect l="9642" b="3156"/>
          <a:stretch>
            <a:fillRect/>
          </a:stretch>
        </p:blipFill>
        <p:spPr bwMode="auto">
          <a:xfrm>
            <a:off x="5448301" y="2232025"/>
            <a:ext cx="3776663" cy="4076700"/>
          </a:xfrm>
          <a:prstGeom prst="rect">
            <a:avLst/>
          </a:prstGeom>
          <a:noFill/>
          <a:ln w="9525">
            <a:noFill/>
            <a:miter lim="800000"/>
            <a:headEnd/>
            <a:tailEnd/>
          </a:ln>
        </p:spPr>
      </p:pic>
      <p:sp>
        <p:nvSpPr>
          <p:cNvPr id="80903" name="Line 7"/>
          <p:cNvSpPr>
            <a:spLocks noChangeShapeType="1"/>
          </p:cNvSpPr>
          <p:nvPr/>
        </p:nvSpPr>
        <p:spPr bwMode="auto">
          <a:xfrm>
            <a:off x="3359150" y="4437064"/>
            <a:ext cx="5689600" cy="71437"/>
          </a:xfrm>
          <a:prstGeom prst="line">
            <a:avLst/>
          </a:prstGeom>
          <a:noFill/>
          <a:ln w="57150">
            <a:solidFill>
              <a:srgbClr val="0000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80904" name="Text Box 8"/>
          <p:cNvSpPr txBox="1">
            <a:spLocks noChangeArrowheads="1"/>
          </p:cNvSpPr>
          <p:nvPr/>
        </p:nvSpPr>
        <p:spPr bwMode="auto">
          <a:xfrm>
            <a:off x="3989389" y="3933825"/>
            <a:ext cx="1100137" cy="457200"/>
          </a:xfrm>
          <a:prstGeom prst="rect">
            <a:avLst/>
          </a:prstGeom>
          <a:noFill/>
          <a:ln w="9525">
            <a:noFill/>
            <a:miter lim="800000"/>
            <a:headEnd/>
            <a:tailEnd/>
          </a:ln>
          <a:effectLst/>
        </p:spPr>
        <p:txBody>
          <a:bodyPr>
            <a:spAutoFit/>
          </a:bodyPr>
          <a:lstStyle/>
          <a:p>
            <a:pPr fontAlgn="base">
              <a:spcBef>
                <a:spcPct val="0"/>
              </a:spcBef>
              <a:spcAft>
                <a:spcPct val="0"/>
              </a:spcAft>
            </a:pPr>
            <a:r>
              <a:rPr lang="en-GB" sz="2400">
                <a:solidFill>
                  <a:srgbClr val="000000"/>
                </a:solidFill>
                <a:latin typeface="Tahoma" pitchFamily="34" charset="0"/>
                <a:cs typeface="Arial" charset="0"/>
              </a:rPr>
              <a:t>Time</a:t>
            </a:r>
          </a:p>
        </p:txBody>
      </p:sp>
    </p:spTree>
    <p:extLst>
      <p:ext uri="{BB962C8B-B14F-4D97-AF65-F5344CB8AC3E}">
        <p14:creationId xmlns:p14="http://schemas.microsoft.com/office/powerpoint/2010/main" val="1872606663"/>
      </p:ext>
    </p:extLst>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5" name="Text Box 5"/>
          <p:cNvSpPr txBox="1">
            <a:spLocks noChangeArrowheads="1"/>
          </p:cNvSpPr>
          <p:nvPr/>
        </p:nvSpPr>
        <p:spPr bwMode="auto">
          <a:xfrm>
            <a:off x="1847850" y="1731712"/>
            <a:ext cx="2952750" cy="2554545"/>
          </a:xfrm>
          <a:prstGeom prst="rect">
            <a:avLst/>
          </a:prstGeom>
          <a:noFill/>
          <a:ln w="9525">
            <a:noFill/>
            <a:miter lim="800000"/>
            <a:headEnd/>
            <a:tailEnd/>
          </a:ln>
          <a:effectLst/>
        </p:spPr>
        <p:txBody>
          <a:bodyPr>
            <a:spAutoFit/>
          </a:bodyPr>
          <a:lstStyle/>
          <a:p>
            <a:pPr algn="ctr" fontAlgn="base">
              <a:spcBef>
                <a:spcPct val="0"/>
              </a:spcBef>
              <a:spcAft>
                <a:spcPct val="0"/>
              </a:spcAft>
            </a:pPr>
            <a:endParaRPr lang="en-GB" sz="3200" b="1" dirty="0">
              <a:solidFill>
                <a:srgbClr val="FFFFFF"/>
              </a:solidFill>
              <a:latin typeface="Tahoma" pitchFamily="34" charset="0"/>
              <a:cs typeface="Arial" charset="0"/>
            </a:endParaRPr>
          </a:p>
          <a:p>
            <a:pPr algn="ctr" fontAlgn="base">
              <a:spcBef>
                <a:spcPct val="0"/>
              </a:spcBef>
              <a:spcAft>
                <a:spcPct val="0"/>
              </a:spcAft>
            </a:pPr>
            <a:r>
              <a:rPr lang="en-GB" sz="3200" b="1" dirty="0">
                <a:solidFill>
                  <a:srgbClr val="FFFFFF"/>
                </a:solidFill>
                <a:latin typeface="Tahoma" pitchFamily="34" charset="0"/>
                <a:cs typeface="Arial" charset="0"/>
              </a:rPr>
              <a:t> A Cross section of the Rope of Conduct</a:t>
            </a:r>
          </a:p>
        </p:txBody>
      </p:sp>
      <p:pic>
        <p:nvPicPr>
          <p:cNvPr id="4" name="Picture 3" descr="total model new.bmp"/>
          <p:cNvPicPr/>
          <p:nvPr/>
        </p:nvPicPr>
        <p:blipFill>
          <a:blip r:embed="rId2" cstate="print"/>
          <a:stretch>
            <a:fillRect/>
          </a:stretch>
        </p:blipFill>
        <p:spPr>
          <a:xfrm>
            <a:off x="5303912" y="116632"/>
            <a:ext cx="4032448" cy="6552728"/>
          </a:xfrm>
          <a:prstGeom prst="rect">
            <a:avLst/>
          </a:prstGeom>
        </p:spPr>
      </p:pic>
    </p:spTree>
    <p:extLst>
      <p:ext uri="{BB962C8B-B14F-4D97-AF65-F5344CB8AC3E}">
        <p14:creationId xmlns:p14="http://schemas.microsoft.com/office/powerpoint/2010/main" val="3434511471"/>
      </p:ext>
    </p:extLst>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rrowheads="1"/>
          </p:cNvSpPr>
          <p:nvPr>
            <p:ph type="title"/>
          </p:nvPr>
        </p:nvSpPr>
        <p:spPr>
          <a:xfrm>
            <a:off x="1825625" y="-142900"/>
            <a:ext cx="8540750" cy="1143000"/>
          </a:xfrm>
        </p:spPr>
        <p:txBody>
          <a:bodyPr/>
          <a:lstStyle/>
          <a:p>
            <a:r>
              <a:rPr lang="en-GB"/>
              <a:t>The Nature of Managerial Work</a:t>
            </a:r>
            <a:endParaRPr lang="en-US"/>
          </a:p>
        </p:txBody>
      </p:sp>
      <p:sp>
        <p:nvSpPr>
          <p:cNvPr id="69635" name="Rectangle 3"/>
          <p:cNvSpPr>
            <a:spLocks noGrp="1" noRot="1" noChangeArrowheads="1"/>
          </p:cNvSpPr>
          <p:nvPr>
            <p:ph idx="1"/>
          </p:nvPr>
        </p:nvSpPr>
        <p:spPr>
          <a:xfrm>
            <a:off x="1825625" y="1228701"/>
            <a:ext cx="8540750" cy="4498975"/>
          </a:xfrm>
        </p:spPr>
        <p:txBody>
          <a:bodyPr>
            <a:normAutofit lnSpcReduction="10000"/>
          </a:bodyPr>
          <a:lstStyle/>
          <a:p>
            <a:pPr>
              <a:lnSpc>
                <a:spcPct val="90000"/>
              </a:lnSpc>
            </a:pPr>
            <a:r>
              <a:rPr lang="en-GB" dirty="0"/>
              <a:t>It must be stressed that managers ‘hop’ between ‘threads of conduct’ in as seamless a manner as they ‘hop’ between subjects/topics, and at often much greater speed, and with far greater frequency.</a:t>
            </a:r>
          </a:p>
          <a:p>
            <a:pPr>
              <a:lnSpc>
                <a:spcPct val="90000"/>
              </a:lnSpc>
            </a:pPr>
            <a:endParaRPr lang="en-GB" dirty="0"/>
          </a:p>
          <a:p>
            <a:pPr>
              <a:lnSpc>
                <a:spcPct val="90000"/>
              </a:lnSpc>
            </a:pPr>
            <a:r>
              <a:rPr lang="en-GB" dirty="0"/>
              <a:t>The separateness of the strands and threads should not be taken to mean that there exists a clear separation of the strands and threads of conduct. </a:t>
            </a:r>
          </a:p>
        </p:txBody>
      </p:sp>
    </p:spTree>
    <p:extLst>
      <p:ext uri="{BB962C8B-B14F-4D97-AF65-F5344CB8AC3E}">
        <p14:creationId xmlns:p14="http://schemas.microsoft.com/office/powerpoint/2010/main" val="6035344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 calcmode="lin" valueType="num">
                                      <p:cBhvr additive="base">
                                        <p:cTn id="7" dur="500" fill="hold"/>
                                        <p:tgtEl>
                                          <p:spTgt spid="696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96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9635">
                                            <p:txEl>
                                              <p:pRg st="2" end="2"/>
                                            </p:txEl>
                                          </p:spTgt>
                                        </p:tgtEl>
                                        <p:attrNameLst>
                                          <p:attrName>style.visibility</p:attrName>
                                        </p:attrNameLst>
                                      </p:cBhvr>
                                      <p:to>
                                        <p:strVal val="visible"/>
                                      </p:to>
                                    </p:set>
                                    <p:anim calcmode="lin" valueType="num">
                                      <p:cBhvr additive="base">
                                        <p:cTn id="13" dur="500" fill="hold"/>
                                        <p:tgtEl>
                                          <p:spTgt spid="6963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963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GURE OF EIGHT.bmp"/>
          <p:cNvPicPr/>
          <p:nvPr/>
        </p:nvPicPr>
        <p:blipFill>
          <a:blip r:embed="rId2" cstate="print"/>
          <a:stretch>
            <a:fillRect/>
          </a:stretch>
        </p:blipFill>
        <p:spPr>
          <a:xfrm>
            <a:off x="1559496" y="836712"/>
            <a:ext cx="9036496" cy="4896544"/>
          </a:xfrm>
          <a:prstGeom prst="rect">
            <a:avLst/>
          </a:prstGeom>
        </p:spPr>
      </p:pic>
    </p:spTree>
    <p:extLst>
      <p:ext uri="{BB962C8B-B14F-4D97-AF65-F5344CB8AC3E}">
        <p14:creationId xmlns:p14="http://schemas.microsoft.com/office/powerpoint/2010/main" val="1287058626"/>
      </p:ext>
    </p:extLst>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1979614" y="-142892"/>
            <a:ext cx="8226425" cy="1143000"/>
          </a:xfrm>
        </p:spPr>
        <p:txBody>
          <a:bodyPr/>
          <a:lstStyle/>
          <a:p>
            <a:r>
              <a:rPr lang="en-GB" dirty="0"/>
              <a:t>Shaping commissions</a:t>
            </a:r>
            <a:endParaRPr lang="en-US" dirty="0"/>
          </a:p>
        </p:txBody>
      </p:sp>
      <p:pic>
        <p:nvPicPr>
          <p:cNvPr id="5" name="Picture 4" descr="total model new.bmp"/>
          <p:cNvPicPr/>
          <p:nvPr/>
        </p:nvPicPr>
        <p:blipFill>
          <a:blip r:embed="rId3" cstate="print"/>
          <a:srcRect b="47253"/>
          <a:stretch>
            <a:fillRect/>
          </a:stretch>
        </p:blipFill>
        <p:spPr>
          <a:xfrm>
            <a:off x="2351584" y="908720"/>
            <a:ext cx="7272808" cy="5688632"/>
          </a:xfrm>
          <a:prstGeom prst="rect">
            <a:avLst/>
          </a:prstGeom>
        </p:spPr>
      </p:pic>
    </p:spTree>
    <p:extLst>
      <p:ext uri="{BB962C8B-B14F-4D97-AF65-F5344CB8AC3E}">
        <p14:creationId xmlns:p14="http://schemas.microsoft.com/office/powerpoint/2010/main" val="694914800"/>
      </p:ext>
    </p:extLst>
  </p:cSld>
  <p:clrMapOvr>
    <a:masterClrMapping/>
  </p:clrMapOvr>
  <p:transition>
    <p:diamond/>
    <p:sndAc>
      <p:stSnd>
        <p:snd r:embed="rId2" name="click.wav"/>
      </p:stSnd>
    </p:sndAc>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otal model new.bmp"/>
          <p:cNvPicPr/>
          <p:nvPr/>
        </p:nvPicPr>
        <p:blipFill>
          <a:blip r:embed="rId3" cstate="print"/>
          <a:srcRect b="47253"/>
          <a:stretch>
            <a:fillRect/>
          </a:stretch>
        </p:blipFill>
        <p:spPr>
          <a:xfrm>
            <a:off x="2927648" y="908720"/>
            <a:ext cx="6120680" cy="5040560"/>
          </a:xfrm>
          <a:prstGeom prst="rect">
            <a:avLst/>
          </a:prstGeom>
        </p:spPr>
      </p:pic>
      <p:sp>
        <p:nvSpPr>
          <p:cNvPr id="10" name="Right Arrow 9"/>
          <p:cNvSpPr/>
          <p:nvPr/>
        </p:nvSpPr>
        <p:spPr>
          <a:xfrm rot="17494491">
            <a:off x="2842120" y="4541273"/>
            <a:ext cx="1572859" cy="617197"/>
          </a:xfrm>
          <a:prstGeom prst="rightArrow">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cxnSp>
        <p:nvCxnSpPr>
          <p:cNvPr id="11" name="Straight Arrow Connector 10"/>
          <p:cNvCxnSpPr/>
          <p:nvPr/>
        </p:nvCxnSpPr>
        <p:spPr>
          <a:xfrm>
            <a:off x="5087888" y="2132856"/>
            <a:ext cx="720080" cy="288032"/>
          </a:xfrm>
          <a:prstGeom prst="straightConnector1">
            <a:avLst/>
          </a:prstGeom>
          <a:ln w="60325">
            <a:solidFill>
              <a:srgbClr val="000000"/>
            </a:solidFill>
            <a:tailEnd type="arrow"/>
          </a:ln>
        </p:spPr>
        <p:style>
          <a:lnRef idx="1">
            <a:schemeClr val="accent1"/>
          </a:lnRef>
          <a:fillRef idx="0">
            <a:schemeClr val="accent1"/>
          </a:fillRef>
          <a:effectRef idx="0">
            <a:schemeClr val="accent1"/>
          </a:effectRef>
          <a:fontRef idx="minor">
            <a:schemeClr val="tx1"/>
          </a:fontRef>
        </p:style>
      </p:cxnSp>
      <p:sp>
        <p:nvSpPr>
          <p:cNvPr id="17"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426521249"/>
      </p:ext>
    </p:extLst>
  </p:cSld>
  <p:clrMapOvr>
    <a:masterClrMapping/>
  </p:clrMapOvr>
  <p:transition>
    <p:diamond/>
    <p:sndAc>
      <p:stSnd>
        <p:snd r:embed="rId2" name="click.wav"/>
      </p:stSnd>
    </p:sndAc>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otal model new.bmp"/>
          <p:cNvPicPr/>
          <p:nvPr/>
        </p:nvPicPr>
        <p:blipFill>
          <a:blip r:embed="rId3" cstate="print"/>
          <a:srcRect b="47253"/>
          <a:stretch>
            <a:fillRect/>
          </a:stretch>
        </p:blipFill>
        <p:spPr>
          <a:xfrm>
            <a:off x="2927648" y="908720"/>
            <a:ext cx="6120680" cy="5040560"/>
          </a:xfrm>
          <a:prstGeom prst="rect">
            <a:avLst/>
          </a:prstGeom>
        </p:spPr>
      </p:pic>
      <p:sp>
        <p:nvSpPr>
          <p:cNvPr id="10" name="Right Arrow 9"/>
          <p:cNvSpPr/>
          <p:nvPr/>
        </p:nvSpPr>
        <p:spPr>
          <a:xfrm rot="17494491">
            <a:off x="2842120" y="4541273"/>
            <a:ext cx="1572859" cy="617197"/>
          </a:xfrm>
          <a:prstGeom prst="rightArrow">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17"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
        <p:nvSpPr>
          <p:cNvPr id="6" name="TextBox 5"/>
          <p:cNvSpPr txBox="1"/>
          <p:nvPr/>
        </p:nvSpPr>
        <p:spPr>
          <a:xfrm>
            <a:off x="5721170" y="2339588"/>
            <a:ext cx="1382943" cy="369332"/>
          </a:xfrm>
          <a:prstGeom prst="rect">
            <a:avLst/>
          </a:prstGeom>
          <a:solidFill>
            <a:schemeClr val="tx1"/>
          </a:solidFill>
        </p:spPr>
        <p:txBody>
          <a:bodyPr wrap="none" rtlCol="0">
            <a:spAutoFit/>
          </a:bodyPr>
          <a:lstStyle/>
          <a:p>
            <a:pPr fontAlgn="base">
              <a:spcBef>
                <a:spcPct val="0"/>
              </a:spcBef>
              <a:spcAft>
                <a:spcPct val="0"/>
              </a:spcAft>
            </a:pPr>
            <a:r>
              <a:rPr lang="en-GB" dirty="0">
                <a:solidFill>
                  <a:srgbClr val="000000"/>
                </a:solidFill>
                <a:latin typeface="Tahoma" pitchFamily="34" charset="0"/>
                <a:cs typeface="Arial" charset="0"/>
              </a:rPr>
              <a:t>Strategizing</a:t>
            </a:r>
          </a:p>
        </p:txBody>
      </p:sp>
      <p:cxnSp>
        <p:nvCxnSpPr>
          <p:cNvPr id="7" name="Straight Arrow Connector 6"/>
          <p:cNvCxnSpPr/>
          <p:nvPr/>
        </p:nvCxnSpPr>
        <p:spPr>
          <a:xfrm>
            <a:off x="5087888" y="2204864"/>
            <a:ext cx="720080" cy="288032"/>
          </a:xfrm>
          <a:prstGeom prst="straightConnector1">
            <a:avLst/>
          </a:prstGeom>
          <a:ln w="6032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715187"/>
      </p:ext>
    </p:extLst>
  </p:cSld>
  <p:clrMapOvr>
    <a:masterClrMapping/>
  </p:clrMapOvr>
  <p:transition>
    <p:diamond/>
    <p:sndAc>
      <p:stSnd>
        <p:snd r:embed="rId2" name="click.wav"/>
      </p:stSnd>
    </p:sndAc>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03512" y="548680"/>
            <a:ext cx="3528392"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FORMULATION</a:t>
            </a:r>
          </a:p>
        </p:txBody>
      </p:sp>
      <p:sp>
        <p:nvSpPr>
          <p:cNvPr id="5" name="Rounded Rectangle 4"/>
          <p:cNvSpPr/>
          <p:nvPr/>
        </p:nvSpPr>
        <p:spPr>
          <a:xfrm>
            <a:off x="6240016" y="4077072"/>
            <a:ext cx="3960440"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IMPLEMENTATION</a:t>
            </a:r>
          </a:p>
        </p:txBody>
      </p:sp>
      <p:sp>
        <p:nvSpPr>
          <p:cNvPr id="6" name="Right Arrow 5"/>
          <p:cNvSpPr/>
          <p:nvPr/>
        </p:nvSpPr>
        <p:spPr>
          <a:xfrm rot="2862777">
            <a:off x="4793618" y="2800476"/>
            <a:ext cx="1697694" cy="9589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7" name="Freeform 6"/>
          <p:cNvSpPr/>
          <p:nvPr/>
        </p:nvSpPr>
        <p:spPr>
          <a:xfrm>
            <a:off x="1775520" y="0"/>
            <a:ext cx="8892480" cy="6858000"/>
          </a:xfrm>
          <a:custGeom>
            <a:avLst/>
            <a:gdLst>
              <a:gd name="connsiteX0" fmla="*/ 79328 w 7554016"/>
              <a:gd name="connsiteY0" fmla="*/ 5263116 h 5263116"/>
              <a:gd name="connsiteX1" fmla="*/ 4900 w 7554016"/>
              <a:gd name="connsiteY1" fmla="*/ 5103628 h 5263116"/>
              <a:gd name="connsiteX2" fmla="*/ 15533 w 7554016"/>
              <a:gd name="connsiteY2" fmla="*/ 4912242 h 5263116"/>
              <a:gd name="connsiteX3" fmla="*/ 143123 w 7554016"/>
              <a:gd name="connsiteY3" fmla="*/ 4720856 h 5263116"/>
              <a:gd name="connsiteX4" fmla="*/ 366407 w 7554016"/>
              <a:gd name="connsiteY4" fmla="*/ 4508204 h 5263116"/>
              <a:gd name="connsiteX5" fmla="*/ 377040 w 7554016"/>
              <a:gd name="connsiteY5" fmla="*/ 4476307 h 5263116"/>
              <a:gd name="connsiteX6" fmla="*/ 408937 w 7554016"/>
              <a:gd name="connsiteY6" fmla="*/ 4465674 h 5263116"/>
              <a:gd name="connsiteX7" fmla="*/ 738547 w 7554016"/>
              <a:gd name="connsiteY7" fmla="*/ 4433777 h 5263116"/>
              <a:gd name="connsiteX8" fmla="*/ 844872 w 7554016"/>
              <a:gd name="connsiteY8" fmla="*/ 4412511 h 5263116"/>
              <a:gd name="connsiteX9" fmla="*/ 898035 w 7554016"/>
              <a:gd name="connsiteY9" fmla="*/ 4391246 h 5263116"/>
              <a:gd name="connsiteX10" fmla="*/ 929933 w 7554016"/>
              <a:gd name="connsiteY10" fmla="*/ 4380614 h 5263116"/>
              <a:gd name="connsiteX11" fmla="*/ 940565 w 7554016"/>
              <a:gd name="connsiteY11" fmla="*/ 4348716 h 5263116"/>
              <a:gd name="connsiteX12" fmla="*/ 972463 w 7554016"/>
              <a:gd name="connsiteY12" fmla="*/ 4284921 h 5263116"/>
              <a:gd name="connsiteX13" fmla="*/ 993728 w 7554016"/>
              <a:gd name="connsiteY13" fmla="*/ 4189228 h 5263116"/>
              <a:gd name="connsiteX14" fmla="*/ 983095 w 7554016"/>
              <a:gd name="connsiteY14" fmla="*/ 3944679 h 5263116"/>
              <a:gd name="connsiteX15" fmla="*/ 983095 w 7554016"/>
              <a:gd name="connsiteY15" fmla="*/ 3732028 h 5263116"/>
              <a:gd name="connsiteX16" fmla="*/ 1004361 w 7554016"/>
              <a:gd name="connsiteY16" fmla="*/ 3689498 h 5263116"/>
              <a:gd name="connsiteX17" fmla="*/ 1206379 w 7554016"/>
              <a:gd name="connsiteY17" fmla="*/ 3572539 h 5263116"/>
              <a:gd name="connsiteX18" fmla="*/ 1514723 w 7554016"/>
              <a:gd name="connsiteY18" fmla="*/ 3466214 h 5263116"/>
              <a:gd name="connsiteX19" fmla="*/ 1801802 w 7554016"/>
              <a:gd name="connsiteY19" fmla="*/ 3381153 h 5263116"/>
              <a:gd name="connsiteX20" fmla="*/ 1876230 w 7554016"/>
              <a:gd name="connsiteY20" fmla="*/ 3349256 h 5263116"/>
              <a:gd name="connsiteX21" fmla="*/ 2014454 w 7554016"/>
              <a:gd name="connsiteY21" fmla="*/ 3253563 h 5263116"/>
              <a:gd name="connsiteX22" fmla="*/ 2046351 w 7554016"/>
              <a:gd name="connsiteY22" fmla="*/ 3168502 h 5263116"/>
              <a:gd name="connsiteX23" fmla="*/ 2056984 w 7554016"/>
              <a:gd name="connsiteY23" fmla="*/ 3072809 h 5263116"/>
              <a:gd name="connsiteX24" fmla="*/ 2067616 w 7554016"/>
              <a:gd name="connsiteY24" fmla="*/ 2987749 h 5263116"/>
              <a:gd name="connsiteX25" fmla="*/ 2195207 w 7554016"/>
              <a:gd name="connsiteY25" fmla="*/ 3009014 h 5263116"/>
              <a:gd name="connsiteX26" fmla="*/ 2312165 w 7554016"/>
              <a:gd name="connsiteY26" fmla="*/ 3019646 h 5263116"/>
              <a:gd name="connsiteX27" fmla="*/ 2184575 w 7554016"/>
              <a:gd name="connsiteY27" fmla="*/ 2977116 h 5263116"/>
              <a:gd name="connsiteX28" fmla="*/ 2163309 w 7554016"/>
              <a:gd name="connsiteY28" fmla="*/ 2955851 h 5263116"/>
              <a:gd name="connsiteX29" fmla="*/ 2184575 w 7554016"/>
              <a:gd name="connsiteY29" fmla="*/ 2934586 h 5263116"/>
              <a:gd name="connsiteX30" fmla="*/ 2418491 w 7554016"/>
              <a:gd name="connsiteY30" fmla="*/ 2860158 h 5263116"/>
              <a:gd name="connsiteX31" fmla="*/ 2439756 w 7554016"/>
              <a:gd name="connsiteY31" fmla="*/ 2817628 h 5263116"/>
              <a:gd name="connsiteX32" fmla="*/ 2514184 w 7554016"/>
              <a:gd name="connsiteY32" fmla="*/ 2775098 h 5263116"/>
              <a:gd name="connsiteX33" fmla="*/ 2535449 w 7554016"/>
              <a:gd name="connsiteY33" fmla="*/ 2753832 h 5263116"/>
              <a:gd name="connsiteX34" fmla="*/ 2705570 w 7554016"/>
              <a:gd name="connsiteY34" fmla="*/ 2562446 h 5263116"/>
              <a:gd name="connsiteX35" fmla="*/ 2865058 w 7554016"/>
              <a:gd name="connsiteY35" fmla="*/ 2413591 h 5263116"/>
              <a:gd name="connsiteX36" fmla="*/ 4098435 w 7554016"/>
              <a:gd name="connsiteY36" fmla="*/ 1828800 h 5263116"/>
              <a:gd name="connsiteX37" fmla="*/ 4470575 w 7554016"/>
              <a:gd name="connsiteY37" fmla="*/ 1690577 h 5263116"/>
              <a:gd name="connsiteX38" fmla="*/ 4598165 w 7554016"/>
              <a:gd name="connsiteY38" fmla="*/ 1594884 h 5263116"/>
              <a:gd name="connsiteX39" fmla="*/ 4757654 w 7554016"/>
              <a:gd name="connsiteY39" fmla="*/ 1509823 h 5263116"/>
              <a:gd name="connsiteX40" fmla="*/ 4725756 w 7554016"/>
              <a:gd name="connsiteY40" fmla="*/ 1499191 h 5263116"/>
              <a:gd name="connsiteX41" fmla="*/ 4672593 w 7554016"/>
              <a:gd name="connsiteY41" fmla="*/ 1286539 h 5263116"/>
              <a:gd name="connsiteX42" fmla="*/ 4587533 w 7554016"/>
              <a:gd name="connsiteY42" fmla="*/ 265814 h 5263116"/>
              <a:gd name="connsiteX43" fmla="*/ 4619430 w 7554016"/>
              <a:gd name="connsiteY43" fmla="*/ 244549 h 5263116"/>
              <a:gd name="connsiteX44" fmla="*/ 4810816 w 7554016"/>
              <a:gd name="connsiteY44" fmla="*/ 244549 h 5263116"/>
              <a:gd name="connsiteX45" fmla="*/ 5586993 w 7554016"/>
              <a:gd name="connsiteY45" fmla="*/ 552893 h 5263116"/>
              <a:gd name="connsiteX46" fmla="*/ 5735849 w 7554016"/>
              <a:gd name="connsiteY46" fmla="*/ 542260 h 5263116"/>
              <a:gd name="connsiteX47" fmla="*/ 6597086 w 7554016"/>
              <a:gd name="connsiteY47" fmla="*/ 499730 h 5263116"/>
              <a:gd name="connsiteX48" fmla="*/ 7022389 w 7554016"/>
              <a:gd name="connsiteY48" fmla="*/ 425302 h 5263116"/>
              <a:gd name="connsiteX49" fmla="*/ 7490221 w 7554016"/>
              <a:gd name="connsiteY49" fmla="*/ 223284 h 5263116"/>
              <a:gd name="connsiteX50" fmla="*/ 7500854 w 7554016"/>
              <a:gd name="connsiteY50" fmla="*/ 191386 h 5263116"/>
              <a:gd name="connsiteX51" fmla="*/ 7532751 w 7554016"/>
              <a:gd name="connsiteY51" fmla="*/ 148856 h 5263116"/>
              <a:gd name="connsiteX52" fmla="*/ 7554016 w 7554016"/>
              <a:gd name="connsiteY52" fmla="*/ 116958 h 5263116"/>
              <a:gd name="connsiteX53" fmla="*/ 7511486 w 7554016"/>
              <a:gd name="connsiteY53" fmla="*/ 74428 h 5263116"/>
              <a:gd name="connsiteX54" fmla="*/ 7500854 w 7554016"/>
              <a:gd name="connsiteY54" fmla="*/ 0 h 526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7554016" h="5263116">
                <a:moveTo>
                  <a:pt x="79328" y="5263116"/>
                </a:moveTo>
                <a:cubicBezTo>
                  <a:pt x="58118" y="5225997"/>
                  <a:pt x="8316" y="5148041"/>
                  <a:pt x="4900" y="5103628"/>
                </a:cubicBezTo>
                <a:cubicBezTo>
                  <a:pt x="0" y="5039922"/>
                  <a:pt x="3467" y="4974986"/>
                  <a:pt x="15533" y="4912242"/>
                </a:cubicBezTo>
                <a:cubicBezTo>
                  <a:pt x="26954" y="4852855"/>
                  <a:pt x="111863" y="4757052"/>
                  <a:pt x="143123" y="4720856"/>
                </a:cubicBezTo>
                <a:cubicBezTo>
                  <a:pt x="263119" y="4581914"/>
                  <a:pt x="236768" y="4611917"/>
                  <a:pt x="366407" y="4508204"/>
                </a:cubicBezTo>
                <a:cubicBezTo>
                  <a:pt x="369951" y="4497572"/>
                  <a:pt x="369115" y="4484232"/>
                  <a:pt x="377040" y="4476307"/>
                </a:cubicBezTo>
                <a:cubicBezTo>
                  <a:pt x="384965" y="4468382"/>
                  <a:pt x="397806" y="4466983"/>
                  <a:pt x="408937" y="4465674"/>
                </a:cubicBezTo>
                <a:cubicBezTo>
                  <a:pt x="518564" y="4452777"/>
                  <a:pt x="628677" y="4444409"/>
                  <a:pt x="738547" y="4433777"/>
                </a:cubicBezTo>
                <a:cubicBezTo>
                  <a:pt x="773989" y="4426688"/>
                  <a:pt x="809949" y="4421824"/>
                  <a:pt x="844872" y="4412511"/>
                </a:cubicBezTo>
                <a:cubicBezTo>
                  <a:pt x="863314" y="4407593"/>
                  <a:pt x="880164" y="4397947"/>
                  <a:pt x="898035" y="4391246"/>
                </a:cubicBezTo>
                <a:cubicBezTo>
                  <a:pt x="908529" y="4387311"/>
                  <a:pt x="919300" y="4384158"/>
                  <a:pt x="929933" y="4380614"/>
                </a:cubicBezTo>
                <a:cubicBezTo>
                  <a:pt x="933477" y="4369981"/>
                  <a:pt x="936013" y="4358958"/>
                  <a:pt x="940565" y="4348716"/>
                </a:cubicBezTo>
                <a:cubicBezTo>
                  <a:pt x="950221" y="4326990"/>
                  <a:pt x="964945" y="4307476"/>
                  <a:pt x="972463" y="4284921"/>
                </a:cubicBezTo>
                <a:cubicBezTo>
                  <a:pt x="982796" y="4253922"/>
                  <a:pt x="986640" y="4221126"/>
                  <a:pt x="993728" y="4189228"/>
                </a:cubicBezTo>
                <a:cubicBezTo>
                  <a:pt x="990184" y="4107712"/>
                  <a:pt x="988908" y="4026065"/>
                  <a:pt x="983095" y="3944679"/>
                </a:cubicBezTo>
                <a:cubicBezTo>
                  <a:pt x="973056" y="3804131"/>
                  <a:pt x="938707" y="4013145"/>
                  <a:pt x="983095" y="3732028"/>
                </a:cubicBezTo>
                <a:cubicBezTo>
                  <a:pt x="985567" y="3716372"/>
                  <a:pt x="993924" y="3701426"/>
                  <a:pt x="1004361" y="3689498"/>
                </a:cubicBezTo>
                <a:cubicBezTo>
                  <a:pt x="1048853" y="3638649"/>
                  <a:pt x="1164311" y="3592732"/>
                  <a:pt x="1206379" y="3572539"/>
                </a:cubicBezTo>
                <a:cubicBezTo>
                  <a:pt x="1389537" y="3484624"/>
                  <a:pt x="1272917" y="3542211"/>
                  <a:pt x="1514723" y="3466214"/>
                </a:cubicBezTo>
                <a:cubicBezTo>
                  <a:pt x="1802226" y="3375856"/>
                  <a:pt x="1591718" y="3423170"/>
                  <a:pt x="1801802" y="3381153"/>
                </a:cubicBezTo>
                <a:cubicBezTo>
                  <a:pt x="1846331" y="3336626"/>
                  <a:pt x="1794338" y="3380753"/>
                  <a:pt x="1876230" y="3349256"/>
                </a:cubicBezTo>
                <a:cubicBezTo>
                  <a:pt x="1963553" y="3315670"/>
                  <a:pt x="1954807" y="3313208"/>
                  <a:pt x="2014454" y="3253563"/>
                </a:cubicBezTo>
                <a:cubicBezTo>
                  <a:pt x="2025086" y="3225209"/>
                  <a:pt x="2039415" y="3197979"/>
                  <a:pt x="2046351" y="3168502"/>
                </a:cubicBezTo>
                <a:cubicBezTo>
                  <a:pt x="2053702" y="3137261"/>
                  <a:pt x="2053234" y="3104683"/>
                  <a:pt x="2056984" y="3072809"/>
                </a:cubicBezTo>
                <a:cubicBezTo>
                  <a:pt x="2060323" y="3044431"/>
                  <a:pt x="2064072" y="3016102"/>
                  <a:pt x="2067616" y="2987749"/>
                </a:cubicBezTo>
                <a:cubicBezTo>
                  <a:pt x="2110146" y="2994837"/>
                  <a:pt x="2153015" y="3000132"/>
                  <a:pt x="2195207" y="3009014"/>
                </a:cubicBezTo>
                <a:cubicBezTo>
                  <a:pt x="2298131" y="3030682"/>
                  <a:pt x="2236422" y="3038583"/>
                  <a:pt x="2312165" y="3019646"/>
                </a:cubicBezTo>
                <a:cubicBezTo>
                  <a:pt x="2269635" y="3005469"/>
                  <a:pt x="2225781" y="2994776"/>
                  <a:pt x="2184575" y="2977116"/>
                </a:cubicBezTo>
                <a:cubicBezTo>
                  <a:pt x="2175361" y="2973167"/>
                  <a:pt x="2163309" y="2965876"/>
                  <a:pt x="2163309" y="2955851"/>
                </a:cubicBezTo>
                <a:lnTo>
                  <a:pt x="2184575" y="2934586"/>
                </a:lnTo>
                <a:cubicBezTo>
                  <a:pt x="2112378" y="2826294"/>
                  <a:pt x="2171595" y="2936125"/>
                  <a:pt x="2418491" y="2860158"/>
                </a:cubicBezTo>
                <a:cubicBezTo>
                  <a:pt x="2433640" y="2855497"/>
                  <a:pt x="2429441" y="2829662"/>
                  <a:pt x="2439756" y="2817628"/>
                </a:cubicBezTo>
                <a:cubicBezTo>
                  <a:pt x="2465505" y="2787587"/>
                  <a:pt x="2481758" y="2785906"/>
                  <a:pt x="2514184" y="2775098"/>
                </a:cubicBezTo>
                <a:cubicBezTo>
                  <a:pt x="2521272" y="2768009"/>
                  <a:pt x="2528743" y="2761283"/>
                  <a:pt x="2535449" y="2753832"/>
                </a:cubicBezTo>
                <a:cubicBezTo>
                  <a:pt x="2592549" y="2690388"/>
                  <a:pt x="2643170" y="2620685"/>
                  <a:pt x="2705570" y="2562446"/>
                </a:cubicBezTo>
                <a:cubicBezTo>
                  <a:pt x="2758733" y="2512828"/>
                  <a:pt x="2803887" y="2452915"/>
                  <a:pt x="2865058" y="2413591"/>
                </a:cubicBezTo>
                <a:cubicBezTo>
                  <a:pt x="3674799" y="1893044"/>
                  <a:pt x="3375922" y="2078901"/>
                  <a:pt x="4098435" y="1828800"/>
                </a:cubicBezTo>
                <a:cubicBezTo>
                  <a:pt x="4587801" y="1659404"/>
                  <a:pt x="4295622" y="1734312"/>
                  <a:pt x="4470575" y="1690577"/>
                </a:cubicBezTo>
                <a:cubicBezTo>
                  <a:pt x="4518577" y="1642573"/>
                  <a:pt x="4518011" y="1638969"/>
                  <a:pt x="4598165" y="1594884"/>
                </a:cubicBezTo>
                <a:cubicBezTo>
                  <a:pt x="4794776" y="1486748"/>
                  <a:pt x="4654578" y="1587130"/>
                  <a:pt x="4757654" y="1509823"/>
                </a:cubicBezTo>
                <a:cubicBezTo>
                  <a:pt x="4747021" y="1506279"/>
                  <a:pt x="4731522" y="1508802"/>
                  <a:pt x="4725756" y="1499191"/>
                </a:cubicBezTo>
                <a:cubicBezTo>
                  <a:pt x="4696780" y="1450899"/>
                  <a:pt x="4681661" y="1336413"/>
                  <a:pt x="4672593" y="1286539"/>
                </a:cubicBezTo>
                <a:cubicBezTo>
                  <a:pt x="4630873" y="591213"/>
                  <a:pt x="4659878" y="931400"/>
                  <a:pt x="4587533" y="265814"/>
                </a:cubicBezTo>
                <a:cubicBezTo>
                  <a:pt x="4598165" y="258726"/>
                  <a:pt x="4607753" y="249739"/>
                  <a:pt x="4619430" y="244549"/>
                </a:cubicBezTo>
                <a:cubicBezTo>
                  <a:pt x="4705093" y="206477"/>
                  <a:pt x="4697733" y="225702"/>
                  <a:pt x="4810816" y="244549"/>
                </a:cubicBezTo>
                <a:cubicBezTo>
                  <a:pt x="5479285" y="521156"/>
                  <a:pt x="5216455" y="429379"/>
                  <a:pt x="5586993" y="552893"/>
                </a:cubicBezTo>
                <a:lnTo>
                  <a:pt x="5735849" y="542260"/>
                </a:lnTo>
                <a:cubicBezTo>
                  <a:pt x="6022881" y="527153"/>
                  <a:pt x="6310838" y="525753"/>
                  <a:pt x="6597086" y="499730"/>
                </a:cubicBezTo>
                <a:cubicBezTo>
                  <a:pt x="6740417" y="486700"/>
                  <a:pt x="6880621" y="450111"/>
                  <a:pt x="7022389" y="425302"/>
                </a:cubicBezTo>
                <a:cubicBezTo>
                  <a:pt x="7108060" y="392139"/>
                  <a:pt x="7378290" y="303234"/>
                  <a:pt x="7490221" y="223284"/>
                </a:cubicBezTo>
                <a:cubicBezTo>
                  <a:pt x="7499341" y="216770"/>
                  <a:pt x="7495293" y="201117"/>
                  <a:pt x="7500854" y="191386"/>
                </a:cubicBezTo>
                <a:cubicBezTo>
                  <a:pt x="7509646" y="176000"/>
                  <a:pt x="7522451" y="163276"/>
                  <a:pt x="7532751" y="148856"/>
                </a:cubicBezTo>
                <a:cubicBezTo>
                  <a:pt x="7540178" y="138457"/>
                  <a:pt x="7546928" y="127591"/>
                  <a:pt x="7554016" y="116958"/>
                </a:cubicBezTo>
                <a:cubicBezTo>
                  <a:pt x="7539839" y="102781"/>
                  <a:pt x="7523139" y="90742"/>
                  <a:pt x="7511486" y="74428"/>
                </a:cubicBezTo>
                <a:cubicBezTo>
                  <a:pt x="7496371" y="53267"/>
                  <a:pt x="7500854" y="23145"/>
                  <a:pt x="7500854" y="0"/>
                </a:cubicBezTo>
              </a:path>
            </a:pathLst>
          </a:custGeom>
          <a:ln w="85725">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2" name="TextBox 1"/>
          <p:cNvSpPr txBox="1"/>
          <p:nvPr/>
        </p:nvSpPr>
        <p:spPr>
          <a:xfrm>
            <a:off x="1919536" y="2668850"/>
            <a:ext cx="3155800"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CRAFTING COMMISSIONS</a:t>
            </a:r>
          </a:p>
        </p:txBody>
      </p:sp>
      <p:sp>
        <p:nvSpPr>
          <p:cNvPr id="8" name="TextBox 7"/>
          <p:cNvSpPr txBox="1"/>
          <p:nvPr/>
        </p:nvSpPr>
        <p:spPr>
          <a:xfrm>
            <a:off x="6623139" y="5949280"/>
            <a:ext cx="3413435"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SUSTAINING COMMISSIONS</a:t>
            </a:r>
          </a:p>
        </p:txBody>
      </p:sp>
    </p:spTree>
    <p:extLst>
      <p:ext uri="{BB962C8B-B14F-4D97-AF65-F5344CB8AC3E}">
        <p14:creationId xmlns:p14="http://schemas.microsoft.com/office/powerpoint/2010/main" val="286998284"/>
      </p:ext>
    </p:extLst>
  </p:cSld>
  <p:clrMapOvr>
    <a:masterClrMapping/>
  </p:clrMapOvr>
  <p:transition>
    <p:diamond/>
    <p:sndAc>
      <p:stSnd>
        <p:snd r:embed="rId2" name="click.wav"/>
      </p:stSnd>
    </p:sndAc>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03512" y="548680"/>
            <a:ext cx="3528392"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FORMULATION</a:t>
            </a:r>
          </a:p>
        </p:txBody>
      </p:sp>
      <p:sp>
        <p:nvSpPr>
          <p:cNvPr id="5" name="Rounded Rectangle 4"/>
          <p:cNvSpPr/>
          <p:nvPr/>
        </p:nvSpPr>
        <p:spPr>
          <a:xfrm>
            <a:off x="6240016" y="4077072"/>
            <a:ext cx="3960440"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IMPLEMENTATION</a:t>
            </a:r>
          </a:p>
        </p:txBody>
      </p:sp>
      <p:sp>
        <p:nvSpPr>
          <p:cNvPr id="6" name="Right Arrow 5"/>
          <p:cNvSpPr/>
          <p:nvPr/>
        </p:nvSpPr>
        <p:spPr>
          <a:xfrm rot="2862777">
            <a:off x="4793618" y="2800476"/>
            <a:ext cx="1697694" cy="9589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7" name="Freeform 6"/>
          <p:cNvSpPr/>
          <p:nvPr/>
        </p:nvSpPr>
        <p:spPr>
          <a:xfrm>
            <a:off x="1775520" y="0"/>
            <a:ext cx="8892480" cy="6858000"/>
          </a:xfrm>
          <a:custGeom>
            <a:avLst/>
            <a:gdLst>
              <a:gd name="connsiteX0" fmla="*/ 79328 w 7554016"/>
              <a:gd name="connsiteY0" fmla="*/ 5263116 h 5263116"/>
              <a:gd name="connsiteX1" fmla="*/ 4900 w 7554016"/>
              <a:gd name="connsiteY1" fmla="*/ 5103628 h 5263116"/>
              <a:gd name="connsiteX2" fmla="*/ 15533 w 7554016"/>
              <a:gd name="connsiteY2" fmla="*/ 4912242 h 5263116"/>
              <a:gd name="connsiteX3" fmla="*/ 143123 w 7554016"/>
              <a:gd name="connsiteY3" fmla="*/ 4720856 h 5263116"/>
              <a:gd name="connsiteX4" fmla="*/ 366407 w 7554016"/>
              <a:gd name="connsiteY4" fmla="*/ 4508204 h 5263116"/>
              <a:gd name="connsiteX5" fmla="*/ 377040 w 7554016"/>
              <a:gd name="connsiteY5" fmla="*/ 4476307 h 5263116"/>
              <a:gd name="connsiteX6" fmla="*/ 408937 w 7554016"/>
              <a:gd name="connsiteY6" fmla="*/ 4465674 h 5263116"/>
              <a:gd name="connsiteX7" fmla="*/ 738547 w 7554016"/>
              <a:gd name="connsiteY7" fmla="*/ 4433777 h 5263116"/>
              <a:gd name="connsiteX8" fmla="*/ 844872 w 7554016"/>
              <a:gd name="connsiteY8" fmla="*/ 4412511 h 5263116"/>
              <a:gd name="connsiteX9" fmla="*/ 898035 w 7554016"/>
              <a:gd name="connsiteY9" fmla="*/ 4391246 h 5263116"/>
              <a:gd name="connsiteX10" fmla="*/ 929933 w 7554016"/>
              <a:gd name="connsiteY10" fmla="*/ 4380614 h 5263116"/>
              <a:gd name="connsiteX11" fmla="*/ 940565 w 7554016"/>
              <a:gd name="connsiteY11" fmla="*/ 4348716 h 5263116"/>
              <a:gd name="connsiteX12" fmla="*/ 972463 w 7554016"/>
              <a:gd name="connsiteY12" fmla="*/ 4284921 h 5263116"/>
              <a:gd name="connsiteX13" fmla="*/ 993728 w 7554016"/>
              <a:gd name="connsiteY13" fmla="*/ 4189228 h 5263116"/>
              <a:gd name="connsiteX14" fmla="*/ 983095 w 7554016"/>
              <a:gd name="connsiteY14" fmla="*/ 3944679 h 5263116"/>
              <a:gd name="connsiteX15" fmla="*/ 983095 w 7554016"/>
              <a:gd name="connsiteY15" fmla="*/ 3732028 h 5263116"/>
              <a:gd name="connsiteX16" fmla="*/ 1004361 w 7554016"/>
              <a:gd name="connsiteY16" fmla="*/ 3689498 h 5263116"/>
              <a:gd name="connsiteX17" fmla="*/ 1206379 w 7554016"/>
              <a:gd name="connsiteY17" fmla="*/ 3572539 h 5263116"/>
              <a:gd name="connsiteX18" fmla="*/ 1514723 w 7554016"/>
              <a:gd name="connsiteY18" fmla="*/ 3466214 h 5263116"/>
              <a:gd name="connsiteX19" fmla="*/ 1801802 w 7554016"/>
              <a:gd name="connsiteY19" fmla="*/ 3381153 h 5263116"/>
              <a:gd name="connsiteX20" fmla="*/ 1876230 w 7554016"/>
              <a:gd name="connsiteY20" fmla="*/ 3349256 h 5263116"/>
              <a:gd name="connsiteX21" fmla="*/ 2014454 w 7554016"/>
              <a:gd name="connsiteY21" fmla="*/ 3253563 h 5263116"/>
              <a:gd name="connsiteX22" fmla="*/ 2046351 w 7554016"/>
              <a:gd name="connsiteY22" fmla="*/ 3168502 h 5263116"/>
              <a:gd name="connsiteX23" fmla="*/ 2056984 w 7554016"/>
              <a:gd name="connsiteY23" fmla="*/ 3072809 h 5263116"/>
              <a:gd name="connsiteX24" fmla="*/ 2067616 w 7554016"/>
              <a:gd name="connsiteY24" fmla="*/ 2987749 h 5263116"/>
              <a:gd name="connsiteX25" fmla="*/ 2195207 w 7554016"/>
              <a:gd name="connsiteY25" fmla="*/ 3009014 h 5263116"/>
              <a:gd name="connsiteX26" fmla="*/ 2312165 w 7554016"/>
              <a:gd name="connsiteY26" fmla="*/ 3019646 h 5263116"/>
              <a:gd name="connsiteX27" fmla="*/ 2184575 w 7554016"/>
              <a:gd name="connsiteY27" fmla="*/ 2977116 h 5263116"/>
              <a:gd name="connsiteX28" fmla="*/ 2163309 w 7554016"/>
              <a:gd name="connsiteY28" fmla="*/ 2955851 h 5263116"/>
              <a:gd name="connsiteX29" fmla="*/ 2184575 w 7554016"/>
              <a:gd name="connsiteY29" fmla="*/ 2934586 h 5263116"/>
              <a:gd name="connsiteX30" fmla="*/ 2418491 w 7554016"/>
              <a:gd name="connsiteY30" fmla="*/ 2860158 h 5263116"/>
              <a:gd name="connsiteX31" fmla="*/ 2439756 w 7554016"/>
              <a:gd name="connsiteY31" fmla="*/ 2817628 h 5263116"/>
              <a:gd name="connsiteX32" fmla="*/ 2514184 w 7554016"/>
              <a:gd name="connsiteY32" fmla="*/ 2775098 h 5263116"/>
              <a:gd name="connsiteX33" fmla="*/ 2535449 w 7554016"/>
              <a:gd name="connsiteY33" fmla="*/ 2753832 h 5263116"/>
              <a:gd name="connsiteX34" fmla="*/ 2705570 w 7554016"/>
              <a:gd name="connsiteY34" fmla="*/ 2562446 h 5263116"/>
              <a:gd name="connsiteX35" fmla="*/ 2865058 w 7554016"/>
              <a:gd name="connsiteY35" fmla="*/ 2413591 h 5263116"/>
              <a:gd name="connsiteX36" fmla="*/ 4098435 w 7554016"/>
              <a:gd name="connsiteY36" fmla="*/ 1828800 h 5263116"/>
              <a:gd name="connsiteX37" fmla="*/ 4470575 w 7554016"/>
              <a:gd name="connsiteY37" fmla="*/ 1690577 h 5263116"/>
              <a:gd name="connsiteX38" fmla="*/ 4598165 w 7554016"/>
              <a:gd name="connsiteY38" fmla="*/ 1594884 h 5263116"/>
              <a:gd name="connsiteX39" fmla="*/ 4757654 w 7554016"/>
              <a:gd name="connsiteY39" fmla="*/ 1509823 h 5263116"/>
              <a:gd name="connsiteX40" fmla="*/ 4725756 w 7554016"/>
              <a:gd name="connsiteY40" fmla="*/ 1499191 h 5263116"/>
              <a:gd name="connsiteX41" fmla="*/ 4672593 w 7554016"/>
              <a:gd name="connsiteY41" fmla="*/ 1286539 h 5263116"/>
              <a:gd name="connsiteX42" fmla="*/ 4587533 w 7554016"/>
              <a:gd name="connsiteY42" fmla="*/ 265814 h 5263116"/>
              <a:gd name="connsiteX43" fmla="*/ 4619430 w 7554016"/>
              <a:gd name="connsiteY43" fmla="*/ 244549 h 5263116"/>
              <a:gd name="connsiteX44" fmla="*/ 4810816 w 7554016"/>
              <a:gd name="connsiteY44" fmla="*/ 244549 h 5263116"/>
              <a:gd name="connsiteX45" fmla="*/ 5586993 w 7554016"/>
              <a:gd name="connsiteY45" fmla="*/ 552893 h 5263116"/>
              <a:gd name="connsiteX46" fmla="*/ 5735849 w 7554016"/>
              <a:gd name="connsiteY46" fmla="*/ 542260 h 5263116"/>
              <a:gd name="connsiteX47" fmla="*/ 6597086 w 7554016"/>
              <a:gd name="connsiteY47" fmla="*/ 499730 h 5263116"/>
              <a:gd name="connsiteX48" fmla="*/ 7022389 w 7554016"/>
              <a:gd name="connsiteY48" fmla="*/ 425302 h 5263116"/>
              <a:gd name="connsiteX49" fmla="*/ 7490221 w 7554016"/>
              <a:gd name="connsiteY49" fmla="*/ 223284 h 5263116"/>
              <a:gd name="connsiteX50" fmla="*/ 7500854 w 7554016"/>
              <a:gd name="connsiteY50" fmla="*/ 191386 h 5263116"/>
              <a:gd name="connsiteX51" fmla="*/ 7532751 w 7554016"/>
              <a:gd name="connsiteY51" fmla="*/ 148856 h 5263116"/>
              <a:gd name="connsiteX52" fmla="*/ 7554016 w 7554016"/>
              <a:gd name="connsiteY52" fmla="*/ 116958 h 5263116"/>
              <a:gd name="connsiteX53" fmla="*/ 7511486 w 7554016"/>
              <a:gd name="connsiteY53" fmla="*/ 74428 h 5263116"/>
              <a:gd name="connsiteX54" fmla="*/ 7500854 w 7554016"/>
              <a:gd name="connsiteY54" fmla="*/ 0 h 526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7554016" h="5263116">
                <a:moveTo>
                  <a:pt x="79328" y="5263116"/>
                </a:moveTo>
                <a:cubicBezTo>
                  <a:pt x="58118" y="5225997"/>
                  <a:pt x="8316" y="5148041"/>
                  <a:pt x="4900" y="5103628"/>
                </a:cubicBezTo>
                <a:cubicBezTo>
                  <a:pt x="0" y="5039922"/>
                  <a:pt x="3467" y="4974986"/>
                  <a:pt x="15533" y="4912242"/>
                </a:cubicBezTo>
                <a:cubicBezTo>
                  <a:pt x="26954" y="4852855"/>
                  <a:pt x="111863" y="4757052"/>
                  <a:pt x="143123" y="4720856"/>
                </a:cubicBezTo>
                <a:cubicBezTo>
                  <a:pt x="263119" y="4581914"/>
                  <a:pt x="236768" y="4611917"/>
                  <a:pt x="366407" y="4508204"/>
                </a:cubicBezTo>
                <a:cubicBezTo>
                  <a:pt x="369951" y="4497572"/>
                  <a:pt x="369115" y="4484232"/>
                  <a:pt x="377040" y="4476307"/>
                </a:cubicBezTo>
                <a:cubicBezTo>
                  <a:pt x="384965" y="4468382"/>
                  <a:pt x="397806" y="4466983"/>
                  <a:pt x="408937" y="4465674"/>
                </a:cubicBezTo>
                <a:cubicBezTo>
                  <a:pt x="518564" y="4452777"/>
                  <a:pt x="628677" y="4444409"/>
                  <a:pt x="738547" y="4433777"/>
                </a:cubicBezTo>
                <a:cubicBezTo>
                  <a:pt x="773989" y="4426688"/>
                  <a:pt x="809949" y="4421824"/>
                  <a:pt x="844872" y="4412511"/>
                </a:cubicBezTo>
                <a:cubicBezTo>
                  <a:pt x="863314" y="4407593"/>
                  <a:pt x="880164" y="4397947"/>
                  <a:pt x="898035" y="4391246"/>
                </a:cubicBezTo>
                <a:cubicBezTo>
                  <a:pt x="908529" y="4387311"/>
                  <a:pt x="919300" y="4384158"/>
                  <a:pt x="929933" y="4380614"/>
                </a:cubicBezTo>
                <a:cubicBezTo>
                  <a:pt x="933477" y="4369981"/>
                  <a:pt x="936013" y="4358958"/>
                  <a:pt x="940565" y="4348716"/>
                </a:cubicBezTo>
                <a:cubicBezTo>
                  <a:pt x="950221" y="4326990"/>
                  <a:pt x="964945" y="4307476"/>
                  <a:pt x="972463" y="4284921"/>
                </a:cubicBezTo>
                <a:cubicBezTo>
                  <a:pt x="982796" y="4253922"/>
                  <a:pt x="986640" y="4221126"/>
                  <a:pt x="993728" y="4189228"/>
                </a:cubicBezTo>
                <a:cubicBezTo>
                  <a:pt x="990184" y="4107712"/>
                  <a:pt x="988908" y="4026065"/>
                  <a:pt x="983095" y="3944679"/>
                </a:cubicBezTo>
                <a:cubicBezTo>
                  <a:pt x="973056" y="3804131"/>
                  <a:pt x="938707" y="4013145"/>
                  <a:pt x="983095" y="3732028"/>
                </a:cubicBezTo>
                <a:cubicBezTo>
                  <a:pt x="985567" y="3716372"/>
                  <a:pt x="993924" y="3701426"/>
                  <a:pt x="1004361" y="3689498"/>
                </a:cubicBezTo>
                <a:cubicBezTo>
                  <a:pt x="1048853" y="3638649"/>
                  <a:pt x="1164311" y="3592732"/>
                  <a:pt x="1206379" y="3572539"/>
                </a:cubicBezTo>
                <a:cubicBezTo>
                  <a:pt x="1389537" y="3484624"/>
                  <a:pt x="1272917" y="3542211"/>
                  <a:pt x="1514723" y="3466214"/>
                </a:cubicBezTo>
                <a:cubicBezTo>
                  <a:pt x="1802226" y="3375856"/>
                  <a:pt x="1591718" y="3423170"/>
                  <a:pt x="1801802" y="3381153"/>
                </a:cubicBezTo>
                <a:cubicBezTo>
                  <a:pt x="1846331" y="3336626"/>
                  <a:pt x="1794338" y="3380753"/>
                  <a:pt x="1876230" y="3349256"/>
                </a:cubicBezTo>
                <a:cubicBezTo>
                  <a:pt x="1963553" y="3315670"/>
                  <a:pt x="1954807" y="3313208"/>
                  <a:pt x="2014454" y="3253563"/>
                </a:cubicBezTo>
                <a:cubicBezTo>
                  <a:pt x="2025086" y="3225209"/>
                  <a:pt x="2039415" y="3197979"/>
                  <a:pt x="2046351" y="3168502"/>
                </a:cubicBezTo>
                <a:cubicBezTo>
                  <a:pt x="2053702" y="3137261"/>
                  <a:pt x="2053234" y="3104683"/>
                  <a:pt x="2056984" y="3072809"/>
                </a:cubicBezTo>
                <a:cubicBezTo>
                  <a:pt x="2060323" y="3044431"/>
                  <a:pt x="2064072" y="3016102"/>
                  <a:pt x="2067616" y="2987749"/>
                </a:cubicBezTo>
                <a:cubicBezTo>
                  <a:pt x="2110146" y="2994837"/>
                  <a:pt x="2153015" y="3000132"/>
                  <a:pt x="2195207" y="3009014"/>
                </a:cubicBezTo>
                <a:cubicBezTo>
                  <a:pt x="2298131" y="3030682"/>
                  <a:pt x="2236422" y="3038583"/>
                  <a:pt x="2312165" y="3019646"/>
                </a:cubicBezTo>
                <a:cubicBezTo>
                  <a:pt x="2269635" y="3005469"/>
                  <a:pt x="2225781" y="2994776"/>
                  <a:pt x="2184575" y="2977116"/>
                </a:cubicBezTo>
                <a:cubicBezTo>
                  <a:pt x="2175361" y="2973167"/>
                  <a:pt x="2163309" y="2965876"/>
                  <a:pt x="2163309" y="2955851"/>
                </a:cubicBezTo>
                <a:lnTo>
                  <a:pt x="2184575" y="2934586"/>
                </a:lnTo>
                <a:cubicBezTo>
                  <a:pt x="2112378" y="2826294"/>
                  <a:pt x="2171595" y="2936125"/>
                  <a:pt x="2418491" y="2860158"/>
                </a:cubicBezTo>
                <a:cubicBezTo>
                  <a:pt x="2433640" y="2855497"/>
                  <a:pt x="2429441" y="2829662"/>
                  <a:pt x="2439756" y="2817628"/>
                </a:cubicBezTo>
                <a:cubicBezTo>
                  <a:pt x="2465505" y="2787587"/>
                  <a:pt x="2481758" y="2785906"/>
                  <a:pt x="2514184" y="2775098"/>
                </a:cubicBezTo>
                <a:cubicBezTo>
                  <a:pt x="2521272" y="2768009"/>
                  <a:pt x="2528743" y="2761283"/>
                  <a:pt x="2535449" y="2753832"/>
                </a:cubicBezTo>
                <a:cubicBezTo>
                  <a:pt x="2592549" y="2690388"/>
                  <a:pt x="2643170" y="2620685"/>
                  <a:pt x="2705570" y="2562446"/>
                </a:cubicBezTo>
                <a:cubicBezTo>
                  <a:pt x="2758733" y="2512828"/>
                  <a:pt x="2803887" y="2452915"/>
                  <a:pt x="2865058" y="2413591"/>
                </a:cubicBezTo>
                <a:cubicBezTo>
                  <a:pt x="3674799" y="1893044"/>
                  <a:pt x="3375922" y="2078901"/>
                  <a:pt x="4098435" y="1828800"/>
                </a:cubicBezTo>
                <a:cubicBezTo>
                  <a:pt x="4587801" y="1659404"/>
                  <a:pt x="4295622" y="1734312"/>
                  <a:pt x="4470575" y="1690577"/>
                </a:cubicBezTo>
                <a:cubicBezTo>
                  <a:pt x="4518577" y="1642573"/>
                  <a:pt x="4518011" y="1638969"/>
                  <a:pt x="4598165" y="1594884"/>
                </a:cubicBezTo>
                <a:cubicBezTo>
                  <a:pt x="4794776" y="1486748"/>
                  <a:pt x="4654578" y="1587130"/>
                  <a:pt x="4757654" y="1509823"/>
                </a:cubicBezTo>
                <a:cubicBezTo>
                  <a:pt x="4747021" y="1506279"/>
                  <a:pt x="4731522" y="1508802"/>
                  <a:pt x="4725756" y="1499191"/>
                </a:cubicBezTo>
                <a:cubicBezTo>
                  <a:pt x="4696780" y="1450899"/>
                  <a:pt x="4681661" y="1336413"/>
                  <a:pt x="4672593" y="1286539"/>
                </a:cubicBezTo>
                <a:cubicBezTo>
                  <a:pt x="4630873" y="591213"/>
                  <a:pt x="4659878" y="931400"/>
                  <a:pt x="4587533" y="265814"/>
                </a:cubicBezTo>
                <a:cubicBezTo>
                  <a:pt x="4598165" y="258726"/>
                  <a:pt x="4607753" y="249739"/>
                  <a:pt x="4619430" y="244549"/>
                </a:cubicBezTo>
                <a:cubicBezTo>
                  <a:pt x="4705093" y="206477"/>
                  <a:pt x="4697733" y="225702"/>
                  <a:pt x="4810816" y="244549"/>
                </a:cubicBezTo>
                <a:cubicBezTo>
                  <a:pt x="5479285" y="521156"/>
                  <a:pt x="5216455" y="429379"/>
                  <a:pt x="5586993" y="552893"/>
                </a:cubicBezTo>
                <a:lnTo>
                  <a:pt x="5735849" y="542260"/>
                </a:lnTo>
                <a:cubicBezTo>
                  <a:pt x="6022881" y="527153"/>
                  <a:pt x="6310838" y="525753"/>
                  <a:pt x="6597086" y="499730"/>
                </a:cubicBezTo>
                <a:cubicBezTo>
                  <a:pt x="6740417" y="486700"/>
                  <a:pt x="6880621" y="450111"/>
                  <a:pt x="7022389" y="425302"/>
                </a:cubicBezTo>
                <a:cubicBezTo>
                  <a:pt x="7108060" y="392139"/>
                  <a:pt x="7378290" y="303234"/>
                  <a:pt x="7490221" y="223284"/>
                </a:cubicBezTo>
                <a:cubicBezTo>
                  <a:pt x="7499341" y="216770"/>
                  <a:pt x="7495293" y="201117"/>
                  <a:pt x="7500854" y="191386"/>
                </a:cubicBezTo>
                <a:cubicBezTo>
                  <a:pt x="7509646" y="176000"/>
                  <a:pt x="7522451" y="163276"/>
                  <a:pt x="7532751" y="148856"/>
                </a:cubicBezTo>
                <a:cubicBezTo>
                  <a:pt x="7540178" y="138457"/>
                  <a:pt x="7546928" y="127591"/>
                  <a:pt x="7554016" y="116958"/>
                </a:cubicBezTo>
                <a:cubicBezTo>
                  <a:pt x="7539839" y="102781"/>
                  <a:pt x="7523139" y="90742"/>
                  <a:pt x="7511486" y="74428"/>
                </a:cubicBezTo>
                <a:cubicBezTo>
                  <a:pt x="7496371" y="53267"/>
                  <a:pt x="7500854" y="23145"/>
                  <a:pt x="7500854" y="0"/>
                </a:cubicBezTo>
              </a:path>
            </a:pathLst>
          </a:custGeom>
          <a:ln w="85725">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2" name="TextBox 1"/>
          <p:cNvSpPr txBox="1"/>
          <p:nvPr/>
        </p:nvSpPr>
        <p:spPr>
          <a:xfrm>
            <a:off x="1919536" y="2668850"/>
            <a:ext cx="3155800"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CRAFTING COMMISSIONS</a:t>
            </a:r>
          </a:p>
        </p:txBody>
      </p:sp>
      <p:sp>
        <p:nvSpPr>
          <p:cNvPr id="8" name="TextBox 7"/>
          <p:cNvSpPr txBox="1"/>
          <p:nvPr/>
        </p:nvSpPr>
        <p:spPr>
          <a:xfrm>
            <a:off x="6623139" y="5949280"/>
            <a:ext cx="3413435"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SUSTAINING COMMISSIONS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442664">
            <a:off x="2423419" y="4007046"/>
            <a:ext cx="2681606" cy="103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2106276"/>
      </p:ext>
    </p:extLst>
  </p:cSld>
  <p:clrMapOvr>
    <a:masterClrMapping/>
  </p:clrMapOvr>
  <p:transition>
    <p:diamond/>
    <p:sndAc>
      <p:stSnd>
        <p:snd r:embed="rId2" name="click.wav"/>
      </p:stSnd>
    </p:sndAc>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03512" y="548680"/>
            <a:ext cx="3528392" cy="20882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FORMULATION</a:t>
            </a:r>
          </a:p>
        </p:txBody>
      </p:sp>
      <p:sp>
        <p:nvSpPr>
          <p:cNvPr id="5" name="Rounded Rectangle 4"/>
          <p:cNvSpPr/>
          <p:nvPr/>
        </p:nvSpPr>
        <p:spPr>
          <a:xfrm>
            <a:off x="6240016" y="4077072"/>
            <a:ext cx="3960440"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STRATEGY IMPLEMENTATION</a:t>
            </a:r>
          </a:p>
        </p:txBody>
      </p:sp>
      <p:sp>
        <p:nvSpPr>
          <p:cNvPr id="6" name="Right Arrow 5"/>
          <p:cNvSpPr/>
          <p:nvPr/>
        </p:nvSpPr>
        <p:spPr>
          <a:xfrm rot="2862777">
            <a:off x="4793618" y="2800476"/>
            <a:ext cx="1697694" cy="9589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7" name="Freeform 6"/>
          <p:cNvSpPr/>
          <p:nvPr/>
        </p:nvSpPr>
        <p:spPr>
          <a:xfrm>
            <a:off x="1775520" y="0"/>
            <a:ext cx="8892480" cy="6858000"/>
          </a:xfrm>
          <a:custGeom>
            <a:avLst/>
            <a:gdLst>
              <a:gd name="connsiteX0" fmla="*/ 79328 w 7554016"/>
              <a:gd name="connsiteY0" fmla="*/ 5263116 h 5263116"/>
              <a:gd name="connsiteX1" fmla="*/ 4900 w 7554016"/>
              <a:gd name="connsiteY1" fmla="*/ 5103628 h 5263116"/>
              <a:gd name="connsiteX2" fmla="*/ 15533 w 7554016"/>
              <a:gd name="connsiteY2" fmla="*/ 4912242 h 5263116"/>
              <a:gd name="connsiteX3" fmla="*/ 143123 w 7554016"/>
              <a:gd name="connsiteY3" fmla="*/ 4720856 h 5263116"/>
              <a:gd name="connsiteX4" fmla="*/ 366407 w 7554016"/>
              <a:gd name="connsiteY4" fmla="*/ 4508204 h 5263116"/>
              <a:gd name="connsiteX5" fmla="*/ 377040 w 7554016"/>
              <a:gd name="connsiteY5" fmla="*/ 4476307 h 5263116"/>
              <a:gd name="connsiteX6" fmla="*/ 408937 w 7554016"/>
              <a:gd name="connsiteY6" fmla="*/ 4465674 h 5263116"/>
              <a:gd name="connsiteX7" fmla="*/ 738547 w 7554016"/>
              <a:gd name="connsiteY7" fmla="*/ 4433777 h 5263116"/>
              <a:gd name="connsiteX8" fmla="*/ 844872 w 7554016"/>
              <a:gd name="connsiteY8" fmla="*/ 4412511 h 5263116"/>
              <a:gd name="connsiteX9" fmla="*/ 898035 w 7554016"/>
              <a:gd name="connsiteY9" fmla="*/ 4391246 h 5263116"/>
              <a:gd name="connsiteX10" fmla="*/ 929933 w 7554016"/>
              <a:gd name="connsiteY10" fmla="*/ 4380614 h 5263116"/>
              <a:gd name="connsiteX11" fmla="*/ 940565 w 7554016"/>
              <a:gd name="connsiteY11" fmla="*/ 4348716 h 5263116"/>
              <a:gd name="connsiteX12" fmla="*/ 972463 w 7554016"/>
              <a:gd name="connsiteY12" fmla="*/ 4284921 h 5263116"/>
              <a:gd name="connsiteX13" fmla="*/ 993728 w 7554016"/>
              <a:gd name="connsiteY13" fmla="*/ 4189228 h 5263116"/>
              <a:gd name="connsiteX14" fmla="*/ 983095 w 7554016"/>
              <a:gd name="connsiteY14" fmla="*/ 3944679 h 5263116"/>
              <a:gd name="connsiteX15" fmla="*/ 983095 w 7554016"/>
              <a:gd name="connsiteY15" fmla="*/ 3732028 h 5263116"/>
              <a:gd name="connsiteX16" fmla="*/ 1004361 w 7554016"/>
              <a:gd name="connsiteY16" fmla="*/ 3689498 h 5263116"/>
              <a:gd name="connsiteX17" fmla="*/ 1206379 w 7554016"/>
              <a:gd name="connsiteY17" fmla="*/ 3572539 h 5263116"/>
              <a:gd name="connsiteX18" fmla="*/ 1514723 w 7554016"/>
              <a:gd name="connsiteY18" fmla="*/ 3466214 h 5263116"/>
              <a:gd name="connsiteX19" fmla="*/ 1801802 w 7554016"/>
              <a:gd name="connsiteY19" fmla="*/ 3381153 h 5263116"/>
              <a:gd name="connsiteX20" fmla="*/ 1876230 w 7554016"/>
              <a:gd name="connsiteY20" fmla="*/ 3349256 h 5263116"/>
              <a:gd name="connsiteX21" fmla="*/ 2014454 w 7554016"/>
              <a:gd name="connsiteY21" fmla="*/ 3253563 h 5263116"/>
              <a:gd name="connsiteX22" fmla="*/ 2046351 w 7554016"/>
              <a:gd name="connsiteY22" fmla="*/ 3168502 h 5263116"/>
              <a:gd name="connsiteX23" fmla="*/ 2056984 w 7554016"/>
              <a:gd name="connsiteY23" fmla="*/ 3072809 h 5263116"/>
              <a:gd name="connsiteX24" fmla="*/ 2067616 w 7554016"/>
              <a:gd name="connsiteY24" fmla="*/ 2987749 h 5263116"/>
              <a:gd name="connsiteX25" fmla="*/ 2195207 w 7554016"/>
              <a:gd name="connsiteY25" fmla="*/ 3009014 h 5263116"/>
              <a:gd name="connsiteX26" fmla="*/ 2312165 w 7554016"/>
              <a:gd name="connsiteY26" fmla="*/ 3019646 h 5263116"/>
              <a:gd name="connsiteX27" fmla="*/ 2184575 w 7554016"/>
              <a:gd name="connsiteY27" fmla="*/ 2977116 h 5263116"/>
              <a:gd name="connsiteX28" fmla="*/ 2163309 w 7554016"/>
              <a:gd name="connsiteY28" fmla="*/ 2955851 h 5263116"/>
              <a:gd name="connsiteX29" fmla="*/ 2184575 w 7554016"/>
              <a:gd name="connsiteY29" fmla="*/ 2934586 h 5263116"/>
              <a:gd name="connsiteX30" fmla="*/ 2418491 w 7554016"/>
              <a:gd name="connsiteY30" fmla="*/ 2860158 h 5263116"/>
              <a:gd name="connsiteX31" fmla="*/ 2439756 w 7554016"/>
              <a:gd name="connsiteY31" fmla="*/ 2817628 h 5263116"/>
              <a:gd name="connsiteX32" fmla="*/ 2514184 w 7554016"/>
              <a:gd name="connsiteY32" fmla="*/ 2775098 h 5263116"/>
              <a:gd name="connsiteX33" fmla="*/ 2535449 w 7554016"/>
              <a:gd name="connsiteY33" fmla="*/ 2753832 h 5263116"/>
              <a:gd name="connsiteX34" fmla="*/ 2705570 w 7554016"/>
              <a:gd name="connsiteY34" fmla="*/ 2562446 h 5263116"/>
              <a:gd name="connsiteX35" fmla="*/ 2865058 w 7554016"/>
              <a:gd name="connsiteY35" fmla="*/ 2413591 h 5263116"/>
              <a:gd name="connsiteX36" fmla="*/ 4098435 w 7554016"/>
              <a:gd name="connsiteY36" fmla="*/ 1828800 h 5263116"/>
              <a:gd name="connsiteX37" fmla="*/ 4470575 w 7554016"/>
              <a:gd name="connsiteY37" fmla="*/ 1690577 h 5263116"/>
              <a:gd name="connsiteX38" fmla="*/ 4598165 w 7554016"/>
              <a:gd name="connsiteY38" fmla="*/ 1594884 h 5263116"/>
              <a:gd name="connsiteX39" fmla="*/ 4757654 w 7554016"/>
              <a:gd name="connsiteY39" fmla="*/ 1509823 h 5263116"/>
              <a:gd name="connsiteX40" fmla="*/ 4725756 w 7554016"/>
              <a:gd name="connsiteY40" fmla="*/ 1499191 h 5263116"/>
              <a:gd name="connsiteX41" fmla="*/ 4672593 w 7554016"/>
              <a:gd name="connsiteY41" fmla="*/ 1286539 h 5263116"/>
              <a:gd name="connsiteX42" fmla="*/ 4587533 w 7554016"/>
              <a:gd name="connsiteY42" fmla="*/ 265814 h 5263116"/>
              <a:gd name="connsiteX43" fmla="*/ 4619430 w 7554016"/>
              <a:gd name="connsiteY43" fmla="*/ 244549 h 5263116"/>
              <a:gd name="connsiteX44" fmla="*/ 4810816 w 7554016"/>
              <a:gd name="connsiteY44" fmla="*/ 244549 h 5263116"/>
              <a:gd name="connsiteX45" fmla="*/ 5586993 w 7554016"/>
              <a:gd name="connsiteY45" fmla="*/ 552893 h 5263116"/>
              <a:gd name="connsiteX46" fmla="*/ 5735849 w 7554016"/>
              <a:gd name="connsiteY46" fmla="*/ 542260 h 5263116"/>
              <a:gd name="connsiteX47" fmla="*/ 6597086 w 7554016"/>
              <a:gd name="connsiteY47" fmla="*/ 499730 h 5263116"/>
              <a:gd name="connsiteX48" fmla="*/ 7022389 w 7554016"/>
              <a:gd name="connsiteY48" fmla="*/ 425302 h 5263116"/>
              <a:gd name="connsiteX49" fmla="*/ 7490221 w 7554016"/>
              <a:gd name="connsiteY49" fmla="*/ 223284 h 5263116"/>
              <a:gd name="connsiteX50" fmla="*/ 7500854 w 7554016"/>
              <a:gd name="connsiteY50" fmla="*/ 191386 h 5263116"/>
              <a:gd name="connsiteX51" fmla="*/ 7532751 w 7554016"/>
              <a:gd name="connsiteY51" fmla="*/ 148856 h 5263116"/>
              <a:gd name="connsiteX52" fmla="*/ 7554016 w 7554016"/>
              <a:gd name="connsiteY52" fmla="*/ 116958 h 5263116"/>
              <a:gd name="connsiteX53" fmla="*/ 7511486 w 7554016"/>
              <a:gd name="connsiteY53" fmla="*/ 74428 h 5263116"/>
              <a:gd name="connsiteX54" fmla="*/ 7500854 w 7554016"/>
              <a:gd name="connsiteY54" fmla="*/ 0 h 526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7554016" h="5263116">
                <a:moveTo>
                  <a:pt x="79328" y="5263116"/>
                </a:moveTo>
                <a:cubicBezTo>
                  <a:pt x="58118" y="5225997"/>
                  <a:pt x="8316" y="5148041"/>
                  <a:pt x="4900" y="5103628"/>
                </a:cubicBezTo>
                <a:cubicBezTo>
                  <a:pt x="0" y="5039922"/>
                  <a:pt x="3467" y="4974986"/>
                  <a:pt x="15533" y="4912242"/>
                </a:cubicBezTo>
                <a:cubicBezTo>
                  <a:pt x="26954" y="4852855"/>
                  <a:pt x="111863" y="4757052"/>
                  <a:pt x="143123" y="4720856"/>
                </a:cubicBezTo>
                <a:cubicBezTo>
                  <a:pt x="263119" y="4581914"/>
                  <a:pt x="236768" y="4611917"/>
                  <a:pt x="366407" y="4508204"/>
                </a:cubicBezTo>
                <a:cubicBezTo>
                  <a:pt x="369951" y="4497572"/>
                  <a:pt x="369115" y="4484232"/>
                  <a:pt x="377040" y="4476307"/>
                </a:cubicBezTo>
                <a:cubicBezTo>
                  <a:pt x="384965" y="4468382"/>
                  <a:pt x="397806" y="4466983"/>
                  <a:pt x="408937" y="4465674"/>
                </a:cubicBezTo>
                <a:cubicBezTo>
                  <a:pt x="518564" y="4452777"/>
                  <a:pt x="628677" y="4444409"/>
                  <a:pt x="738547" y="4433777"/>
                </a:cubicBezTo>
                <a:cubicBezTo>
                  <a:pt x="773989" y="4426688"/>
                  <a:pt x="809949" y="4421824"/>
                  <a:pt x="844872" y="4412511"/>
                </a:cubicBezTo>
                <a:cubicBezTo>
                  <a:pt x="863314" y="4407593"/>
                  <a:pt x="880164" y="4397947"/>
                  <a:pt x="898035" y="4391246"/>
                </a:cubicBezTo>
                <a:cubicBezTo>
                  <a:pt x="908529" y="4387311"/>
                  <a:pt x="919300" y="4384158"/>
                  <a:pt x="929933" y="4380614"/>
                </a:cubicBezTo>
                <a:cubicBezTo>
                  <a:pt x="933477" y="4369981"/>
                  <a:pt x="936013" y="4358958"/>
                  <a:pt x="940565" y="4348716"/>
                </a:cubicBezTo>
                <a:cubicBezTo>
                  <a:pt x="950221" y="4326990"/>
                  <a:pt x="964945" y="4307476"/>
                  <a:pt x="972463" y="4284921"/>
                </a:cubicBezTo>
                <a:cubicBezTo>
                  <a:pt x="982796" y="4253922"/>
                  <a:pt x="986640" y="4221126"/>
                  <a:pt x="993728" y="4189228"/>
                </a:cubicBezTo>
                <a:cubicBezTo>
                  <a:pt x="990184" y="4107712"/>
                  <a:pt x="988908" y="4026065"/>
                  <a:pt x="983095" y="3944679"/>
                </a:cubicBezTo>
                <a:cubicBezTo>
                  <a:pt x="973056" y="3804131"/>
                  <a:pt x="938707" y="4013145"/>
                  <a:pt x="983095" y="3732028"/>
                </a:cubicBezTo>
                <a:cubicBezTo>
                  <a:pt x="985567" y="3716372"/>
                  <a:pt x="993924" y="3701426"/>
                  <a:pt x="1004361" y="3689498"/>
                </a:cubicBezTo>
                <a:cubicBezTo>
                  <a:pt x="1048853" y="3638649"/>
                  <a:pt x="1164311" y="3592732"/>
                  <a:pt x="1206379" y="3572539"/>
                </a:cubicBezTo>
                <a:cubicBezTo>
                  <a:pt x="1389537" y="3484624"/>
                  <a:pt x="1272917" y="3542211"/>
                  <a:pt x="1514723" y="3466214"/>
                </a:cubicBezTo>
                <a:cubicBezTo>
                  <a:pt x="1802226" y="3375856"/>
                  <a:pt x="1591718" y="3423170"/>
                  <a:pt x="1801802" y="3381153"/>
                </a:cubicBezTo>
                <a:cubicBezTo>
                  <a:pt x="1846331" y="3336626"/>
                  <a:pt x="1794338" y="3380753"/>
                  <a:pt x="1876230" y="3349256"/>
                </a:cubicBezTo>
                <a:cubicBezTo>
                  <a:pt x="1963553" y="3315670"/>
                  <a:pt x="1954807" y="3313208"/>
                  <a:pt x="2014454" y="3253563"/>
                </a:cubicBezTo>
                <a:cubicBezTo>
                  <a:pt x="2025086" y="3225209"/>
                  <a:pt x="2039415" y="3197979"/>
                  <a:pt x="2046351" y="3168502"/>
                </a:cubicBezTo>
                <a:cubicBezTo>
                  <a:pt x="2053702" y="3137261"/>
                  <a:pt x="2053234" y="3104683"/>
                  <a:pt x="2056984" y="3072809"/>
                </a:cubicBezTo>
                <a:cubicBezTo>
                  <a:pt x="2060323" y="3044431"/>
                  <a:pt x="2064072" y="3016102"/>
                  <a:pt x="2067616" y="2987749"/>
                </a:cubicBezTo>
                <a:cubicBezTo>
                  <a:pt x="2110146" y="2994837"/>
                  <a:pt x="2153015" y="3000132"/>
                  <a:pt x="2195207" y="3009014"/>
                </a:cubicBezTo>
                <a:cubicBezTo>
                  <a:pt x="2298131" y="3030682"/>
                  <a:pt x="2236422" y="3038583"/>
                  <a:pt x="2312165" y="3019646"/>
                </a:cubicBezTo>
                <a:cubicBezTo>
                  <a:pt x="2269635" y="3005469"/>
                  <a:pt x="2225781" y="2994776"/>
                  <a:pt x="2184575" y="2977116"/>
                </a:cubicBezTo>
                <a:cubicBezTo>
                  <a:pt x="2175361" y="2973167"/>
                  <a:pt x="2163309" y="2965876"/>
                  <a:pt x="2163309" y="2955851"/>
                </a:cubicBezTo>
                <a:lnTo>
                  <a:pt x="2184575" y="2934586"/>
                </a:lnTo>
                <a:cubicBezTo>
                  <a:pt x="2112378" y="2826294"/>
                  <a:pt x="2171595" y="2936125"/>
                  <a:pt x="2418491" y="2860158"/>
                </a:cubicBezTo>
                <a:cubicBezTo>
                  <a:pt x="2433640" y="2855497"/>
                  <a:pt x="2429441" y="2829662"/>
                  <a:pt x="2439756" y="2817628"/>
                </a:cubicBezTo>
                <a:cubicBezTo>
                  <a:pt x="2465505" y="2787587"/>
                  <a:pt x="2481758" y="2785906"/>
                  <a:pt x="2514184" y="2775098"/>
                </a:cubicBezTo>
                <a:cubicBezTo>
                  <a:pt x="2521272" y="2768009"/>
                  <a:pt x="2528743" y="2761283"/>
                  <a:pt x="2535449" y="2753832"/>
                </a:cubicBezTo>
                <a:cubicBezTo>
                  <a:pt x="2592549" y="2690388"/>
                  <a:pt x="2643170" y="2620685"/>
                  <a:pt x="2705570" y="2562446"/>
                </a:cubicBezTo>
                <a:cubicBezTo>
                  <a:pt x="2758733" y="2512828"/>
                  <a:pt x="2803887" y="2452915"/>
                  <a:pt x="2865058" y="2413591"/>
                </a:cubicBezTo>
                <a:cubicBezTo>
                  <a:pt x="3674799" y="1893044"/>
                  <a:pt x="3375922" y="2078901"/>
                  <a:pt x="4098435" y="1828800"/>
                </a:cubicBezTo>
                <a:cubicBezTo>
                  <a:pt x="4587801" y="1659404"/>
                  <a:pt x="4295622" y="1734312"/>
                  <a:pt x="4470575" y="1690577"/>
                </a:cubicBezTo>
                <a:cubicBezTo>
                  <a:pt x="4518577" y="1642573"/>
                  <a:pt x="4518011" y="1638969"/>
                  <a:pt x="4598165" y="1594884"/>
                </a:cubicBezTo>
                <a:cubicBezTo>
                  <a:pt x="4794776" y="1486748"/>
                  <a:pt x="4654578" y="1587130"/>
                  <a:pt x="4757654" y="1509823"/>
                </a:cubicBezTo>
                <a:cubicBezTo>
                  <a:pt x="4747021" y="1506279"/>
                  <a:pt x="4731522" y="1508802"/>
                  <a:pt x="4725756" y="1499191"/>
                </a:cubicBezTo>
                <a:cubicBezTo>
                  <a:pt x="4696780" y="1450899"/>
                  <a:pt x="4681661" y="1336413"/>
                  <a:pt x="4672593" y="1286539"/>
                </a:cubicBezTo>
                <a:cubicBezTo>
                  <a:pt x="4630873" y="591213"/>
                  <a:pt x="4659878" y="931400"/>
                  <a:pt x="4587533" y="265814"/>
                </a:cubicBezTo>
                <a:cubicBezTo>
                  <a:pt x="4598165" y="258726"/>
                  <a:pt x="4607753" y="249739"/>
                  <a:pt x="4619430" y="244549"/>
                </a:cubicBezTo>
                <a:cubicBezTo>
                  <a:pt x="4705093" y="206477"/>
                  <a:pt x="4697733" y="225702"/>
                  <a:pt x="4810816" y="244549"/>
                </a:cubicBezTo>
                <a:cubicBezTo>
                  <a:pt x="5479285" y="521156"/>
                  <a:pt x="5216455" y="429379"/>
                  <a:pt x="5586993" y="552893"/>
                </a:cubicBezTo>
                <a:lnTo>
                  <a:pt x="5735849" y="542260"/>
                </a:lnTo>
                <a:cubicBezTo>
                  <a:pt x="6022881" y="527153"/>
                  <a:pt x="6310838" y="525753"/>
                  <a:pt x="6597086" y="499730"/>
                </a:cubicBezTo>
                <a:cubicBezTo>
                  <a:pt x="6740417" y="486700"/>
                  <a:pt x="6880621" y="450111"/>
                  <a:pt x="7022389" y="425302"/>
                </a:cubicBezTo>
                <a:cubicBezTo>
                  <a:pt x="7108060" y="392139"/>
                  <a:pt x="7378290" y="303234"/>
                  <a:pt x="7490221" y="223284"/>
                </a:cubicBezTo>
                <a:cubicBezTo>
                  <a:pt x="7499341" y="216770"/>
                  <a:pt x="7495293" y="201117"/>
                  <a:pt x="7500854" y="191386"/>
                </a:cubicBezTo>
                <a:cubicBezTo>
                  <a:pt x="7509646" y="176000"/>
                  <a:pt x="7522451" y="163276"/>
                  <a:pt x="7532751" y="148856"/>
                </a:cubicBezTo>
                <a:cubicBezTo>
                  <a:pt x="7540178" y="138457"/>
                  <a:pt x="7546928" y="127591"/>
                  <a:pt x="7554016" y="116958"/>
                </a:cubicBezTo>
                <a:cubicBezTo>
                  <a:pt x="7539839" y="102781"/>
                  <a:pt x="7523139" y="90742"/>
                  <a:pt x="7511486" y="74428"/>
                </a:cubicBezTo>
                <a:cubicBezTo>
                  <a:pt x="7496371" y="53267"/>
                  <a:pt x="7500854" y="23145"/>
                  <a:pt x="7500854" y="0"/>
                </a:cubicBezTo>
              </a:path>
            </a:pathLst>
          </a:custGeom>
          <a:ln w="85725">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2" name="TextBox 1"/>
          <p:cNvSpPr txBox="1"/>
          <p:nvPr/>
        </p:nvSpPr>
        <p:spPr>
          <a:xfrm>
            <a:off x="1919536" y="2668850"/>
            <a:ext cx="3155800"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CRAFTING COMMISSIONS</a:t>
            </a:r>
          </a:p>
        </p:txBody>
      </p:sp>
      <p:sp>
        <p:nvSpPr>
          <p:cNvPr id="8" name="TextBox 7"/>
          <p:cNvSpPr txBox="1"/>
          <p:nvPr/>
        </p:nvSpPr>
        <p:spPr>
          <a:xfrm>
            <a:off x="6623139" y="5949280"/>
            <a:ext cx="3413435" cy="400110"/>
          </a:xfrm>
          <a:prstGeom prst="rect">
            <a:avLst/>
          </a:prstGeom>
          <a:noFill/>
        </p:spPr>
        <p:txBody>
          <a:bodyPr wrap="none" rtlCol="0">
            <a:spAutoFit/>
          </a:bodyPr>
          <a:lstStyle/>
          <a:p>
            <a:pPr fontAlgn="base">
              <a:spcBef>
                <a:spcPct val="0"/>
              </a:spcBef>
              <a:spcAft>
                <a:spcPct val="0"/>
              </a:spcAft>
            </a:pPr>
            <a:r>
              <a:rPr lang="en-GB" sz="2000" dirty="0">
                <a:solidFill>
                  <a:srgbClr val="FFFF00"/>
                </a:solidFill>
                <a:latin typeface="Tahoma" pitchFamily="34" charset="0"/>
                <a:cs typeface="Arial" charset="0"/>
              </a:rPr>
              <a:t>SUSTAINING COMMISSIONS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442664">
            <a:off x="2423419" y="4007046"/>
            <a:ext cx="2681606" cy="1037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rot="3221185">
            <a:off x="7497289" y="2059152"/>
            <a:ext cx="3027688" cy="369332"/>
          </a:xfrm>
          <a:prstGeom prst="rect">
            <a:avLst/>
          </a:prstGeom>
          <a:noFill/>
        </p:spPr>
        <p:txBody>
          <a:bodyPr wrap="none" rtlCol="0">
            <a:spAutoFit/>
          </a:bodyPr>
          <a:lstStyle/>
          <a:p>
            <a:pPr fontAlgn="base">
              <a:spcBef>
                <a:spcPct val="0"/>
              </a:spcBef>
              <a:spcAft>
                <a:spcPct val="0"/>
              </a:spcAft>
            </a:pPr>
            <a:r>
              <a:rPr lang="en-GB" dirty="0">
                <a:solidFill>
                  <a:srgbClr val="FFFFFF"/>
                </a:solidFill>
                <a:latin typeface="Tahoma" pitchFamily="34" charset="0"/>
                <a:cs typeface="Arial" charset="0"/>
              </a:rPr>
              <a:t>?Authenticity – Robustness?</a:t>
            </a:r>
          </a:p>
        </p:txBody>
      </p:sp>
    </p:spTree>
    <p:extLst>
      <p:ext uri="{BB962C8B-B14F-4D97-AF65-F5344CB8AC3E}">
        <p14:creationId xmlns:p14="http://schemas.microsoft.com/office/powerpoint/2010/main" val="912911072"/>
      </p:ext>
    </p:extLst>
  </p:cSld>
  <p:clrMapOvr>
    <a:masterClrMapping/>
  </p:clrMapOvr>
  <p:transition>
    <p:diamond/>
    <p:sndAc>
      <p:stSnd>
        <p:snd r:embed="rId2" name="click.wav"/>
      </p:stSnd>
    </p:sndAc>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29684" cy="6005970"/>
          </a:xfrm>
          <a:prstGeom prst="rect">
            <a:avLst/>
          </a:prstGeom>
          <a:noFill/>
        </p:spPr>
      </p:pic>
      <p:sp>
        <p:nvSpPr>
          <p:cNvPr id="9" name="TextBox 8"/>
          <p:cNvSpPr txBox="1"/>
          <p:nvPr/>
        </p:nvSpPr>
        <p:spPr>
          <a:xfrm>
            <a:off x="4353194" y="1977086"/>
            <a:ext cx="3543007" cy="594658"/>
          </a:xfrm>
          <a:prstGeom prst="rect">
            <a:avLst/>
          </a:prstGeom>
          <a:solidFill>
            <a:srgbClr val="000000"/>
          </a:solidFill>
        </p:spPr>
        <p:txBody>
          <a:bodyPr wrap="none" rtlCol="0">
            <a:normAutofit/>
          </a:bodyPr>
          <a:lstStyle/>
          <a:p>
            <a:pPr fontAlgn="base">
              <a:spcBef>
                <a:spcPct val="0"/>
              </a:spcBef>
              <a:spcAft>
                <a:spcPct val="0"/>
              </a:spcAft>
            </a:pPr>
            <a:r>
              <a:rPr lang="en-GB" sz="2800" dirty="0">
                <a:solidFill>
                  <a:srgbClr val="FFFFFF"/>
                </a:solidFill>
                <a:latin typeface="Tahoma" pitchFamily="34" charset="0"/>
                <a:cs typeface="Arial" charset="0"/>
              </a:rPr>
              <a:t>Crafting commissions</a:t>
            </a:r>
          </a:p>
        </p:txBody>
      </p:sp>
      <p:sp>
        <p:nvSpPr>
          <p:cNvPr id="5" name="Rectangle 2"/>
          <p:cNvSpPr>
            <a:spLocks noGrp="1" noRot="1" noChangeArrowheads="1"/>
          </p:cNvSpPr>
          <p:nvPr>
            <p:ph type="title"/>
          </p:nvPr>
        </p:nvSpPr>
        <p:spPr>
          <a:xfrm>
            <a:off x="1825625" y="-27384"/>
            <a:ext cx="8540750" cy="1143000"/>
          </a:xfrm>
        </p:spPr>
        <p:txBody>
          <a:bodyPr/>
          <a:lstStyle/>
          <a:p>
            <a:r>
              <a:rPr lang="en-GB" dirty="0"/>
              <a:t>The Nature of Managerial Work</a:t>
            </a:r>
            <a:endParaRPr lang="en-US" dirty="0"/>
          </a:p>
        </p:txBody>
      </p:sp>
    </p:spTree>
    <p:extLst>
      <p:ext uri="{BB962C8B-B14F-4D97-AF65-F5344CB8AC3E}">
        <p14:creationId xmlns:p14="http://schemas.microsoft.com/office/powerpoint/2010/main" val="2501281676"/>
      </p:ext>
    </p:extLst>
  </p:cSld>
  <p:clrMapOvr>
    <a:masterClrMapping/>
  </p:clrMapOvr>
  <p:transition>
    <p:diamond/>
    <p:sndAc>
      <p:stSnd>
        <p:snd r:embed="rId2" name="click.wav"/>
      </p:stSnd>
    </p:sndAc>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563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738314" y="852488"/>
            <a:ext cx="8429625" cy="6005512"/>
          </a:xfrm>
          <a:prstGeom prst="rect">
            <a:avLst/>
          </a:prstGeom>
          <a:noFill/>
          <a:ln w="9525">
            <a:noFill/>
            <a:miter lim="800000"/>
            <a:headEnd/>
            <a:tailEnd/>
          </a:ln>
        </p:spPr>
      </p:pic>
      <p:sp>
        <p:nvSpPr>
          <p:cNvPr id="325635" name="TextBox 5"/>
          <p:cNvSpPr txBox="1">
            <a:spLocks noChangeArrowheads="1"/>
          </p:cNvSpPr>
          <p:nvPr/>
        </p:nvSpPr>
        <p:spPr bwMode="auto">
          <a:xfrm>
            <a:off x="1630363" y="1884363"/>
            <a:ext cx="1433512" cy="830262"/>
          </a:xfrm>
          <a:prstGeom prst="rect">
            <a:avLst/>
          </a:prstGeom>
          <a:noFill/>
          <a:ln w="9525">
            <a:noFill/>
            <a:miter lim="800000"/>
            <a:headEnd/>
            <a:tailEnd/>
          </a:ln>
        </p:spPr>
        <p:txBody>
          <a:bodyPr wrap="none">
            <a:spAutoFit/>
          </a:bodyPr>
          <a:lstStyle/>
          <a:p>
            <a:pPr algn="ctr" fontAlgn="base">
              <a:spcBef>
                <a:spcPct val="0"/>
              </a:spcBef>
              <a:spcAft>
                <a:spcPct val="0"/>
              </a:spcAft>
            </a:pPr>
            <a:r>
              <a:rPr lang="en-GB" sz="2400">
                <a:solidFill>
                  <a:srgbClr val="FFFFFF"/>
                </a:solidFill>
                <a:latin typeface="Tahoma" pitchFamily="34" charset="0"/>
                <a:cs typeface="Arial" charset="0"/>
              </a:rPr>
              <a:t>Cognitive</a:t>
            </a:r>
          </a:p>
          <a:p>
            <a:pPr algn="ctr" fontAlgn="base">
              <a:spcBef>
                <a:spcPct val="0"/>
              </a:spcBef>
              <a:spcAft>
                <a:spcPct val="0"/>
              </a:spcAft>
            </a:pPr>
            <a:r>
              <a:rPr lang="en-GB" sz="2400">
                <a:solidFill>
                  <a:srgbClr val="FFFFFF"/>
                </a:solidFill>
                <a:latin typeface="Tahoma" pitchFamily="34" charset="0"/>
                <a:cs typeface="Arial" charset="0"/>
              </a:rPr>
              <a:t> conduct</a:t>
            </a:r>
          </a:p>
        </p:txBody>
      </p:sp>
      <p:sp>
        <p:nvSpPr>
          <p:cNvPr id="325636" name="TextBox 6"/>
          <p:cNvSpPr txBox="1">
            <a:spLocks noChangeArrowheads="1"/>
          </p:cNvSpPr>
          <p:nvPr/>
        </p:nvSpPr>
        <p:spPr bwMode="auto">
          <a:xfrm>
            <a:off x="8529639" y="1812926"/>
            <a:ext cx="1781175" cy="830263"/>
          </a:xfrm>
          <a:prstGeom prst="rect">
            <a:avLst/>
          </a:prstGeom>
          <a:noFill/>
          <a:ln w="9525">
            <a:noFill/>
            <a:miter lim="800000"/>
            <a:headEnd/>
            <a:tailEnd/>
          </a:ln>
        </p:spPr>
        <p:txBody>
          <a:bodyPr wrap="none">
            <a:spAutoFit/>
          </a:bodyPr>
          <a:lstStyle/>
          <a:p>
            <a:pPr algn="ctr" fontAlgn="base">
              <a:spcBef>
                <a:spcPct val="0"/>
              </a:spcBef>
              <a:spcAft>
                <a:spcPct val="0"/>
              </a:spcAft>
            </a:pPr>
            <a:r>
              <a:rPr lang="en-GB" sz="2400">
                <a:solidFill>
                  <a:srgbClr val="FFFFFF"/>
                </a:solidFill>
                <a:latin typeface="Tahoma" pitchFamily="34" charset="0"/>
                <a:cs typeface="Arial" charset="0"/>
              </a:rPr>
              <a:t>Deliberative</a:t>
            </a:r>
          </a:p>
          <a:p>
            <a:pPr algn="ctr" fontAlgn="base">
              <a:spcBef>
                <a:spcPct val="0"/>
              </a:spcBef>
              <a:spcAft>
                <a:spcPct val="0"/>
              </a:spcAft>
            </a:pPr>
            <a:r>
              <a:rPr lang="en-GB" sz="2400">
                <a:solidFill>
                  <a:srgbClr val="FFFFFF"/>
                </a:solidFill>
                <a:latin typeface="Tahoma" pitchFamily="34" charset="0"/>
                <a:cs typeface="Arial" charset="0"/>
              </a:rPr>
              <a:t> conduct</a:t>
            </a:r>
          </a:p>
        </p:txBody>
      </p:sp>
      <p:sp>
        <p:nvSpPr>
          <p:cNvPr id="325637" name="TextBox 7"/>
          <p:cNvSpPr txBox="1">
            <a:spLocks noChangeArrowheads="1"/>
          </p:cNvSpPr>
          <p:nvPr/>
        </p:nvSpPr>
        <p:spPr bwMode="auto">
          <a:xfrm>
            <a:off x="4381500" y="1357314"/>
            <a:ext cx="3500438" cy="1857375"/>
          </a:xfrm>
          <a:prstGeom prst="rect">
            <a:avLst/>
          </a:prstGeom>
          <a:solidFill>
            <a:srgbClr val="000000"/>
          </a:solidFill>
          <a:ln w="9525">
            <a:noFill/>
            <a:miter lim="800000"/>
            <a:headEnd/>
            <a:tailEnd/>
          </a:ln>
        </p:spPr>
        <p:txBody>
          <a:bodyPr wrap="none"/>
          <a:lstStyle/>
          <a:p>
            <a:pPr algn="ctr" fontAlgn="base">
              <a:spcBef>
                <a:spcPct val="0"/>
              </a:spcBef>
              <a:spcAft>
                <a:spcPct val="0"/>
              </a:spcAft>
            </a:pPr>
            <a:r>
              <a:rPr lang="en-GB" sz="2800">
                <a:solidFill>
                  <a:srgbClr val="FFFFFF"/>
                </a:solidFill>
                <a:latin typeface="Tahoma" pitchFamily="34" charset="0"/>
                <a:cs typeface="Arial" charset="0"/>
              </a:rPr>
              <a:t>Social Construction</a:t>
            </a:r>
          </a:p>
          <a:p>
            <a:pPr algn="ctr" fontAlgn="base">
              <a:spcBef>
                <a:spcPct val="0"/>
              </a:spcBef>
              <a:spcAft>
                <a:spcPct val="0"/>
              </a:spcAft>
            </a:pPr>
            <a:r>
              <a:rPr lang="en-GB" sz="2800">
                <a:solidFill>
                  <a:srgbClr val="FFFFFF"/>
                </a:solidFill>
                <a:latin typeface="Tahoma" pitchFamily="34" charset="0"/>
                <a:cs typeface="Arial" charset="0"/>
              </a:rPr>
              <a:t> of ‘Alternaties’, </a:t>
            </a:r>
          </a:p>
          <a:p>
            <a:pPr algn="ctr" fontAlgn="base">
              <a:spcBef>
                <a:spcPct val="0"/>
              </a:spcBef>
              <a:spcAft>
                <a:spcPct val="0"/>
              </a:spcAft>
            </a:pPr>
            <a:r>
              <a:rPr lang="en-GB" sz="2800">
                <a:solidFill>
                  <a:srgbClr val="FFFFFF"/>
                </a:solidFill>
                <a:latin typeface="Tahoma" pitchFamily="34" charset="0"/>
                <a:cs typeface="Arial" charset="0"/>
              </a:rPr>
              <a:t>Alternatives &amp;</a:t>
            </a:r>
          </a:p>
          <a:p>
            <a:pPr algn="ctr" fontAlgn="base">
              <a:spcBef>
                <a:spcPct val="0"/>
              </a:spcBef>
              <a:spcAft>
                <a:spcPct val="0"/>
              </a:spcAft>
            </a:pPr>
            <a:r>
              <a:rPr lang="en-GB" sz="2800">
                <a:solidFill>
                  <a:srgbClr val="FFFFFF"/>
                </a:solidFill>
                <a:latin typeface="Tahoma" pitchFamily="34" charset="0"/>
                <a:cs typeface="Arial" charset="0"/>
              </a:rPr>
              <a:t>Futurities</a:t>
            </a:r>
          </a:p>
        </p:txBody>
      </p:sp>
      <p:sp>
        <p:nvSpPr>
          <p:cNvPr id="10" name="Rectangle 2"/>
          <p:cNvSpPr>
            <a:spLocks noGrp="1" noChangeArrowheads="1"/>
          </p:cNvSpPr>
          <p:nvPr>
            <p:ph type="title"/>
          </p:nvPr>
        </p:nvSpPr>
        <p:spPr>
          <a:xfrm>
            <a:off x="1587698" y="-171400"/>
            <a:ext cx="8540750" cy="1143001"/>
          </a:xfrm>
        </p:spPr>
        <p:txBody>
          <a:bodyPr/>
          <a:lstStyle/>
          <a:p>
            <a:pPr eaLnBrk="1" hangingPunct="1">
              <a:defRPr/>
            </a:pPr>
            <a:r>
              <a:rPr lang="en-GB" sz="4000" dirty="0"/>
              <a:t>Strategizing</a:t>
            </a:r>
          </a:p>
        </p:txBody>
      </p:sp>
    </p:spTree>
    <p:extLst>
      <p:ext uri="{BB962C8B-B14F-4D97-AF65-F5344CB8AC3E}">
        <p14:creationId xmlns:p14="http://schemas.microsoft.com/office/powerpoint/2010/main" val="1356520711"/>
      </p:ext>
    </p:extLst>
  </p:cSld>
  <p:clrMapOvr>
    <a:masterClrMapping/>
  </p:clrMapOvr>
  <p:transition>
    <p:diamond/>
    <p:sndAc>
      <p:stSnd>
        <p:snd r:embed="rId2" name="click.wav"/>
      </p:stSnd>
    </p:sndAc>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7" name="Rectangle 3"/>
          <p:cNvSpPr>
            <a:spLocks noGrp="1" noChangeArrowheads="1"/>
          </p:cNvSpPr>
          <p:nvPr>
            <p:ph idx="1"/>
          </p:nvPr>
        </p:nvSpPr>
        <p:spPr>
          <a:xfrm>
            <a:off x="1979614" y="1142984"/>
            <a:ext cx="8226425" cy="4926012"/>
          </a:xfrm>
        </p:spPr>
        <p:txBody>
          <a:bodyPr/>
          <a:lstStyle/>
          <a:p>
            <a:r>
              <a:rPr lang="en-GB" dirty="0"/>
              <a:t>Managers are the contract labour in the </a:t>
            </a:r>
            <a:r>
              <a:rPr lang="en-GB" b="1" u="sng" dirty="0">
                <a:solidFill>
                  <a:srgbClr val="FFFF00"/>
                </a:solidFill>
              </a:rPr>
              <a:t>social construction of ‘</a:t>
            </a:r>
            <a:r>
              <a:rPr lang="en-GB" b="1" u="sng" dirty="0" err="1">
                <a:solidFill>
                  <a:srgbClr val="FFFF00"/>
                </a:solidFill>
              </a:rPr>
              <a:t>alternaties</a:t>
            </a:r>
            <a:r>
              <a:rPr lang="en-GB" b="1" u="sng" dirty="0">
                <a:solidFill>
                  <a:srgbClr val="FFFF00"/>
                </a:solidFill>
              </a:rPr>
              <a:t>’, alternatives &amp; futurities</a:t>
            </a:r>
            <a:r>
              <a:rPr lang="en-GB" dirty="0"/>
              <a:t> and </a:t>
            </a:r>
            <a:r>
              <a:rPr lang="en-GB" u="sng" dirty="0"/>
              <a:t>it is on these foundations that commissions are founded and commission webs are built</a:t>
            </a:r>
            <a:r>
              <a:rPr lang="en-GB" dirty="0"/>
              <a:t>.</a:t>
            </a:r>
          </a:p>
        </p:txBody>
      </p:sp>
      <p:pic>
        <p:nvPicPr>
          <p:cNvPr id="221189" name="Picture 5"/>
          <p:cNvPicPr>
            <a:picLocks noChangeAspect="1" noChangeArrowheads="1"/>
          </p:cNvPicPr>
          <p:nvPr/>
        </p:nvPicPr>
        <p:blipFill>
          <a:blip r:embed="rId3" cstate="print"/>
          <a:srcRect/>
          <a:stretch>
            <a:fillRect/>
          </a:stretch>
        </p:blipFill>
        <p:spPr bwMode="auto">
          <a:xfrm>
            <a:off x="5879977" y="3959439"/>
            <a:ext cx="4537199" cy="2782675"/>
          </a:xfrm>
          <a:prstGeom prst="rect">
            <a:avLst/>
          </a:prstGeom>
          <a:noFill/>
          <a:ln w="9525">
            <a:noFill/>
            <a:miter lim="800000"/>
            <a:headEnd/>
            <a:tailEnd/>
          </a:ln>
          <a:effectLst/>
        </p:spPr>
      </p:pic>
      <p:sp>
        <p:nvSpPr>
          <p:cNvPr id="6"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a:t>
            </a:r>
            <a:r>
              <a:rPr lang="en-GB" sz="4400" b="1" u="sng" kern="0" dirty="0">
                <a:solidFill>
                  <a:srgbClr val="FFFFCC"/>
                </a:solidFill>
                <a:effectLst>
                  <a:outerShdw blurRad="38100" dist="38100" dir="2700000" algn="tl">
                    <a:srgbClr val="000000"/>
                  </a:outerShdw>
                </a:effectLst>
                <a:latin typeface="Tahoma"/>
                <a:cs typeface="Arial"/>
              </a:rPr>
              <a:t>c</a:t>
            </a:r>
            <a:r>
              <a:rPr lang="en-GB" sz="4400" kern="0" dirty="0">
                <a:solidFill>
                  <a:srgbClr val="FFFFCC"/>
                </a:solidFill>
                <a:effectLst>
                  <a:outerShdw blurRad="38100" dist="38100" dir="2700000" algn="tl">
                    <a:srgbClr val="000000"/>
                  </a:outerShdw>
                </a:effectLst>
                <a:latin typeface="Tahoma"/>
                <a:cs typeface="Arial"/>
              </a:rPr>
              <a:t>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2060862083"/>
      </p:ext>
    </p:extLst>
  </p:cSld>
  <p:clrMapOvr>
    <a:masterClrMapping/>
  </p:clrMapOvr>
  <p:transition>
    <p:diamond/>
    <p:sndAc>
      <p:stSnd>
        <p:snd r:embed="rId2" name="click.wav"/>
      </p:stSnd>
    </p:sndAc>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otal model new.bmp"/>
          <p:cNvPicPr/>
          <p:nvPr/>
        </p:nvPicPr>
        <p:blipFill>
          <a:blip r:embed="rId3" cstate="print"/>
          <a:srcRect b="47253"/>
          <a:stretch>
            <a:fillRect/>
          </a:stretch>
        </p:blipFill>
        <p:spPr>
          <a:xfrm>
            <a:off x="2927648" y="908720"/>
            <a:ext cx="6120680" cy="5040560"/>
          </a:xfrm>
          <a:prstGeom prst="rect">
            <a:avLst/>
          </a:prstGeom>
        </p:spPr>
      </p:pic>
      <p:sp>
        <p:nvSpPr>
          <p:cNvPr id="17"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
        <p:nvSpPr>
          <p:cNvPr id="6" name="TextBox 5"/>
          <p:cNvSpPr txBox="1"/>
          <p:nvPr/>
        </p:nvSpPr>
        <p:spPr>
          <a:xfrm>
            <a:off x="2999656" y="3356993"/>
            <a:ext cx="1872208" cy="1015663"/>
          </a:xfrm>
          <a:prstGeom prst="rect">
            <a:avLst/>
          </a:prstGeom>
          <a:solidFill>
            <a:schemeClr val="tx1"/>
          </a:solidFill>
        </p:spPr>
        <p:txBody>
          <a:bodyPr wrap="square" rtlCol="0">
            <a:spAutoFit/>
          </a:bodyPr>
          <a:lstStyle/>
          <a:p>
            <a:pPr algn="ctr" fontAlgn="base">
              <a:spcBef>
                <a:spcPct val="0"/>
              </a:spcBef>
              <a:spcAft>
                <a:spcPct val="0"/>
              </a:spcAft>
            </a:pPr>
            <a:endParaRPr lang="en-GB" sz="2000" b="1" dirty="0">
              <a:solidFill>
                <a:srgbClr val="000000"/>
              </a:solidFill>
              <a:latin typeface="Tahoma" pitchFamily="34" charset="0"/>
              <a:cs typeface="Arial" charset="0"/>
            </a:endParaRPr>
          </a:p>
          <a:p>
            <a:pPr algn="ctr" fontAlgn="base">
              <a:spcBef>
                <a:spcPct val="0"/>
              </a:spcBef>
              <a:spcAft>
                <a:spcPct val="0"/>
              </a:spcAft>
            </a:pPr>
            <a:r>
              <a:rPr lang="en-GB" sz="2000" b="1" dirty="0">
                <a:solidFill>
                  <a:srgbClr val="000000"/>
                </a:solidFill>
                <a:latin typeface="Tahoma" pitchFamily="34" charset="0"/>
                <a:cs typeface="Arial" charset="0"/>
              </a:rPr>
              <a:t>Strategizing</a:t>
            </a:r>
          </a:p>
          <a:p>
            <a:pPr algn="ctr" fontAlgn="base">
              <a:spcBef>
                <a:spcPct val="0"/>
              </a:spcBef>
              <a:spcAft>
                <a:spcPct val="0"/>
              </a:spcAft>
            </a:pPr>
            <a:endParaRPr lang="en-GB" sz="2000" b="1" dirty="0">
              <a:solidFill>
                <a:srgbClr val="000000"/>
              </a:solidFill>
              <a:latin typeface="Tahoma" pitchFamily="34" charset="0"/>
              <a:cs typeface="Arial" charset="0"/>
            </a:endParaRPr>
          </a:p>
        </p:txBody>
      </p:sp>
      <p:sp>
        <p:nvSpPr>
          <p:cNvPr id="8" name="Right Arrow 7"/>
          <p:cNvSpPr/>
          <p:nvPr/>
        </p:nvSpPr>
        <p:spPr>
          <a:xfrm rot="17494491">
            <a:off x="2842120" y="4541273"/>
            <a:ext cx="1572859" cy="617197"/>
          </a:xfrm>
          <a:prstGeom prst="rightArrow">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Tree>
    <p:extLst>
      <p:ext uri="{BB962C8B-B14F-4D97-AF65-F5344CB8AC3E}">
        <p14:creationId xmlns:p14="http://schemas.microsoft.com/office/powerpoint/2010/main" val="2359801086"/>
      </p:ext>
    </p:extLst>
  </p:cSld>
  <p:clrMapOvr>
    <a:masterClrMapping/>
  </p:clrMapOvr>
  <p:transition>
    <p:diamond/>
    <p:sndAc>
      <p:stSnd>
        <p:snd r:embed="rId2" name="click.wav"/>
      </p:stSnd>
    </p:sndAc>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825625" y="1052514"/>
            <a:ext cx="8540750" cy="4498975"/>
          </a:xfrm>
        </p:spPr>
        <p:txBody>
          <a:bodyPr/>
          <a:lstStyle/>
          <a:p>
            <a:pPr eaLnBrk="1" hangingPunct="1">
              <a:defRPr/>
            </a:pPr>
            <a:r>
              <a:rPr lang="en-GB" dirty="0"/>
              <a:t>Managers </a:t>
            </a:r>
            <a:r>
              <a:rPr lang="en-GB" b="1" dirty="0">
                <a:solidFill>
                  <a:srgbClr val="FFFF00"/>
                </a:solidFill>
              </a:rPr>
              <a:t>TALK</a:t>
            </a:r>
            <a:r>
              <a:rPr lang="en-GB" dirty="0"/>
              <a:t> to craft the degree of cognitive concordance as to</a:t>
            </a:r>
          </a:p>
          <a:p>
            <a:pPr lvl="1" eaLnBrk="1" hangingPunct="1">
              <a:defRPr/>
            </a:pPr>
            <a:r>
              <a:rPr lang="en-GB" dirty="0"/>
              <a:t> ‘what is’,</a:t>
            </a:r>
          </a:p>
          <a:p>
            <a:pPr lvl="1" eaLnBrk="1" hangingPunct="1">
              <a:defRPr/>
            </a:pPr>
            <a:r>
              <a:rPr lang="en-GB" dirty="0"/>
              <a:t> ‘why what is, is’</a:t>
            </a:r>
          </a:p>
          <a:p>
            <a:pPr lvl="1" eaLnBrk="1" hangingPunct="1">
              <a:defRPr/>
            </a:pPr>
            <a:r>
              <a:rPr lang="en-GB" dirty="0"/>
              <a:t> what should be, and</a:t>
            </a:r>
            <a:endParaRPr lang="en-GB" b="1" dirty="0"/>
          </a:p>
          <a:p>
            <a:pPr lvl="1" eaLnBrk="1" hangingPunct="1">
              <a:defRPr/>
            </a:pPr>
            <a:r>
              <a:rPr lang="en-GB" b="1" dirty="0"/>
              <a:t> </a:t>
            </a:r>
            <a:r>
              <a:rPr lang="en-GB" dirty="0"/>
              <a:t>how that ‘what’ should be achieved</a:t>
            </a:r>
          </a:p>
          <a:p>
            <a:pPr eaLnBrk="1" hangingPunct="1">
              <a:buFont typeface="Arial" charset="0"/>
              <a:buNone/>
              <a:defRPr/>
            </a:pPr>
            <a:r>
              <a:rPr lang="en-GB" dirty="0"/>
              <a:t>	that they perceive as necessary for their </a:t>
            </a:r>
            <a:r>
              <a:rPr lang="en-GB" sz="3600" b="1" dirty="0"/>
              <a:t>collective action</a:t>
            </a:r>
          </a:p>
        </p:txBody>
      </p:sp>
      <p:pic>
        <p:nvPicPr>
          <p:cNvPr id="357380" name="Picture 4" descr="C:\Documents and Settings\lenney\Local Settings\Temporary Internet Files\Content.IE5\MX8JJ8NN\MCj0334236000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85188" y="5157788"/>
            <a:ext cx="2182812"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81" name="TextBox 1"/>
          <p:cNvSpPr txBox="1">
            <a:spLocks noChangeArrowheads="1"/>
          </p:cNvSpPr>
          <p:nvPr/>
        </p:nvSpPr>
        <p:spPr bwMode="auto">
          <a:xfrm>
            <a:off x="2927648" y="5589241"/>
            <a:ext cx="526950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ctr" eaLnBrk="1" fontAlgn="base" hangingPunct="1">
              <a:spcBef>
                <a:spcPct val="0"/>
              </a:spcBef>
              <a:spcAft>
                <a:spcPct val="0"/>
              </a:spcAft>
            </a:pPr>
            <a:r>
              <a:rPr lang="en-GB" sz="4800" dirty="0">
                <a:solidFill>
                  <a:srgbClr val="FFFFFF"/>
                </a:solidFill>
              </a:rPr>
              <a:t>Their CO-ACTION</a:t>
            </a:r>
          </a:p>
        </p:txBody>
      </p:sp>
      <p:sp>
        <p:nvSpPr>
          <p:cNvPr id="7" name="Rectangle 2"/>
          <p:cNvSpPr>
            <a:spLocks noGrp="1" noRot="1" noChangeArrowheads="1"/>
          </p:cNvSpPr>
          <p:nvPr>
            <p:ph type="title"/>
          </p:nvPr>
        </p:nvSpPr>
        <p:spPr>
          <a:xfrm>
            <a:off x="1825625" y="-26988"/>
            <a:ext cx="8540750" cy="1143001"/>
          </a:xfrm>
        </p:spPr>
        <p:txBody>
          <a:bodyPr/>
          <a:lstStyle/>
          <a:p>
            <a:pPr eaLnBrk="1" hangingPunct="1">
              <a:defRPr/>
            </a:pPr>
            <a:r>
              <a:rPr lang="en-GB" dirty="0"/>
              <a:t>Shaping commissions</a:t>
            </a:r>
          </a:p>
        </p:txBody>
      </p:sp>
    </p:spTree>
    <p:extLst>
      <p:ext uri="{BB962C8B-B14F-4D97-AF65-F5344CB8AC3E}">
        <p14:creationId xmlns:p14="http://schemas.microsoft.com/office/powerpoint/2010/main" val="168830745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p:txBody>
          <a:bodyPr/>
          <a:lstStyle/>
          <a:p>
            <a:pPr eaLnBrk="1" hangingPunct="1">
              <a:defRPr/>
            </a:pPr>
            <a:r>
              <a:rPr lang="en-GB" dirty="0"/>
              <a:t>The Marketing Manager</a:t>
            </a:r>
          </a:p>
        </p:txBody>
      </p:sp>
      <p:sp>
        <p:nvSpPr>
          <p:cNvPr id="4" name="Content Placeholder 3"/>
          <p:cNvSpPr>
            <a:spLocks noGrp="1"/>
          </p:cNvSpPr>
          <p:nvPr>
            <p:ph idx="1"/>
          </p:nvPr>
        </p:nvSpPr>
        <p:spPr>
          <a:xfrm>
            <a:off x="1825625" y="1357314"/>
            <a:ext cx="8540750" cy="4498975"/>
          </a:xfrm>
        </p:spPr>
        <p:txBody>
          <a:bodyPr/>
          <a:lstStyle/>
          <a:p>
            <a:pPr eaLnBrk="1" hangingPunct="1">
              <a:defRPr/>
            </a:pPr>
            <a:r>
              <a:rPr lang="en-GB" dirty="0"/>
              <a:t>Marketers deliberate to craft the degree of cognitive concordance as to</a:t>
            </a:r>
          </a:p>
          <a:p>
            <a:pPr lvl="1" eaLnBrk="1" hangingPunct="1">
              <a:defRPr/>
            </a:pPr>
            <a:r>
              <a:rPr lang="en-GB" dirty="0"/>
              <a:t> ‘what is’,</a:t>
            </a:r>
          </a:p>
          <a:p>
            <a:pPr lvl="1" eaLnBrk="1" hangingPunct="1">
              <a:defRPr/>
            </a:pPr>
            <a:r>
              <a:rPr lang="en-GB" dirty="0"/>
              <a:t> ‘why what is, is’</a:t>
            </a:r>
          </a:p>
          <a:p>
            <a:pPr lvl="1" eaLnBrk="1" hangingPunct="1">
              <a:defRPr/>
            </a:pPr>
            <a:r>
              <a:rPr lang="en-GB" dirty="0"/>
              <a:t> what should be, and</a:t>
            </a:r>
          </a:p>
          <a:p>
            <a:pPr lvl="1" eaLnBrk="1" hangingPunct="1">
              <a:defRPr/>
            </a:pPr>
            <a:r>
              <a:rPr lang="en-GB" dirty="0"/>
              <a:t> how to get from A to Z!!</a:t>
            </a:r>
          </a:p>
          <a:p>
            <a:pPr eaLnBrk="1" hangingPunct="1">
              <a:buFont typeface="Arial" charset="0"/>
              <a:buNone/>
              <a:defRPr/>
            </a:pPr>
            <a:r>
              <a:rPr lang="en-GB" dirty="0"/>
              <a:t>	that they perceive as necessary for their </a:t>
            </a:r>
            <a:r>
              <a:rPr lang="en-GB" dirty="0">
                <a:solidFill>
                  <a:srgbClr val="FFFF00"/>
                </a:solidFill>
              </a:rPr>
              <a:t>shaping of commissions/webs of commissions</a:t>
            </a:r>
          </a:p>
        </p:txBody>
      </p:sp>
      <p:pic>
        <p:nvPicPr>
          <p:cNvPr id="317444" name="Picture 4" descr="C:\Documents and Settings\lenney\Local Settings\Temporary Internet Files\Content.IE5\MX8JJ8NN\MCj0334236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85188" y="5157788"/>
            <a:ext cx="2182812"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136008"/>
      </p:ext>
    </p:extLst>
  </p:cSld>
  <p:clrMapOvr>
    <a:masterClrMapping/>
  </p:clrMapOvr>
  <p:transition>
    <p:diamond/>
    <p:sndAc>
      <p:stSnd>
        <p:snd r:embed="rId2" name="click.wav"/>
      </p:stSnd>
    </p:sndAc>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3" name="Rectangle 3"/>
          <p:cNvSpPr>
            <a:spLocks noGrp="1" noChangeArrowheads="1"/>
          </p:cNvSpPr>
          <p:nvPr>
            <p:ph idx="1"/>
          </p:nvPr>
        </p:nvSpPr>
        <p:spPr>
          <a:xfrm>
            <a:off x="1774825" y="764705"/>
            <a:ext cx="8688388" cy="5761037"/>
          </a:xfrm>
        </p:spPr>
        <p:txBody>
          <a:bodyPr/>
          <a:lstStyle/>
          <a:p>
            <a:pPr algn="ctr">
              <a:buFont typeface="Wingdings" pitchFamily="2" charset="2"/>
              <a:buNone/>
            </a:pPr>
            <a:endParaRPr lang="en-GB" dirty="0"/>
          </a:p>
          <a:p>
            <a:r>
              <a:rPr lang="en-US" dirty="0"/>
              <a:t>The essence of deliberative output is </a:t>
            </a:r>
            <a:r>
              <a:rPr lang="en-US" b="1" dirty="0"/>
              <a:t>concordance</a:t>
            </a:r>
            <a:r>
              <a:rPr lang="en-US" dirty="0"/>
              <a:t> as to the </a:t>
            </a:r>
            <a:r>
              <a:rPr lang="en-US" b="1" dirty="0"/>
              <a:t>‘why’. </a:t>
            </a:r>
            <a:r>
              <a:rPr lang="en-US" u="sng" dirty="0"/>
              <a:t>Or not</a:t>
            </a:r>
            <a:r>
              <a:rPr lang="en-US" dirty="0"/>
              <a:t>, as the case may be:</a:t>
            </a:r>
          </a:p>
          <a:p>
            <a:pPr>
              <a:buNone/>
            </a:pPr>
            <a:endParaRPr lang="en-US" dirty="0"/>
          </a:p>
          <a:p>
            <a:r>
              <a:rPr lang="en-US" dirty="0"/>
              <a:t> </a:t>
            </a:r>
            <a:r>
              <a:rPr lang="en-US" i="1" dirty="0">
                <a:solidFill>
                  <a:srgbClr val="FFFF00"/>
                </a:solidFill>
              </a:rPr>
              <a:t>“we’re being very tactical...there’s lots of different points of view across the business...’n were not all going in the same direction”</a:t>
            </a:r>
          </a:p>
          <a:p>
            <a:endParaRPr lang="en-US" dirty="0"/>
          </a:p>
        </p:txBody>
      </p:sp>
      <p:sp>
        <p:nvSpPr>
          <p:cNvPr id="3"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
        <p:nvSpPr>
          <p:cNvPr id="4" name="Right Arrow 3"/>
          <p:cNvSpPr/>
          <p:nvPr/>
        </p:nvSpPr>
        <p:spPr>
          <a:xfrm>
            <a:off x="3071664" y="5301208"/>
            <a:ext cx="5040560" cy="15567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3200" dirty="0">
                <a:solidFill>
                  <a:srgbClr val="FFFFFF"/>
                </a:solidFill>
                <a:latin typeface="Tahoma"/>
                <a:cs typeface="Arial"/>
              </a:rPr>
              <a:t>ROBUST COMMISSIONS</a:t>
            </a:r>
          </a:p>
        </p:txBody>
      </p:sp>
      <p:sp>
        <p:nvSpPr>
          <p:cNvPr id="5" name="Rounded Rectangle 4"/>
          <p:cNvSpPr/>
          <p:nvPr/>
        </p:nvSpPr>
        <p:spPr>
          <a:xfrm>
            <a:off x="8349952" y="5589240"/>
            <a:ext cx="1994520" cy="914400"/>
          </a:xfrm>
          <a:prstGeom prst="roundRect">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GB" sz="2800" dirty="0">
                <a:solidFill>
                  <a:srgbClr val="FFFF00"/>
                </a:solidFill>
                <a:latin typeface="Tahoma"/>
                <a:cs typeface="Arial"/>
              </a:rPr>
              <a:t>SPIRIT</a:t>
            </a:r>
          </a:p>
        </p:txBody>
      </p:sp>
    </p:spTree>
    <p:extLst>
      <p:ext uri="{BB962C8B-B14F-4D97-AF65-F5344CB8AC3E}">
        <p14:creationId xmlns:p14="http://schemas.microsoft.com/office/powerpoint/2010/main" val="3717654609"/>
      </p:ext>
    </p:extLst>
  </p:cSld>
  <p:clrMapOvr>
    <a:masterClrMapping/>
  </p:clrMapOvr>
  <p:transition>
    <p:diamond/>
    <p:sndAc>
      <p:stSnd>
        <p:snd r:embed="rId2" name="click.wav"/>
      </p:stSnd>
    </p:sndAc>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otal model new.bmp"/>
          <p:cNvPicPr/>
          <p:nvPr/>
        </p:nvPicPr>
        <p:blipFill>
          <a:blip r:embed="rId3" cstate="print"/>
          <a:srcRect b="47253"/>
          <a:stretch>
            <a:fillRect/>
          </a:stretch>
        </p:blipFill>
        <p:spPr>
          <a:xfrm>
            <a:off x="2927648" y="908720"/>
            <a:ext cx="5904656" cy="4896544"/>
          </a:xfrm>
          <a:prstGeom prst="rect">
            <a:avLst/>
          </a:prstGeom>
        </p:spPr>
      </p:pic>
      <p:cxnSp>
        <p:nvCxnSpPr>
          <p:cNvPr id="11" name="Straight Arrow Connector 10"/>
          <p:cNvCxnSpPr/>
          <p:nvPr/>
        </p:nvCxnSpPr>
        <p:spPr>
          <a:xfrm>
            <a:off x="4583832" y="2492896"/>
            <a:ext cx="1080120" cy="360040"/>
          </a:xfrm>
          <a:prstGeom prst="straightConnector1">
            <a:avLst/>
          </a:prstGeom>
          <a:ln w="79375">
            <a:solidFill>
              <a:srgbClr val="000000"/>
            </a:solidFill>
            <a:tailEnd type="arrow"/>
          </a:ln>
        </p:spPr>
        <p:style>
          <a:lnRef idx="1">
            <a:schemeClr val="accent1"/>
          </a:lnRef>
          <a:fillRef idx="0">
            <a:schemeClr val="accent1"/>
          </a:fillRef>
          <a:effectRef idx="0">
            <a:schemeClr val="accent1"/>
          </a:effectRef>
          <a:fontRef idx="minor">
            <a:schemeClr val="tx1"/>
          </a:fontRef>
        </p:style>
      </p:cxnSp>
      <p:sp>
        <p:nvSpPr>
          <p:cNvPr id="17"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3368670928"/>
      </p:ext>
    </p:extLst>
  </p:cSld>
  <p:clrMapOvr>
    <a:masterClrMapping/>
  </p:clrMapOvr>
  <p:transition>
    <p:diamond/>
    <p:sndAc>
      <p:stSnd>
        <p:snd r:embed="rId2" name="click.wav"/>
      </p:stSnd>
    </p:sndAc>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3" name="Rectangle 3"/>
          <p:cNvSpPr>
            <a:spLocks noGrp="1" noChangeArrowheads="1"/>
          </p:cNvSpPr>
          <p:nvPr>
            <p:ph idx="1"/>
          </p:nvPr>
        </p:nvSpPr>
        <p:spPr>
          <a:xfrm>
            <a:off x="1979614" y="1052514"/>
            <a:ext cx="8364537" cy="4497387"/>
          </a:xfrm>
        </p:spPr>
        <p:txBody>
          <a:bodyPr/>
          <a:lstStyle/>
          <a:p>
            <a:pPr>
              <a:lnSpc>
                <a:spcPct val="90000"/>
              </a:lnSpc>
            </a:pPr>
            <a:r>
              <a:rPr lang="en-GB" i="1" dirty="0"/>
              <a:t>“..leadership is concerned with the transformation of doubts into the psychological grounds of cooperative action”  </a:t>
            </a:r>
            <a:r>
              <a:rPr lang="en-GB" sz="1800" dirty="0"/>
              <a:t>[Long 1963]</a:t>
            </a:r>
            <a:endParaRPr lang="en-GB" sz="1800" i="1" dirty="0"/>
          </a:p>
          <a:p>
            <a:pPr>
              <a:lnSpc>
                <a:spcPct val="90000"/>
              </a:lnSpc>
            </a:pPr>
            <a:r>
              <a:rPr lang="en-GB" i="1" dirty="0"/>
              <a:t>“..leadership involves the social construction of the context that both legitimates a particular form of action and constitutes the world in the process”</a:t>
            </a:r>
          </a:p>
          <a:p>
            <a:pPr>
              <a:lnSpc>
                <a:spcPct val="90000"/>
              </a:lnSpc>
              <a:buFont typeface="Wingdings" pitchFamily="2" charset="2"/>
              <a:buNone/>
            </a:pPr>
            <a:r>
              <a:rPr lang="en-GB" sz="2800" i="1" dirty="0"/>
              <a:t>	 </a:t>
            </a:r>
            <a:r>
              <a:rPr lang="en-GB" sz="1600" dirty="0"/>
              <a:t>[</a:t>
            </a:r>
            <a:r>
              <a:rPr lang="en-GB" sz="1600" dirty="0" err="1"/>
              <a:t>Grint</a:t>
            </a:r>
            <a:r>
              <a:rPr lang="en-GB" sz="1600" dirty="0"/>
              <a:t> 2005 p1471]</a:t>
            </a:r>
          </a:p>
          <a:p>
            <a:pPr>
              <a:lnSpc>
                <a:spcPct val="90000"/>
              </a:lnSpc>
              <a:buFont typeface="Wingdings" pitchFamily="2" charset="2"/>
              <a:buNone/>
            </a:pPr>
            <a:endParaRPr lang="en-GB" sz="1800" dirty="0"/>
          </a:p>
          <a:p>
            <a:pPr>
              <a:lnSpc>
                <a:spcPct val="90000"/>
              </a:lnSpc>
            </a:pPr>
            <a:r>
              <a:rPr lang="en-GB" dirty="0" err="1">
                <a:solidFill>
                  <a:srgbClr val="FFFF00"/>
                </a:solidFill>
              </a:rPr>
              <a:t>Sensemaking</a:t>
            </a:r>
            <a:r>
              <a:rPr lang="en-GB" dirty="0">
                <a:solidFill>
                  <a:srgbClr val="FFFF00"/>
                </a:solidFill>
              </a:rPr>
              <a:t> =</a:t>
            </a:r>
          </a:p>
          <a:p>
            <a:pPr>
              <a:lnSpc>
                <a:spcPct val="90000"/>
              </a:lnSpc>
              <a:buNone/>
            </a:pPr>
            <a:r>
              <a:rPr lang="en-GB" dirty="0">
                <a:solidFill>
                  <a:srgbClr val="FFFF00"/>
                </a:solidFill>
              </a:rPr>
              <a:t> </a:t>
            </a:r>
            <a:r>
              <a:rPr lang="en-GB" b="1" dirty="0">
                <a:solidFill>
                  <a:srgbClr val="FFFF00"/>
                </a:solidFill>
              </a:rPr>
              <a:t>ALTERNITY CONSTRUCTION</a:t>
            </a:r>
            <a:endParaRPr lang="en-US" b="1" dirty="0">
              <a:solidFill>
                <a:srgbClr val="FFFF00"/>
              </a:solidFill>
            </a:endParaRPr>
          </a:p>
        </p:txBody>
      </p:sp>
      <p:pic>
        <p:nvPicPr>
          <p:cNvPr id="240644" name="Picture 4"/>
          <p:cNvPicPr>
            <a:picLocks noChangeAspect="1" noChangeArrowheads="1"/>
          </p:cNvPicPr>
          <p:nvPr/>
        </p:nvPicPr>
        <p:blipFill>
          <a:blip r:embed="rId2" cstate="print"/>
          <a:srcRect/>
          <a:stretch>
            <a:fillRect/>
          </a:stretch>
        </p:blipFill>
        <p:spPr bwMode="auto">
          <a:xfrm>
            <a:off x="8208128" y="4941168"/>
            <a:ext cx="2459872" cy="1522998"/>
          </a:xfrm>
          <a:prstGeom prst="rect">
            <a:avLst/>
          </a:prstGeom>
          <a:noFill/>
          <a:ln w="9525">
            <a:noFill/>
            <a:miter lim="800000"/>
            <a:headEnd/>
            <a:tailEnd/>
          </a:ln>
          <a:effectLst/>
        </p:spPr>
      </p:pic>
      <p:sp>
        <p:nvSpPr>
          <p:cNvPr id="6"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735345151"/>
      </p:ext>
    </p:extLst>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29684" cy="6005970"/>
          </a:xfrm>
          <a:prstGeom prst="rect">
            <a:avLst/>
          </a:prstGeom>
          <a:noFill/>
        </p:spPr>
      </p:pic>
      <p:sp>
        <p:nvSpPr>
          <p:cNvPr id="9" name="TextBox 8"/>
          <p:cNvSpPr txBox="1"/>
          <p:nvPr/>
        </p:nvSpPr>
        <p:spPr>
          <a:xfrm>
            <a:off x="4524364" y="1857364"/>
            <a:ext cx="3000396" cy="928694"/>
          </a:xfrm>
          <a:prstGeom prst="rect">
            <a:avLst/>
          </a:prstGeom>
          <a:solidFill>
            <a:srgbClr val="000000"/>
          </a:solidFill>
        </p:spPr>
        <p:txBody>
          <a:bodyPr wrap="none" rtlCol="0">
            <a:noAutofit/>
          </a:bodyPr>
          <a:lstStyle/>
          <a:p>
            <a:pPr algn="ctr" fontAlgn="base">
              <a:spcBef>
                <a:spcPct val="0"/>
              </a:spcBef>
              <a:spcAft>
                <a:spcPct val="0"/>
              </a:spcAft>
            </a:pPr>
            <a:r>
              <a:rPr lang="en-GB" sz="2400" b="1" dirty="0">
                <a:solidFill>
                  <a:srgbClr val="FFFFFF"/>
                </a:solidFill>
                <a:latin typeface="Tahoma" pitchFamily="34" charset="0"/>
                <a:cs typeface="Arial" charset="0"/>
              </a:rPr>
              <a:t>Social Construction</a:t>
            </a:r>
          </a:p>
          <a:p>
            <a:pPr algn="ctr" fontAlgn="base">
              <a:spcBef>
                <a:spcPct val="0"/>
              </a:spcBef>
              <a:spcAft>
                <a:spcPct val="0"/>
              </a:spcAft>
            </a:pPr>
            <a:r>
              <a:rPr lang="en-GB" sz="2400" b="1" dirty="0">
                <a:solidFill>
                  <a:srgbClr val="FFFFFF"/>
                </a:solidFill>
                <a:latin typeface="Tahoma" pitchFamily="34" charset="0"/>
                <a:cs typeface="Arial" charset="0"/>
              </a:rPr>
              <a:t> of ‘</a:t>
            </a:r>
            <a:r>
              <a:rPr lang="en-GB" sz="2400" b="1" dirty="0" err="1">
                <a:solidFill>
                  <a:srgbClr val="FFFFFF"/>
                </a:solidFill>
                <a:latin typeface="Tahoma" pitchFamily="34" charset="0"/>
                <a:cs typeface="Arial" charset="0"/>
              </a:rPr>
              <a:t>Alternities</a:t>
            </a:r>
            <a:r>
              <a:rPr lang="en-GB" sz="2400" b="1" dirty="0">
                <a:solidFill>
                  <a:srgbClr val="FFFFFF"/>
                </a:solidFill>
                <a:latin typeface="Tahoma" pitchFamily="34" charset="0"/>
                <a:cs typeface="Arial" charset="0"/>
              </a:rPr>
              <a:t>’</a:t>
            </a:r>
          </a:p>
        </p:txBody>
      </p:sp>
      <p:sp>
        <p:nvSpPr>
          <p:cNvPr id="8" name="Rectangle 2"/>
          <p:cNvSpPr txBox="1">
            <a:spLocks noGrp="1" noRot="1" noChangeArrowheads="1"/>
          </p:cNvSpPr>
          <p:nvPr>
            <p:ph type="title"/>
          </p:nvPr>
        </p:nvSpPr>
        <p:spPr bwMode="auto">
          <a:xfrm>
            <a:off x="1825625" y="-27384"/>
            <a:ext cx="854075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defRPr/>
            </a:pPr>
            <a:r>
              <a:rPr lang="en-GB" dirty="0" err="1"/>
              <a:t>Sensemaking</a:t>
            </a:r>
            <a:endParaRPr lang="en-US" dirty="0"/>
          </a:p>
        </p:txBody>
      </p:sp>
    </p:spTree>
    <p:extLst>
      <p:ext uri="{BB962C8B-B14F-4D97-AF65-F5344CB8AC3E}">
        <p14:creationId xmlns:p14="http://schemas.microsoft.com/office/powerpoint/2010/main" val="10357225"/>
      </p:ext>
    </p:extLst>
  </p:cSld>
  <p:clrMapOvr>
    <a:masterClrMapping/>
  </p:clrMapOvr>
  <p:transition>
    <p:diamond/>
    <p:sndAc>
      <p:stSnd>
        <p:snd r:embed="rId2" name="click.wav"/>
      </p:stSnd>
    </p:sndAc>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1" name="Rectangle 3"/>
          <p:cNvSpPr>
            <a:spLocks noGrp="1" noChangeArrowheads="1"/>
          </p:cNvSpPr>
          <p:nvPr>
            <p:ph idx="1"/>
          </p:nvPr>
        </p:nvSpPr>
        <p:spPr>
          <a:xfrm>
            <a:off x="1919289" y="1052514"/>
            <a:ext cx="8569325" cy="5616575"/>
          </a:xfrm>
        </p:spPr>
        <p:txBody>
          <a:bodyPr/>
          <a:lstStyle/>
          <a:p>
            <a:pPr algn="ctr">
              <a:buFont typeface="Wingdings" pitchFamily="2" charset="2"/>
              <a:buNone/>
            </a:pPr>
            <a:r>
              <a:rPr lang="en-GB" sz="2800" b="1" dirty="0" err="1">
                <a:solidFill>
                  <a:schemeClr val="tx2"/>
                </a:solidFill>
              </a:rPr>
              <a:t>Sensemaking</a:t>
            </a:r>
            <a:endParaRPr lang="en-GB" sz="2800" b="1" dirty="0">
              <a:solidFill>
                <a:schemeClr val="tx2"/>
              </a:solidFill>
            </a:endParaRPr>
          </a:p>
          <a:p>
            <a:r>
              <a:rPr lang="en-GB" sz="2800" dirty="0"/>
              <a:t>[Managers]</a:t>
            </a:r>
            <a:r>
              <a:rPr lang="en-GB" sz="2800" i="1" dirty="0"/>
              <a:t> create and constitute the environment to which they react; the environment is put there by the actors in the organization and no-one else.</a:t>
            </a:r>
          </a:p>
          <a:p>
            <a:pPr>
              <a:buFont typeface="Wingdings" pitchFamily="2" charset="2"/>
              <a:buNone/>
            </a:pPr>
            <a:r>
              <a:rPr lang="en-GB" sz="1800" dirty="0"/>
              <a:t>	[</a:t>
            </a:r>
            <a:r>
              <a:rPr lang="en-GB" sz="1800" dirty="0" err="1"/>
              <a:t>Weick</a:t>
            </a:r>
            <a:r>
              <a:rPr lang="en-GB" sz="1800" dirty="0"/>
              <a:t> 1969 p28]</a:t>
            </a:r>
            <a:endParaRPr lang="en-GB" sz="1800" i="1" dirty="0"/>
          </a:p>
          <a:p>
            <a:r>
              <a:rPr lang="en-GB" sz="2800" dirty="0"/>
              <a:t>The ‘environment’ is a phenomenon tied to the processes of attention, and unless something is attended to it doesn’t exist</a:t>
            </a:r>
          </a:p>
          <a:p>
            <a:r>
              <a:rPr lang="en-GB" sz="2800" b="1" dirty="0"/>
              <a:t>What managers</a:t>
            </a:r>
            <a:r>
              <a:rPr lang="en-GB" sz="2800" dirty="0"/>
              <a:t> sense, investigate, interrogate and interpret, i.e. what they </a:t>
            </a:r>
            <a:r>
              <a:rPr lang="en-GB" sz="2800" b="1" dirty="0"/>
              <a:t>make sense of</a:t>
            </a:r>
            <a:r>
              <a:rPr lang="en-GB" sz="2800" dirty="0"/>
              <a:t>, is determined by what they pay attention to, and….</a:t>
            </a:r>
          </a:p>
        </p:txBody>
      </p:sp>
      <p:sp>
        <p:nvSpPr>
          <p:cNvPr id="6" name="Rectangle 2"/>
          <p:cNvSpPr>
            <a:spLocks noGrp="1" noRot="1" noChangeArrowheads="1"/>
          </p:cNvSpPr>
          <p:nvPr>
            <p:ph type="title"/>
          </p:nvPr>
        </p:nvSpPr>
        <p:spPr>
          <a:xfrm>
            <a:off x="1825625" y="-27384"/>
            <a:ext cx="8540750" cy="1143000"/>
          </a:xfrm>
        </p:spPr>
        <p:txBody>
          <a:bodyPr/>
          <a:lstStyle/>
          <a:p>
            <a:r>
              <a:rPr lang="en-GB" dirty="0"/>
              <a:t>Marketing Managerial Work</a:t>
            </a:r>
          </a:p>
        </p:txBody>
      </p:sp>
    </p:spTree>
    <p:extLst>
      <p:ext uri="{BB962C8B-B14F-4D97-AF65-F5344CB8AC3E}">
        <p14:creationId xmlns:p14="http://schemas.microsoft.com/office/powerpoint/2010/main" val="1593092609"/>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7091">
                                            <p:txEl>
                                              <p:pRg st="0" end="0"/>
                                            </p:txEl>
                                          </p:spTgt>
                                        </p:tgtEl>
                                        <p:attrNameLst>
                                          <p:attrName>style.visibility</p:attrName>
                                        </p:attrNameLst>
                                      </p:cBhvr>
                                      <p:to>
                                        <p:strVal val="visible"/>
                                      </p:to>
                                    </p:set>
                                    <p:anim calcmode="lin" valueType="num">
                                      <p:cBhvr additive="base">
                                        <p:cTn id="7" dur="500" fill="hold"/>
                                        <p:tgtEl>
                                          <p:spTgt spid="2170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70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7091">
                                            <p:txEl>
                                              <p:pRg st="1" end="1"/>
                                            </p:txEl>
                                          </p:spTgt>
                                        </p:tgtEl>
                                        <p:attrNameLst>
                                          <p:attrName>style.visibility</p:attrName>
                                        </p:attrNameLst>
                                      </p:cBhvr>
                                      <p:to>
                                        <p:strVal val="visible"/>
                                      </p:to>
                                    </p:set>
                                    <p:anim calcmode="lin" valueType="num">
                                      <p:cBhvr additive="base">
                                        <p:cTn id="13" dur="500" fill="hold"/>
                                        <p:tgtEl>
                                          <p:spTgt spid="21709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709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7091">
                                            <p:txEl>
                                              <p:pRg st="2" end="2"/>
                                            </p:txEl>
                                          </p:spTgt>
                                        </p:tgtEl>
                                        <p:attrNameLst>
                                          <p:attrName>style.visibility</p:attrName>
                                        </p:attrNameLst>
                                      </p:cBhvr>
                                      <p:to>
                                        <p:strVal val="visible"/>
                                      </p:to>
                                    </p:set>
                                    <p:anim calcmode="lin" valueType="num">
                                      <p:cBhvr additive="base">
                                        <p:cTn id="19" dur="500" fill="hold"/>
                                        <p:tgtEl>
                                          <p:spTgt spid="21709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70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7091">
                                            <p:txEl>
                                              <p:pRg st="3" end="3"/>
                                            </p:txEl>
                                          </p:spTgt>
                                        </p:tgtEl>
                                        <p:attrNameLst>
                                          <p:attrName>style.visibility</p:attrName>
                                        </p:attrNameLst>
                                      </p:cBhvr>
                                      <p:to>
                                        <p:strVal val="visible"/>
                                      </p:to>
                                    </p:set>
                                    <p:anim calcmode="lin" valueType="num">
                                      <p:cBhvr additive="base">
                                        <p:cTn id="25" dur="500" fill="hold"/>
                                        <p:tgtEl>
                                          <p:spTgt spid="21709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709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17091">
                                            <p:txEl>
                                              <p:pRg st="4" end="4"/>
                                            </p:txEl>
                                          </p:spTgt>
                                        </p:tgtEl>
                                        <p:attrNameLst>
                                          <p:attrName>style.visibility</p:attrName>
                                        </p:attrNameLst>
                                      </p:cBhvr>
                                      <p:to>
                                        <p:strVal val="visible"/>
                                      </p:to>
                                    </p:set>
                                    <p:anim calcmode="lin" valueType="num">
                                      <p:cBhvr additive="base">
                                        <p:cTn id="31" dur="500" fill="hold"/>
                                        <p:tgtEl>
                                          <p:spTgt spid="21709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709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1" grpId="0" build="p"/>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3" name="Rectangle 3"/>
          <p:cNvSpPr>
            <a:spLocks noGrp="1" noChangeArrowheads="1"/>
          </p:cNvSpPr>
          <p:nvPr>
            <p:ph idx="1"/>
          </p:nvPr>
        </p:nvSpPr>
        <p:spPr>
          <a:xfrm>
            <a:off x="1992313" y="836762"/>
            <a:ext cx="8286750" cy="5616575"/>
          </a:xfrm>
        </p:spPr>
        <p:txBody>
          <a:bodyPr/>
          <a:lstStyle/>
          <a:p>
            <a:pPr algn="ctr">
              <a:lnSpc>
                <a:spcPct val="80000"/>
              </a:lnSpc>
              <a:buFont typeface="Wingdings" pitchFamily="2" charset="2"/>
              <a:buNone/>
            </a:pPr>
            <a:r>
              <a:rPr lang="en-GB" sz="2600" b="1" dirty="0" err="1">
                <a:solidFill>
                  <a:schemeClr val="tx2"/>
                </a:solidFill>
              </a:rPr>
              <a:t>Sensemaking</a:t>
            </a:r>
            <a:endParaRPr lang="en-GB" sz="2600" b="1" dirty="0">
              <a:solidFill>
                <a:schemeClr val="tx2"/>
              </a:solidFill>
            </a:endParaRPr>
          </a:p>
          <a:p>
            <a:pPr algn="ctr">
              <a:lnSpc>
                <a:spcPct val="80000"/>
              </a:lnSpc>
              <a:buFont typeface="Wingdings" pitchFamily="2" charset="2"/>
              <a:buNone/>
            </a:pPr>
            <a:endParaRPr lang="en-GB" sz="1600" b="1" dirty="0"/>
          </a:p>
          <a:p>
            <a:pPr>
              <a:lnSpc>
                <a:spcPct val="80000"/>
              </a:lnSpc>
            </a:pPr>
            <a:r>
              <a:rPr lang="en-GB" sz="2600" dirty="0"/>
              <a:t>The determination of managerial foci-of-attention is not a simple techno-rational process </a:t>
            </a:r>
          </a:p>
          <a:p>
            <a:pPr>
              <a:lnSpc>
                <a:spcPct val="80000"/>
              </a:lnSpc>
            </a:pPr>
            <a:r>
              <a:rPr lang="en-GB" sz="2800" i="1" dirty="0">
                <a:solidFill>
                  <a:srgbClr val="FFFF00"/>
                </a:solidFill>
              </a:rPr>
              <a:t>“..nobody wants to sit in front of a retailer and hear them say that the product’s rubbish....we’re very good at sitting in front of a load of people off the street and sitting them in a room buying them a beer and saying what do you think of that..oh that’s fantastic...or that consumer focus group said this and therefore this is a great hot product..well my view is that it only becomes hot if a customer buys it..the retailers are closer to the consumer than we are..they have experience of what’s sold and what works for them...first reaction is barriers go up..marketing don’t want to hear what the retailer says”</a:t>
            </a:r>
            <a:endParaRPr lang="en-US" sz="2800" dirty="0">
              <a:solidFill>
                <a:srgbClr val="FFFF00"/>
              </a:solidFill>
            </a:endParaRPr>
          </a:p>
        </p:txBody>
      </p:sp>
      <p:sp>
        <p:nvSpPr>
          <p:cNvPr id="4" name="Title 3"/>
          <p:cNvSpPr>
            <a:spLocks noGrp="1"/>
          </p:cNvSpPr>
          <p:nvPr>
            <p:ph type="title"/>
          </p:nvPr>
        </p:nvSpPr>
        <p:spPr>
          <a:xfrm>
            <a:off x="1825625" y="125760"/>
            <a:ext cx="8540750" cy="1143000"/>
          </a:xfrm>
        </p:spPr>
        <p:txBody>
          <a:bodyPr/>
          <a:lstStyle/>
          <a:p>
            <a:pPr lvl="0"/>
            <a:r>
              <a:rPr lang="en-GB" dirty="0"/>
              <a:t>Shaping commissions</a:t>
            </a:r>
            <a:br>
              <a:rPr lang="en-US" dirty="0"/>
            </a:br>
            <a:endParaRPr lang="en-GB" dirty="0"/>
          </a:p>
        </p:txBody>
      </p:sp>
    </p:spTree>
    <p:extLst>
      <p:ext uri="{BB962C8B-B14F-4D97-AF65-F5344CB8AC3E}">
        <p14:creationId xmlns:p14="http://schemas.microsoft.com/office/powerpoint/2010/main" val="2051488025"/>
      </p:ext>
    </p:extLst>
  </p:cSld>
  <p:clrMapOvr>
    <a:masterClrMapping/>
  </p:clrMapOvr>
  <p:transition>
    <p:diamond/>
    <p:sndAc>
      <p:stSnd>
        <p:snd r:embed="rId2" name="click.wav"/>
      </p:stSnd>
    </p:sndAc>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1979614" y="1071547"/>
            <a:ext cx="8226425" cy="4968875"/>
          </a:xfrm>
        </p:spPr>
        <p:txBody>
          <a:bodyPr/>
          <a:lstStyle/>
          <a:p>
            <a:pPr algn="ctr">
              <a:lnSpc>
                <a:spcPct val="90000"/>
              </a:lnSpc>
              <a:buFont typeface="Wingdings" pitchFamily="2" charset="2"/>
              <a:buNone/>
            </a:pPr>
            <a:r>
              <a:rPr lang="en-GB" b="1" dirty="0" err="1">
                <a:solidFill>
                  <a:schemeClr val="tx2"/>
                </a:solidFill>
              </a:rPr>
              <a:t>Sensemaking</a:t>
            </a:r>
            <a:endParaRPr lang="en-GB" b="1" dirty="0">
              <a:solidFill>
                <a:schemeClr val="tx2"/>
              </a:solidFill>
            </a:endParaRPr>
          </a:p>
          <a:p>
            <a:pPr>
              <a:lnSpc>
                <a:spcPct val="90000"/>
              </a:lnSpc>
            </a:pPr>
            <a:r>
              <a:rPr lang="en-GB" i="1" dirty="0">
                <a:solidFill>
                  <a:srgbClr val="FFFF00"/>
                </a:solidFill>
              </a:rPr>
              <a:t>“if you had more time and more money you'd be able to do a whole lot better... I've got a problem on time and budget..we just don't have the time and the money to do this stage one then stage two stage three consumer research stuff and then to do nine focus groups ..it just doesn't happen” </a:t>
            </a:r>
          </a:p>
          <a:p>
            <a:pPr>
              <a:lnSpc>
                <a:spcPct val="90000"/>
              </a:lnSpc>
            </a:pPr>
            <a:r>
              <a:rPr lang="en-GB" dirty="0" err="1"/>
              <a:t>Sensemaking</a:t>
            </a:r>
            <a:r>
              <a:rPr lang="en-GB" dirty="0"/>
              <a:t> is, at its very base, a resource constrained political process.</a:t>
            </a:r>
          </a:p>
          <a:p>
            <a:pPr>
              <a:lnSpc>
                <a:spcPct val="90000"/>
              </a:lnSpc>
              <a:buFont typeface="Wingdings" pitchFamily="2" charset="2"/>
              <a:buNone/>
            </a:pPr>
            <a:endParaRPr lang="en-GB" dirty="0"/>
          </a:p>
        </p:txBody>
      </p:sp>
      <p:sp>
        <p:nvSpPr>
          <p:cNvPr id="4" name="Title 3"/>
          <p:cNvSpPr>
            <a:spLocks noGrp="1"/>
          </p:cNvSpPr>
          <p:nvPr>
            <p:ph type="title"/>
          </p:nvPr>
        </p:nvSpPr>
        <p:spPr/>
        <p:txBody>
          <a:bodyPr/>
          <a:lstStyle/>
          <a:p>
            <a:pPr lvl="0"/>
            <a:r>
              <a:rPr lang="en-GB" dirty="0"/>
              <a:t>Shaping commissions</a:t>
            </a:r>
            <a:br>
              <a:rPr lang="en-US" dirty="0"/>
            </a:br>
            <a:endParaRPr lang="en-GB" dirty="0"/>
          </a:p>
        </p:txBody>
      </p:sp>
    </p:spTree>
    <p:extLst>
      <p:ext uri="{BB962C8B-B14F-4D97-AF65-F5344CB8AC3E}">
        <p14:creationId xmlns:p14="http://schemas.microsoft.com/office/powerpoint/2010/main" val="3171533926"/>
      </p:ext>
    </p:extLst>
  </p:cSld>
  <p:clrMapOvr>
    <a:masterClrMapping/>
  </p:clrMapOvr>
  <p:transition>
    <p:diamond/>
    <p:sndAc>
      <p:stSnd>
        <p:snd r:embed="rId2" name="click.wav"/>
      </p:stSnd>
    </p:sndAc>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1" name="Rectangle 3"/>
          <p:cNvSpPr>
            <a:spLocks noGrp="1" noChangeArrowheads="1"/>
          </p:cNvSpPr>
          <p:nvPr>
            <p:ph idx="1"/>
          </p:nvPr>
        </p:nvSpPr>
        <p:spPr>
          <a:xfrm>
            <a:off x="1979614" y="692696"/>
            <a:ext cx="8226425" cy="4497388"/>
          </a:xfrm>
        </p:spPr>
        <p:txBody>
          <a:bodyPr/>
          <a:lstStyle/>
          <a:p>
            <a:r>
              <a:rPr lang="en-GB" dirty="0"/>
              <a:t>Managers’ beliefs will most often be both partial and imprecise </a:t>
            </a:r>
          </a:p>
          <a:p>
            <a:r>
              <a:rPr lang="en-GB" dirty="0"/>
              <a:t>commissions may be made on false premises and therefore turn out to be unachievable or inappropriate.</a:t>
            </a:r>
          </a:p>
          <a:p>
            <a:r>
              <a:rPr lang="en-GB" dirty="0"/>
              <a:t>The foundations for action constructed are shaky.</a:t>
            </a:r>
          </a:p>
          <a:p>
            <a:endParaRPr lang="en-GB" dirty="0"/>
          </a:p>
        </p:txBody>
      </p:sp>
      <p:pic>
        <p:nvPicPr>
          <p:cNvPr id="222212" name="Picture 4"/>
          <p:cNvPicPr>
            <a:picLocks noChangeAspect="1" noChangeArrowheads="1"/>
          </p:cNvPicPr>
          <p:nvPr/>
        </p:nvPicPr>
        <p:blipFill>
          <a:blip r:embed="rId3" cstate="print"/>
          <a:srcRect/>
          <a:stretch>
            <a:fillRect/>
          </a:stretch>
        </p:blipFill>
        <p:spPr bwMode="auto">
          <a:xfrm>
            <a:off x="5951985" y="4109932"/>
            <a:ext cx="4463604" cy="2748069"/>
          </a:xfrm>
          <a:prstGeom prst="rect">
            <a:avLst/>
          </a:prstGeom>
          <a:noFill/>
          <a:ln w="9525">
            <a:noFill/>
            <a:miter lim="800000"/>
            <a:headEnd/>
            <a:tailEnd/>
          </a:ln>
          <a:effectLst/>
        </p:spPr>
      </p:pic>
      <p:sp>
        <p:nvSpPr>
          <p:cNvPr id="6" name="Rectangle 2"/>
          <p:cNvSpPr txBox="1">
            <a:spLocks noRot="1" noChangeArrowheads="1"/>
          </p:cNvSpPr>
          <p:nvPr/>
        </p:nvSpPr>
        <p:spPr bwMode="auto">
          <a:xfrm>
            <a:off x="1825625" y="-243408"/>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
        <p:nvSpPr>
          <p:cNvPr id="2" name="Curved Up Arrow 1"/>
          <p:cNvSpPr/>
          <p:nvPr/>
        </p:nvSpPr>
        <p:spPr>
          <a:xfrm rot="1539727">
            <a:off x="3204261" y="5269229"/>
            <a:ext cx="4024870" cy="798777"/>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
        <p:nvSpPr>
          <p:cNvPr id="5" name="Right Arrow 4"/>
          <p:cNvSpPr/>
          <p:nvPr/>
        </p:nvSpPr>
        <p:spPr>
          <a:xfrm rot="1352824">
            <a:off x="5840275" y="4628876"/>
            <a:ext cx="1794767" cy="2175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a:solidFill>
                <a:srgbClr val="FFFFFF"/>
              </a:solidFill>
              <a:latin typeface="Tahoma"/>
              <a:cs typeface="Arial"/>
            </a:endParaRPr>
          </a:p>
        </p:txBody>
      </p:sp>
    </p:spTree>
    <p:extLst>
      <p:ext uri="{BB962C8B-B14F-4D97-AF65-F5344CB8AC3E}">
        <p14:creationId xmlns:p14="http://schemas.microsoft.com/office/powerpoint/2010/main" val="1242385486"/>
      </p:ext>
    </p:extLst>
  </p:cSld>
  <p:clrMapOvr>
    <a:masterClrMapping/>
  </p:clrMapOvr>
  <p:transition>
    <p:diamond/>
    <p:sndAc>
      <p:stSnd>
        <p:snd r:embed="rId2" name="click.wav"/>
      </p:stSnd>
    </p:sndAc>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3" name="Rectangle 3"/>
          <p:cNvSpPr>
            <a:spLocks noGrp="1" noChangeArrowheads="1"/>
          </p:cNvSpPr>
          <p:nvPr>
            <p:ph idx="1"/>
          </p:nvPr>
        </p:nvSpPr>
        <p:spPr>
          <a:xfrm>
            <a:off x="1775521" y="720304"/>
            <a:ext cx="8568183" cy="5661025"/>
          </a:xfrm>
        </p:spPr>
        <p:txBody>
          <a:bodyPr/>
          <a:lstStyle/>
          <a:p>
            <a:pPr>
              <a:lnSpc>
                <a:spcPct val="80000"/>
              </a:lnSpc>
              <a:buFont typeface="Wingdings" pitchFamily="2" charset="2"/>
              <a:buNone/>
            </a:pPr>
            <a:r>
              <a:rPr lang="en-GB" dirty="0"/>
              <a:t>Given: </a:t>
            </a:r>
          </a:p>
          <a:p>
            <a:pPr>
              <a:lnSpc>
                <a:spcPct val="80000"/>
              </a:lnSpc>
            </a:pPr>
            <a:r>
              <a:rPr lang="en-GB" dirty="0"/>
              <a:t>the precariousness of commission webs and fragility of their constituent commissions,</a:t>
            </a:r>
          </a:p>
          <a:p>
            <a:pPr>
              <a:lnSpc>
                <a:spcPct val="80000"/>
              </a:lnSpc>
            </a:pPr>
            <a:r>
              <a:rPr lang="en-GB" dirty="0"/>
              <a:t>the prevalent ‘invisibility’ of commission fulfilment</a:t>
            </a:r>
          </a:p>
          <a:p>
            <a:pPr lvl="1">
              <a:lnSpc>
                <a:spcPct val="80000"/>
              </a:lnSpc>
            </a:pPr>
            <a:r>
              <a:rPr lang="en-GB" sz="3200" dirty="0"/>
              <a:t>due to its usual spatial and intrinsic temporal dislocation</a:t>
            </a:r>
          </a:p>
          <a:p>
            <a:pPr>
              <a:lnSpc>
                <a:spcPct val="80000"/>
              </a:lnSpc>
            </a:pPr>
            <a:r>
              <a:rPr lang="en-GB" dirty="0"/>
              <a:t>the very often weak and unreliable feedback loops that pertain</a:t>
            </a:r>
          </a:p>
          <a:p>
            <a:pPr>
              <a:lnSpc>
                <a:spcPct val="80000"/>
              </a:lnSpc>
            </a:pPr>
            <a:r>
              <a:rPr lang="en-GB" dirty="0"/>
              <a:t>the acceptance of potentially conflicting commissions </a:t>
            </a:r>
          </a:p>
          <a:p>
            <a:pPr>
              <a:lnSpc>
                <a:spcPct val="80000"/>
              </a:lnSpc>
            </a:pPr>
            <a:r>
              <a:rPr lang="en-GB" dirty="0"/>
              <a:t>the aforesaid shaky foundations of the emergent ‘commission networks’ [</a:t>
            </a:r>
            <a:r>
              <a:rPr lang="en-GB" i="1" dirty="0"/>
              <a:t>strategies</a:t>
            </a:r>
            <a:r>
              <a:rPr lang="en-GB" dirty="0"/>
              <a:t>]</a:t>
            </a:r>
          </a:p>
          <a:p>
            <a:pPr>
              <a:lnSpc>
                <a:spcPct val="80000"/>
              </a:lnSpc>
              <a:buFont typeface="Wingdings" pitchFamily="2" charset="2"/>
              <a:buNone/>
            </a:pPr>
            <a:r>
              <a:rPr lang="en-GB" dirty="0"/>
              <a:t> 	</a:t>
            </a:r>
            <a:endParaRPr lang="en-US" dirty="0"/>
          </a:p>
        </p:txBody>
      </p:sp>
      <p:sp>
        <p:nvSpPr>
          <p:cNvPr id="5" name="Rectangle 2"/>
          <p:cNvSpPr txBox="1">
            <a:spLocks noRot="1" noChangeArrowheads="1"/>
          </p:cNvSpPr>
          <p:nvPr/>
        </p:nvSpPr>
        <p:spPr bwMode="auto">
          <a:xfrm>
            <a:off x="1825625" y="-171400"/>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105672656"/>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283">
                                            <p:txEl>
                                              <p:pRg st="0" end="0"/>
                                            </p:txEl>
                                          </p:spTgt>
                                        </p:tgtEl>
                                        <p:attrNameLst>
                                          <p:attrName>style.visibility</p:attrName>
                                        </p:attrNameLst>
                                      </p:cBhvr>
                                      <p:to>
                                        <p:strVal val="visible"/>
                                      </p:to>
                                    </p:set>
                                    <p:anim calcmode="lin" valueType="num">
                                      <p:cBhvr additive="base">
                                        <p:cTn id="7" dur="500" fill="hold"/>
                                        <p:tgtEl>
                                          <p:spTgt spid="2252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2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283">
                                            <p:txEl>
                                              <p:pRg st="1" end="1"/>
                                            </p:txEl>
                                          </p:spTgt>
                                        </p:tgtEl>
                                        <p:attrNameLst>
                                          <p:attrName>style.visibility</p:attrName>
                                        </p:attrNameLst>
                                      </p:cBhvr>
                                      <p:to>
                                        <p:strVal val="visible"/>
                                      </p:to>
                                    </p:set>
                                    <p:anim calcmode="lin" valueType="num">
                                      <p:cBhvr additive="base">
                                        <p:cTn id="13" dur="500" fill="hold"/>
                                        <p:tgtEl>
                                          <p:spTgt spid="22528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2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283">
                                            <p:txEl>
                                              <p:pRg st="2" end="2"/>
                                            </p:txEl>
                                          </p:spTgt>
                                        </p:tgtEl>
                                        <p:attrNameLst>
                                          <p:attrName>style.visibility</p:attrName>
                                        </p:attrNameLst>
                                      </p:cBhvr>
                                      <p:to>
                                        <p:strVal val="visible"/>
                                      </p:to>
                                    </p:set>
                                    <p:anim calcmode="lin" valueType="num">
                                      <p:cBhvr additive="base">
                                        <p:cTn id="19" dur="500" fill="hold"/>
                                        <p:tgtEl>
                                          <p:spTgt spid="22528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28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25283">
                                            <p:txEl>
                                              <p:pRg st="3" end="3"/>
                                            </p:txEl>
                                          </p:spTgt>
                                        </p:tgtEl>
                                        <p:attrNameLst>
                                          <p:attrName>style.visibility</p:attrName>
                                        </p:attrNameLst>
                                      </p:cBhvr>
                                      <p:to>
                                        <p:strVal val="visible"/>
                                      </p:to>
                                    </p:set>
                                    <p:anim calcmode="lin" valueType="num">
                                      <p:cBhvr additive="base">
                                        <p:cTn id="23" dur="500" fill="hold"/>
                                        <p:tgtEl>
                                          <p:spTgt spid="22528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2528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25283">
                                            <p:txEl>
                                              <p:pRg st="4" end="4"/>
                                            </p:txEl>
                                          </p:spTgt>
                                        </p:tgtEl>
                                        <p:attrNameLst>
                                          <p:attrName>style.visibility</p:attrName>
                                        </p:attrNameLst>
                                      </p:cBhvr>
                                      <p:to>
                                        <p:strVal val="visible"/>
                                      </p:to>
                                    </p:set>
                                    <p:anim calcmode="lin" valueType="num">
                                      <p:cBhvr additive="base">
                                        <p:cTn id="29" dur="500" fill="hold"/>
                                        <p:tgtEl>
                                          <p:spTgt spid="22528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2528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25283">
                                            <p:txEl>
                                              <p:pRg st="5" end="5"/>
                                            </p:txEl>
                                          </p:spTgt>
                                        </p:tgtEl>
                                        <p:attrNameLst>
                                          <p:attrName>style.visibility</p:attrName>
                                        </p:attrNameLst>
                                      </p:cBhvr>
                                      <p:to>
                                        <p:strVal val="visible"/>
                                      </p:to>
                                    </p:set>
                                    <p:anim calcmode="lin" valueType="num">
                                      <p:cBhvr additive="base">
                                        <p:cTn id="35" dur="500" fill="hold"/>
                                        <p:tgtEl>
                                          <p:spTgt spid="22528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2528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5283">
                                            <p:txEl>
                                              <p:pRg st="6" end="6"/>
                                            </p:txEl>
                                          </p:spTgt>
                                        </p:tgtEl>
                                        <p:attrNameLst>
                                          <p:attrName>style.visibility</p:attrName>
                                        </p:attrNameLst>
                                      </p:cBhvr>
                                      <p:to>
                                        <p:strVal val="visible"/>
                                      </p:to>
                                    </p:set>
                                    <p:anim calcmode="lin" valueType="num">
                                      <p:cBhvr additive="base">
                                        <p:cTn id="41" dur="500" fill="hold"/>
                                        <p:tgtEl>
                                          <p:spTgt spid="22528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2528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25283">
                                            <p:txEl>
                                              <p:pRg st="7" end="7"/>
                                            </p:txEl>
                                          </p:spTgt>
                                        </p:tgtEl>
                                        <p:attrNameLst>
                                          <p:attrName>style.visibility</p:attrName>
                                        </p:attrNameLst>
                                      </p:cBhvr>
                                      <p:to>
                                        <p:strVal val="visible"/>
                                      </p:to>
                                    </p:set>
                                    <p:anim calcmode="lin" valueType="num">
                                      <p:cBhvr additive="base">
                                        <p:cTn id="47" dur="500" fill="hold"/>
                                        <p:tgtEl>
                                          <p:spTgt spid="22528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2528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3" grpId="0" build="p"/>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a:xfrm>
            <a:off x="1825625" y="-142900"/>
            <a:ext cx="8540750" cy="1143000"/>
          </a:xfrm>
        </p:spPr>
        <p:txBody>
          <a:bodyPr/>
          <a:lstStyle/>
          <a:p>
            <a:r>
              <a:rPr lang="en-GB" dirty="0"/>
              <a:t>The Nature of Managerial Work</a:t>
            </a:r>
          </a:p>
        </p:txBody>
      </p:sp>
      <p:sp>
        <p:nvSpPr>
          <p:cNvPr id="126980" name="Rectangle 4"/>
          <p:cNvSpPr>
            <a:spLocks noChangeArrowheads="1"/>
          </p:cNvSpPr>
          <p:nvPr/>
        </p:nvSpPr>
        <p:spPr bwMode="auto">
          <a:xfrm>
            <a:off x="1919288" y="928670"/>
            <a:ext cx="4533902" cy="5201424"/>
          </a:xfrm>
          <a:prstGeom prst="rect">
            <a:avLst/>
          </a:prstGeom>
          <a:noFill/>
          <a:ln w="9525">
            <a:noFill/>
            <a:miter lim="800000"/>
            <a:headEnd/>
            <a:tailEnd/>
          </a:ln>
          <a:effectLst/>
        </p:spPr>
        <p:txBody>
          <a:bodyPr wrap="square">
            <a:spAutoFit/>
          </a:bodyPr>
          <a:lstStyle/>
          <a:p>
            <a:pPr fontAlgn="base">
              <a:lnSpc>
                <a:spcPct val="90000"/>
              </a:lnSpc>
              <a:spcBef>
                <a:spcPct val="20000"/>
              </a:spcBef>
              <a:spcAft>
                <a:spcPct val="0"/>
              </a:spcAft>
              <a:buClr>
                <a:srgbClr val="A3C145"/>
              </a:buClr>
              <a:buSzPct val="80000"/>
            </a:pPr>
            <a:r>
              <a:rPr lang="en-GB" sz="4000" dirty="0">
                <a:solidFill>
                  <a:srgbClr val="FFFF00"/>
                </a:solidFill>
                <a:effectLst>
                  <a:outerShdw blurRad="38100" dist="38100" dir="2700000" algn="tl">
                    <a:srgbClr val="000000"/>
                  </a:outerShdw>
                </a:effectLst>
                <a:latin typeface="Tahoma" pitchFamily="34" charset="0"/>
                <a:cs typeface="Arial" charset="0"/>
              </a:rPr>
              <a:t>And</a:t>
            </a:r>
            <a:r>
              <a:rPr lang="en-GB" sz="4000" dirty="0">
                <a:solidFill>
                  <a:srgbClr val="FFFFFF"/>
                </a:solidFill>
                <a:effectLst>
                  <a:outerShdw blurRad="38100" dist="38100" dir="2700000" algn="tl">
                    <a:srgbClr val="000000"/>
                  </a:outerShdw>
                </a:effectLst>
                <a:latin typeface="Tahoma" pitchFamily="34" charset="0"/>
                <a:cs typeface="Arial" charset="0"/>
              </a:rPr>
              <a:t> - Given the turbulence, indeterminacy and complexity of the intra and inter-organizational milieu</a:t>
            </a:r>
          </a:p>
          <a:p>
            <a:pPr fontAlgn="base">
              <a:lnSpc>
                <a:spcPct val="90000"/>
              </a:lnSpc>
              <a:spcBef>
                <a:spcPct val="20000"/>
              </a:spcBef>
              <a:spcAft>
                <a:spcPct val="0"/>
              </a:spcAft>
              <a:buClr>
                <a:srgbClr val="A3C145"/>
              </a:buClr>
              <a:buSzPct val="80000"/>
            </a:pPr>
            <a:r>
              <a:rPr lang="en-GB" sz="4000" dirty="0">
                <a:solidFill>
                  <a:srgbClr val="FFFFFF"/>
                </a:solidFill>
                <a:effectLst>
                  <a:outerShdw blurRad="38100" dist="38100" dir="2700000" algn="tl">
                    <a:srgbClr val="000000"/>
                  </a:outerShdw>
                </a:effectLst>
                <a:latin typeface="Tahoma" pitchFamily="34" charset="0"/>
                <a:cs typeface="Arial" charset="0"/>
              </a:rPr>
              <a:t>- </a:t>
            </a:r>
            <a:r>
              <a:rPr lang="en-GB" sz="4000" dirty="0">
                <a:solidFill>
                  <a:srgbClr val="FFFF00"/>
                </a:solidFill>
                <a:effectLst>
                  <a:outerShdw blurRad="38100" dist="38100" dir="2700000" algn="tl">
                    <a:srgbClr val="000000"/>
                  </a:outerShdw>
                </a:effectLst>
                <a:latin typeface="Tahoma" pitchFamily="34" charset="0"/>
                <a:cs typeface="Arial" charset="0"/>
              </a:rPr>
              <a:t>The Wicked World of Business</a:t>
            </a:r>
          </a:p>
        </p:txBody>
      </p:sp>
      <p:pic>
        <p:nvPicPr>
          <p:cNvPr id="126981" name="Picture 5" descr="Chaos%20Field"/>
          <p:cNvPicPr>
            <a:picLocks noChangeAspect="1" noChangeArrowheads="1"/>
          </p:cNvPicPr>
          <p:nvPr/>
        </p:nvPicPr>
        <p:blipFill>
          <a:blip r:embed="rId2" cstate="print"/>
          <a:srcRect/>
          <a:stretch>
            <a:fillRect/>
          </a:stretch>
        </p:blipFill>
        <p:spPr bwMode="auto">
          <a:xfrm>
            <a:off x="6711950" y="1557338"/>
            <a:ext cx="3416300" cy="5111750"/>
          </a:xfrm>
          <a:prstGeom prst="rect">
            <a:avLst/>
          </a:prstGeom>
          <a:noFill/>
        </p:spPr>
      </p:pic>
    </p:spTree>
    <p:extLst>
      <p:ext uri="{BB962C8B-B14F-4D97-AF65-F5344CB8AC3E}">
        <p14:creationId xmlns:p14="http://schemas.microsoft.com/office/powerpoint/2010/main" val="3894912420"/>
      </p:ext>
    </p:extLst>
  </p:cSld>
  <p:clrMapOvr>
    <a:masterClrMapping/>
  </p:clrMapOvr>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7" name="Rectangle 3"/>
          <p:cNvSpPr>
            <a:spLocks noGrp="1" noChangeArrowheads="1"/>
          </p:cNvSpPr>
          <p:nvPr>
            <p:ph idx="1"/>
          </p:nvPr>
        </p:nvSpPr>
        <p:spPr>
          <a:xfrm>
            <a:off x="1979614" y="980729"/>
            <a:ext cx="8226425" cy="4783137"/>
          </a:xfrm>
        </p:spPr>
        <p:txBody>
          <a:bodyPr/>
          <a:lstStyle/>
          <a:p>
            <a:r>
              <a:rPr lang="en-GB" dirty="0"/>
              <a:t>A manager requires his collaborators to act not only in the spirit of their commissions but with the very </a:t>
            </a:r>
            <a:r>
              <a:rPr lang="en-GB" dirty="0">
                <a:solidFill>
                  <a:srgbClr val="FFFF00"/>
                </a:solidFill>
              </a:rPr>
              <a:t>‘essence’ of their commissions</a:t>
            </a:r>
            <a:r>
              <a:rPr lang="en-GB" dirty="0"/>
              <a:t> in mind </a:t>
            </a:r>
          </a:p>
          <a:p>
            <a:pPr lvl="1"/>
            <a:r>
              <a:rPr lang="en-GB" sz="3200" dirty="0"/>
              <a:t> </a:t>
            </a:r>
            <a:r>
              <a:rPr lang="en-GB" sz="3200" u="sng" dirty="0"/>
              <a:t>the </a:t>
            </a:r>
            <a:r>
              <a:rPr lang="en-GB" sz="3200" b="1" u="sng" dirty="0">
                <a:solidFill>
                  <a:srgbClr val="FFFF00"/>
                </a:solidFill>
              </a:rPr>
              <a:t>‘why of the why’</a:t>
            </a:r>
            <a:r>
              <a:rPr lang="en-GB" sz="3200" u="sng" dirty="0">
                <a:solidFill>
                  <a:srgbClr val="FFFF00"/>
                </a:solidFill>
              </a:rPr>
              <a:t> </a:t>
            </a:r>
            <a:r>
              <a:rPr lang="en-GB" sz="3200" u="sng" dirty="0"/>
              <a:t>of the commission accepted and ‘to-hand’.</a:t>
            </a:r>
          </a:p>
          <a:p>
            <a:r>
              <a:rPr lang="en-GB" dirty="0"/>
              <a:t>The intrinsic </a:t>
            </a:r>
            <a:r>
              <a:rPr lang="en-GB" dirty="0" err="1"/>
              <a:t>concordancing</a:t>
            </a:r>
            <a:r>
              <a:rPr lang="en-GB" dirty="0"/>
              <a:t> character of the commission crafting strand of conduct is fundamental to the pursuit of these highly robust commissions</a:t>
            </a:r>
          </a:p>
          <a:p>
            <a:pPr>
              <a:buFont typeface="Wingdings" pitchFamily="2" charset="2"/>
              <a:buNone/>
            </a:pPr>
            <a:endParaRPr lang="en-US" dirty="0"/>
          </a:p>
          <a:p>
            <a:endParaRPr lang="en-US" dirty="0"/>
          </a:p>
        </p:txBody>
      </p:sp>
      <p:sp>
        <p:nvSpPr>
          <p:cNvPr id="5" name="Rectangle 2"/>
          <p:cNvSpPr txBox="1">
            <a:spLocks noRot="1" noChangeArrowheads="1"/>
          </p:cNvSpPr>
          <p:nvPr/>
        </p:nvSpPr>
        <p:spPr bwMode="auto">
          <a:xfrm>
            <a:off x="1875730" y="-90265"/>
            <a:ext cx="8540750" cy="11430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algn="ctr" fontAlgn="base">
              <a:spcBef>
                <a:spcPct val="0"/>
              </a:spcBef>
              <a:spcAft>
                <a:spcPct val="0"/>
              </a:spcAft>
              <a:defRPr/>
            </a:pPr>
            <a:r>
              <a:rPr lang="en-GB" sz="4400" kern="0" dirty="0">
                <a:solidFill>
                  <a:srgbClr val="FFFFCC"/>
                </a:solidFill>
                <a:effectLst>
                  <a:outerShdw blurRad="38100" dist="38100" dir="2700000" algn="tl">
                    <a:srgbClr val="000000"/>
                  </a:outerShdw>
                </a:effectLst>
                <a:latin typeface="Tahoma"/>
                <a:cs typeface="Arial"/>
              </a:rPr>
              <a:t>Shaping commissions</a:t>
            </a:r>
            <a:endParaRPr lang="en-US" sz="4400" kern="0" dirty="0">
              <a:solidFill>
                <a:srgbClr val="FFFFCC"/>
              </a:solidFill>
              <a:effectLst>
                <a:outerShdw blurRad="38100" dist="38100" dir="2700000" algn="tl">
                  <a:srgbClr val="000000"/>
                </a:outerShdw>
              </a:effectLst>
              <a:latin typeface="Tahoma"/>
              <a:cs typeface="Arial"/>
            </a:endParaRPr>
          </a:p>
        </p:txBody>
      </p:sp>
    </p:spTree>
    <p:extLst>
      <p:ext uri="{BB962C8B-B14F-4D97-AF65-F5344CB8AC3E}">
        <p14:creationId xmlns:p14="http://schemas.microsoft.com/office/powerpoint/2010/main" val="2323080918"/>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6307">
                                            <p:txEl>
                                              <p:pRg st="0" end="0"/>
                                            </p:txEl>
                                          </p:spTgt>
                                        </p:tgtEl>
                                        <p:attrNameLst>
                                          <p:attrName>style.visibility</p:attrName>
                                        </p:attrNameLst>
                                      </p:cBhvr>
                                      <p:to>
                                        <p:strVal val="visible"/>
                                      </p:to>
                                    </p:set>
                                    <p:anim calcmode="lin" valueType="num">
                                      <p:cBhvr additive="base">
                                        <p:cTn id="7" dur="500" fill="hold"/>
                                        <p:tgtEl>
                                          <p:spTgt spid="2263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63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6307">
                                            <p:txEl>
                                              <p:pRg st="1" end="1"/>
                                            </p:txEl>
                                          </p:spTgt>
                                        </p:tgtEl>
                                        <p:attrNameLst>
                                          <p:attrName>style.visibility</p:attrName>
                                        </p:attrNameLst>
                                      </p:cBhvr>
                                      <p:to>
                                        <p:strVal val="visible"/>
                                      </p:to>
                                    </p:set>
                                    <p:anim calcmode="lin" valueType="num">
                                      <p:cBhvr additive="base">
                                        <p:cTn id="11" dur="500" fill="hold"/>
                                        <p:tgtEl>
                                          <p:spTgt spid="2263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63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26307">
                                            <p:txEl>
                                              <p:pRg st="2" end="2"/>
                                            </p:txEl>
                                          </p:spTgt>
                                        </p:tgtEl>
                                        <p:attrNameLst>
                                          <p:attrName>style.visibility</p:attrName>
                                        </p:attrNameLst>
                                      </p:cBhvr>
                                      <p:to>
                                        <p:strVal val="visible"/>
                                      </p:to>
                                    </p:set>
                                    <p:anim calcmode="lin" valueType="num">
                                      <p:cBhvr additive="base">
                                        <p:cTn id="17" dur="500" fill="hold"/>
                                        <p:tgtEl>
                                          <p:spTgt spid="22630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63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7" grpId="0" build="p"/>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50987605"/>
      </p:ext>
    </p:extLst>
  </p:cSld>
  <p:clrMapOvr>
    <a:masterClrMapping/>
  </p:clrMapOvr>
  <p:transition>
    <p:diamond/>
    <p:sndAc>
      <p:stSnd>
        <p:snd r:embed="rId2" name="click.wav"/>
      </p:stSnd>
    </p:sndAc>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lenney\Local Settings\Temporary Internet Files\Content.IE5\MX8JJ8NN\MCj03342360000[1].wmf"/>
          <p:cNvPicPr>
            <a:picLocks noChangeAspect="1" noChangeArrowheads="1"/>
          </p:cNvPicPr>
          <p:nvPr/>
        </p:nvPicPr>
        <p:blipFill>
          <a:blip r:embed="rId3" cstate="print"/>
          <a:srcRect/>
          <a:stretch>
            <a:fillRect/>
          </a:stretch>
        </p:blipFill>
        <p:spPr bwMode="auto">
          <a:xfrm>
            <a:off x="1809720" y="963252"/>
            <a:ext cx="8429684" cy="6005970"/>
          </a:xfrm>
          <a:prstGeom prst="rect">
            <a:avLst/>
          </a:prstGeom>
          <a:noFill/>
        </p:spPr>
      </p:pic>
      <p:sp>
        <p:nvSpPr>
          <p:cNvPr id="5" name="Rectangle 2"/>
          <p:cNvSpPr>
            <a:spLocks noGrp="1" noChangeArrowheads="1"/>
          </p:cNvSpPr>
          <p:nvPr>
            <p:ph type="title"/>
          </p:nvPr>
        </p:nvSpPr>
        <p:spPr>
          <a:xfrm>
            <a:off x="1825625" y="-71462"/>
            <a:ext cx="8540750" cy="1143000"/>
          </a:xfrm>
        </p:spPr>
        <p:txBody>
          <a:bodyPr/>
          <a:lstStyle/>
          <a:p>
            <a:r>
              <a:rPr lang="en-GB" dirty="0"/>
              <a:t>The Mindful Marketer</a:t>
            </a:r>
          </a:p>
        </p:txBody>
      </p:sp>
      <p:sp>
        <p:nvSpPr>
          <p:cNvPr id="9" name="TextBox 8"/>
          <p:cNvSpPr txBox="1"/>
          <p:nvPr/>
        </p:nvSpPr>
        <p:spPr>
          <a:xfrm>
            <a:off x="4007768" y="1977086"/>
            <a:ext cx="3816424" cy="594658"/>
          </a:xfrm>
          <a:prstGeom prst="rect">
            <a:avLst/>
          </a:prstGeom>
          <a:solidFill>
            <a:srgbClr val="000000"/>
          </a:solidFill>
        </p:spPr>
        <p:txBody>
          <a:bodyPr wrap="none" rtlCol="0">
            <a:normAutofit/>
          </a:bodyPr>
          <a:lstStyle/>
          <a:p>
            <a:pPr fontAlgn="base">
              <a:spcBef>
                <a:spcPct val="0"/>
              </a:spcBef>
              <a:spcAft>
                <a:spcPct val="0"/>
              </a:spcAft>
            </a:pPr>
            <a:r>
              <a:rPr lang="en-GB" sz="2800" dirty="0">
                <a:solidFill>
                  <a:srgbClr val="FFFFFF"/>
                </a:solidFill>
                <a:latin typeface="Tahoma" pitchFamily="34" charset="0"/>
                <a:cs typeface="Arial" charset="0"/>
              </a:rPr>
              <a:t>Sustaining commissions</a:t>
            </a:r>
          </a:p>
        </p:txBody>
      </p:sp>
    </p:spTree>
    <p:extLst>
      <p:ext uri="{BB962C8B-B14F-4D97-AF65-F5344CB8AC3E}">
        <p14:creationId xmlns:p14="http://schemas.microsoft.com/office/powerpoint/2010/main" val="3808257951"/>
      </p:ext>
    </p:extLst>
  </p:cSld>
  <p:clrMapOvr>
    <a:masterClrMapping/>
  </p:clrMapOvr>
  <p:transition>
    <p:diamond/>
    <p:sndAc>
      <p:stSnd>
        <p:snd r:embed="rId2" name="click.wav"/>
      </p:stSnd>
    </p:sndAc>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Rot="1" noChangeArrowheads="1"/>
          </p:cNvSpPr>
          <p:nvPr>
            <p:ph type="title"/>
          </p:nvPr>
        </p:nvSpPr>
        <p:spPr/>
        <p:txBody>
          <a:bodyPr/>
          <a:lstStyle/>
          <a:p>
            <a:r>
              <a:rPr lang="en-GB" dirty="0"/>
              <a:t>Properties of commissions</a:t>
            </a:r>
          </a:p>
        </p:txBody>
      </p:sp>
      <p:sp>
        <p:nvSpPr>
          <p:cNvPr id="167939" name="Rectangle 3"/>
          <p:cNvSpPr>
            <a:spLocks noGrp="1" noRot="1" noChangeArrowheads="1"/>
          </p:cNvSpPr>
          <p:nvPr>
            <p:ph idx="1"/>
          </p:nvPr>
        </p:nvSpPr>
        <p:spPr>
          <a:xfrm>
            <a:off x="1559497" y="1412777"/>
            <a:ext cx="5842011" cy="5141913"/>
          </a:xfrm>
        </p:spPr>
        <p:txBody>
          <a:bodyPr/>
          <a:lstStyle/>
          <a:p>
            <a:pPr>
              <a:lnSpc>
                <a:spcPct val="90000"/>
              </a:lnSpc>
            </a:pPr>
            <a:r>
              <a:rPr lang="en-GB" dirty="0"/>
              <a:t>commissions given their predominant forms, their prevalent </a:t>
            </a:r>
            <a:r>
              <a:rPr lang="en-GB" b="1" dirty="0"/>
              <a:t>‘looseness’,</a:t>
            </a:r>
            <a:r>
              <a:rPr lang="en-GB" dirty="0"/>
              <a:t> </a:t>
            </a:r>
            <a:r>
              <a:rPr lang="en-GB" b="1" dirty="0"/>
              <a:t>mutation, </a:t>
            </a:r>
            <a:r>
              <a:rPr lang="en-GB" b="1" dirty="0" err="1"/>
              <a:t>lability</a:t>
            </a:r>
            <a:r>
              <a:rPr lang="en-GB" dirty="0"/>
              <a:t> and differing </a:t>
            </a:r>
            <a:r>
              <a:rPr lang="en-GB" b="1" dirty="0"/>
              <a:t>strength</a:t>
            </a:r>
            <a:r>
              <a:rPr lang="en-GB" dirty="0"/>
              <a:t> are, as a </a:t>
            </a:r>
            <a:r>
              <a:rPr lang="en-GB" dirty="0" err="1"/>
              <a:t>a</a:t>
            </a:r>
            <a:r>
              <a:rPr lang="en-GB" dirty="0"/>
              <a:t> result, </a:t>
            </a:r>
            <a:r>
              <a:rPr lang="en-GB" b="1" u="sng" dirty="0"/>
              <a:t>inherently unreliable [</a:t>
            </a:r>
            <a:r>
              <a:rPr lang="en-GB" u="sng" dirty="0"/>
              <a:t>even when robust-authentic!]</a:t>
            </a:r>
            <a:endParaRPr lang="en-US" u="sng" dirty="0"/>
          </a:p>
          <a:p>
            <a:pPr>
              <a:lnSpc>
                <a:spcPct val="90000"/>
              </a:lnSpc>
            </a:pPr>
            <a:endParaRPr lang="en-US" dirty="0"/>
          </a:p>
        </p:txBody>
      </p:sp>
      <p:pic>
        <p:nvPicPr>
          <p:cNvPr id="430082" name="Picture 2" descr="C:\Documents and Settings\lenney\Local Settings\Temporary Internet Files\Content.IE5\MX8JJ8NN\MPj03876250000[1].jpg"/>
          <p:cNvPicPr>
            <a:picLocks noChangeAspect="1" noChangeArrowheads="1"/>
          </p:cNvPicPr>
          <p:nvPr/>
        </p:nvPicPr>
        <p:blipFill>
          <a:blip r:embed="rId3" cstate="print"/>
          <a:srcRect/>
          <a:stretch>
            <a:fillRect/>
          </a:stretch>
        </p:blipFill>
        <p:spPr bwMode="auto">
          <a:xfrm>
            <a:off x="7159882" y="1643051"/>
            <a:ext cx="3328607" cy="4666270"/>
          </a:xfrm>
          <a:prstGeom prst="rect">
            <a:avLst/>
          </a:prstGeom>
          <a:noFill/>
        </p:spPr>
      </p:pic>
      <p:pic>
        <p:nvPicPr>
          <p:cNvPr id="430083" name="Picture 3" descr="C:\Documents and Settings\lenney\Local Settings\Temporary Internet Files\Content.IE5\2FHBVW62\MPj03164070000[1].jpg"/>
          <p:cNvPicPr>
            <a:picLocks noChangeAspect="1" noChangeArrowheads="1"/>
          </p:cNvPicPr>
          <p:nvPr/>
        </p:nvPicPr>
        <p:blipFill>
          <a:blip r:embed="rId4" cstate="print"/>
          <a:srcRect/>
          <a:stretch>
            <a:fillRect/>
          </a:stretch>
        </p:blipFill>
        <p:spPr bwMode="auto">
          <a:xfrm>
            <a:off x="2567608" y="5257019"/>
            <a:ext cx="2304256" cy="1570734"/>
          </a:xfrm>
          <a:prstGeom prst="rect">
            <a:avLst/>
          </a:prstGeom>
          <a:noFill/>
        </p:spPr>
      </p:pic>
    </p:spTree>
    <p:extLst>
      <p:ext uri="{BB962C8B-B14F-4D97-AF65-F5344CB8AC3E}">
        <p14:creationId xmlns:p14="http://schemas.microsoft.com/office/powerpoint/2010/main" val="4002506964"/>
      </p:ext>
    </p:extLst>
  </p:cSld>
  <p:clrMapOvr>
    <a:masterClrMapping/>
  </p:clrMapOvr>
  <p:transition>
    <p:diamond/>
    <p:sndAc>
      <p:stSnd>
        <p:snd r:embed="rId2" name="click.wav"/>
      </p:stSnd>
    </p:sndAc>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Rot="1" noChangeArrowheads="1"/>
          </p:cNvSpPr>
          <p:nvPr/>
        </p:nvSpPr>
        <p:spPr bwMode="auto">
          <a:xfrm>
            <a:off x="1524001" y="-458788"/>
            <a:ext cx="8842375" cy="1143001"/>
          </a:xfrm>
          <a:prstGeom prst="rect">
            <a:avLst/>
          </a:prstGeom>
          <a:noFill/>
          <a:ln w="9525">
            <a:noFill/>
            <a:miter lim="800000"/>
            <a:headEnd/>
            <a:tailEnd/>
          </a:ln>
          <a:effectLst/>
        </p:spPr>
        <p:txBody>
          <a:bodyPr anchor="ctr"/>
          <a:lstStyle/>
          <a:p>
            <a:pPr algn="ctr" fontAlgn="base">
              <a:spcBef>
                <a:spcPct val="0"/>
              </a:spcBef>
              <a:spcAft>
                <a:spcPct val="0"/>
              </a:spcAft>
            </a:pPr>
            <a:br>
              <a:rPr lang="en-GB" sz="3200" dirty="0">
                <a:solidFill>
                  <a:srgbClr val="FFFFCC"/>
                </a:solidFill>
                <a:effectLst>
                  <a:outerShdw blurRad="38100" dist="38100" dir="2700000" algn="tl">
                    <a:srgbClr val="000000"/>
                  </a:outerShdw>
                </a:effectLst>
                <a:latin typeface="Tahoma" pitchFamily="34" charset="0"/>
                <a:cs typeface="Arial" charset="0"/>
              </a:rPr>
            </a:br>
            <a:r>
              <a:rPr lang="en-GB" sz="3200" dirty="0">
                <a:solidFill>
                  <a:srgbClr val="FFFFCC"/>
                </a:solidFill>
                <a:effectLst>
                  <a:outerShdw blurRad="38100" dist="38100" dir="2700000" algn="tl">
                    <a:srgbClr val="000000"/>
                  </a:outerShdw>
                </a:effectLst>
                <a:latin typeface="Tahoma" pitchFamily="34" charset="0"/>
                <a:cs typeface="Arial" charset="0"/>
              </a:rPr>
              <a:t>Means-Ends - The Cone of commissions</a:t>
            </a:r>
          </a:p>
        </p:txBody>
      </p:sp>
      <p:sp>
        <p:nvSpPr>
          <p:cNvPr id="346115" name="Text Box 3"/>
          <p:cNvSpPr txBox="1">
            <a:spLocks noChangeArrowheads="1"/>
          </p:cNvSpPr>
          <p:nvPr/>
        </p:nvSpPr>
        <p:spPr bwMode="auto">
          <a:xfrm>
            <a:off x="1558926" y="1628776"/>
            <a:ext cx="3529013" cy="2227263"/>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latin typeface="Tahoma" pitchFamily="34" charset="0"/>
                <a:cs typeface="Arial" charset="0"/>
              </a:rPr>
              <a:t>Decompose into a complex cascade of sub-goals, many of which are interdependent.</a:t>
            </a:r>
          </a:p>
        </p:txBody>
      </p:sp>
      <p:grpSp>
        <p:nvGrpSpPr>
          <p:cNvPr id="2" name="Group 4"/>
          <p:cNvGrpSpPr>
            <a:grpSpLocks/>
          </p:cNvGrpSpPr>
          <p:nvPr/>
        </p:nvGrpSpPr>
        <p:grpSpPr bwMode="auto">
          <a:xfrm>
            <a:off x="2782889" y="1773239"/>
            <a:ext cx="6192837" cy="4465637"/>
            <a:chOff x="839" y="663"/>
            <a:chExt cx="3901" cy="2813"/>
          </a:xfrm>
        </p:grpSpPr>
        <p:sp>
          <p:nvSpPr>
            <p:cNvPr id="346117" name="Oval 5"/>
            <p:cNvSpPr>
              <a:spLocks noChangeArrowheads="1"/>
            </p:cNvSpPr>
            <p:nvPr/>
          </p:nvSpPr>
          <p:spPr bwMode="auto">
            <a:xfrm>
              <a:off x="839" y="2750"/>
              <a:ext cx="3901" cy="726"/>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8" name="Line 6"/>
            <p:cNvSpPr>
              <a:spLocks noChangeShapeType="1"/>
            </p:cNvSpPr>
            <p:nvPr/>
          </p:nvSpPr>
          <p:spPr bwMode="auto">
            <a:xfrm flipV="1">
              <a:off x="839" y="709"/>
              <a:ext cx="1859" cy="2404"/>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19" name="Line 7"/>
            <p:cNvSpPr>
              <a:spLocks noChangeShapeType="1"/>
            </p:cNvSpPr>
            <p:nvPr/>
          </p:nvSpPr>
          <p:spPr bwMode="auto">
            <a:xfrm>
              <a:off x="2698" y="663"/>
              <a:ext cx="1996" cy="2359"/>
            </a:xfrm>
            <a:prstGeom prst="line">
              <a:avLst/>
            </a:prstGeom>
            <a:noFill/>
            <a:ln w="38100">
              <a:solidFill>
                <a:srgbClr val="FFFF00"/>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0" name="Line 8"/>
            <p:cNvSpPr>
              <a:spLocks noChangeShapeType="1"/>
            </p:cNvSpPr>
            <p:nvPr/>
          </p:nvSpPr>
          <p:spPr bwMode="auto">
            <a:xfrm flipV="1">
              <a:off x="1247" y="2523"/>
              <a:ext cx="635"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1" name="Line 9"/>
            <p:cNvSpPr>
              <a:spLocks noChangeShapeType="1"/>
            </p:cNvSpPr>
            <p:nvPr/>
          </p:nvSpPr>
          <p:spPr bwMode="auto">
            <a:xfrm flipV="1">
              <a:off x="1882" y="2024"/>
              <a:ext cx="91" cy="49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2" name="Line 10"/>
            <p:cNvSpPr>
              <a:spLocks noChangeShapeType="1"/>
            </p:cNvSpPr>
            <p:nvPr/>
          </p:nvSpPr>
          <p:spPr bwMode="auto">
            <a:xfrm flipV="1">
              <a:off x="1973" y="1752"/>
              <a:ext cx="453" cy="272"/>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3" name="Line 11"/>
            <p:cNvSpPr>
              <a:spLocks noChangeShapeType="1"/>
            </p:cNvSpPr>
            <p:nvPr/>
          </p:nvSpPr>
          <p:spPr bwMode="auto">
            <a:xfrm flipV="1">
              <a:off x="2426" y="1389"/>
              <a:ext cx="91" cy="318"/>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4" name="Line 12"/>
            <p:cNvSpPr>
              <a:spLocks noChangeShapeType="1"/>
            </p:cNvSpPr>
            <p:nvPr/>
          </p:nvSpPr>
          <p:spPr bwMode="auto">
            <a:xfrm flipV="1">
              <a:off x="2517" y="1253"/>
              <a:ext cx="227" cy="136"/>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5" name="Line 13"/>
            <p:cNvSpPr>
              <a:spLocks noChangeShapeType="1"/>
            </p:cNvSpPr>
            <p:nvPr/>
          </p:nvSpPr>
          <p:spPr bwMode="auto">
            <a:xfrm flipH="1" flipV="1">
              <a:off x="2698" y="663"/>
              <a:ext cx="46" cy="59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6" name="Line 14"/>
            <p:cNvSpPr>
              <a:spLocks noChangeShapeType="1"/>
            </p:cNvSpPr>
            <p:nvPr/>
          </p:nvSpPr>
          <p:spPr bwMode="auto">
            <a:xfrm flipH="1" flipV="1">
              <a:off x="1882" y="2523"/>
              <a:ext cx="590" cy="68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7" name="Line 15"/>
            <p:cNvSpPr>
              <a:spLocks noChangeShapeType="1"/>
            </p:cNvSpPr>
            <p:nvPr/>
          </p:nvSpPr>
          <p:spPr bwMode="auto">
            <a:xfrm flipV="1">
              <a:off x="2653" y="2387"/>
              <a:ext cx="31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8" name="Line 16"/>
            <p:cNvSpPr>
              <a:spLocks noChangeShapeType="1"/>
            </p:cNvSpPr>
            <p:nvPr/>
          </p:nvSpPr>
          <p:spPr bwMode="auto">
            <a:xfrm flipH="1" flipV="1">
              <a:off x="2971" y="2387"/>
              <a:ext cx="1088" cy="5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29" name="Line 17"/>
            <p:cNvSpPr>
              <a:spLocks noChangeShapeType="1"/>
            </p:cNvSpPr>
            <p:nvPr/>
          </p:nvSpPr>
          <p:spPr bwMode="auto">
            <a:xfrm flipH="1" flipV="1">
              <a:off x="2426" y="1752"/>
              <a:ext cx="545" cy="635"/>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0" name="Line 18"/>
            <p:cNvSpPr>
              <a:spLocks noChangeShapeType="1"/>
            </p:cNvSpPr>
            <p:nvPr/>
          </p:nvSpPr>
          <p:spPr bwMode="auto">
            <a:xfrm flipH="1" flipV="1">
              <a:off x="2971" y="2387"/>
              <a:ext cx="589"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1" name="Line 19"/>
            <p:cNvSpPr>
              <a:spLocks noChangeShapeType="1"/>
            </p:cNvSpPr>
            <p:nvPr/>
          </p:nvSpPr>
          <p:spPr bwMode="auto">
            <a:xfrm flipV="1">
              <a:off x="2426" y="1797"/>
              <a:ext cx="0" cy="1044"/>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2" name="Line 20"/>
            <p:cNvSpPr>
              <a:spLocks noChangeShapeType="1"/>
            </p:cNvSpPr>
            <p:nvPr/>
          </p:nvSpPr>
          <p:spPr bwMode="auto">
            <a:xfrm flipH="1" flipV="1">
              <a:off x="2744" y="1253"/>
              <a:ext cx="1633" cy="1860"/>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3" name="Line 21"/>
            <p:cNvSpPr>
              <a:spLocks noChangeShapeType="1"/>
            </p:cNvSpPr>
            <p:nvPr/>
          </p:nvSpPr>
          <p:spPr bwMode="auto">
            <a:xfrm flipV="1">
              <a:off x="2925" y="2432"/>
              <a:ext cx="46"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4" name="Line 22"/>
            <p:cNvSpPr>
              <a:spLocks noChangeShapeType="1"/>
            </p:cNvSpPr>
            <p:nvPr/>
          </p:nvSpPr>
          <p:spPr bwMode="auto">
            <a:xfrm flipV="1">
              <a:off x="1383" y="2523"/>
              <a:ext cx="499"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5" name="Line 23"/>
            <p:cNvSpPr>
              <a:spLocks noChangeShapeType="1"/>
            </p:cNvSpPr>
            <p:nvPr/>
          </p:nvSpPr>
          <p:spPr bwMode="auto">
            <a:xfrm flipV="1">
              <a:off x="1882" y="2523"/>
              <a:ext cx="0" cy="817"/>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6" name="Line 24"/>
            <p:cNvSpPr>
              <a:spLocks noChangeShapeType="1"/>
            </p:cNvSpPr>
            <p:nvPr/>
          </p:nvSpPr>
          <p:spPr bwMode="auto">
            <a:xfrm flipH="1" flipV="1">
              <a:off x="1882" y="2523"/>
              <a:ext cx="318" cy="771"/>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7" name="Line 25"/>
            <p:cNvSpPr>
              <a:spLocks noChangeShapeType="1"/>
            </p:cNvSpPr>
            <p:nvPr/>
          </p:nvSpPr>
          <p:spPr bwMode="auto">
            <a:xfrm flipV="1">
              <a:off x="1111" y="2069"/>
              <a:ext cx="816" cy="953"/>
            </a:xfrm>
            <a:prstGeom prst="line">
              <a:avLst/>
            </a:prstGeom>
            <a:noFill/>
            <a:ln w="190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8" name="Line 26"/>
            <p:cNvSpPr>
              <a:spLocks noChangeShapeType="1"/>
            </p:cNvSpPr>
            <p:nvPr/>
          </p:nvSpPr>
          <p:spPr bwMode="auto">
            <a:xfrm flipV="1">
              <a:off x="2971" y="1843"/>
              <a:ext cx="272" cy="589"/>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39" name="Line 27"/>
            <p:cNvSpPr>
              <a:spLocks noChangeShapeType="1"/>
            </p:cNvSpPr>
            <p:nvPr/>
          </p:nvSpPr>
          <p:spPr bwMode="auto">
            <a:xfrm flipH="1" flipV="1">
              <a:off x="2517" y="1389"/>
              <a:ext cx="726" cy="454"/>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0" name="Line 28"/>
            <p:cNvSpPr>
              <a:spLocks noChangeShapeType="1"/>
            </p:cNvSpPr>
            <p:nvPr/>
          </p:nvSpPr>
          <p:spPr bwMode="auto">
            <a:xfrm flipH="1" flipV="1">
              <a:off x="2971" y="2387"/>
              <a:ext cx="1134" cy="816"/>
            </a:xfrm>
            <a:prstGeom prst="line">
              <a:avLst/>
            </a:prstGeom>
            <a:noFill/>
            <a:ln w="9525">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grpSp>
      <p:sp>
        <p:nvSpPr>
          <p:cNvPr id="346141" name="Text Box 29"/>
          <p:cNvSpPr txBox="1">
            <a:spLocks noChangeArrowheads="1"/>
          </p:cNvSpPr>
          <p:nvPr/>
        </p:nvSpPr>
        <p:spPr bwMode="auto">
          <a:xfrm>
            <a:off x="7392989" y="1633539"/>
            <a:ext cx="3024187" cy="1800225"/>
          </a:xfrm>
          <a:prstGeom prst="rect">
            <a:avLst/>
          </a:prstGeom>
          <a:noFill/>
          <a:ln w="9525">
            <a:noFill/>
            <a:miter lim="800000"/>
            <a:headEnd/>
            <a:tailEnd/>
          </a:ln>
          <a:effectLst/>
        </p:spPr>
        <p:txBody>
          <a:bodyPr>
            <a:spAutoFit/>
          </a:bodyPr>
          <a:lstStyle/>
          <a:p>
            <a:pPr fontAlgn="base">
              <a:spcBef>
                <a:spcPct val="0"/>
              </a:spcBef>
              <a:spcAft>
                <a:spcPct val="0"/>
              </a:spcAft>
            </a:pPr>
            <a:r>
              <a:rPr lang="en-GB" sz="2800" dirty="0">
                <a:solidFill>
                  <a:srgbClr val="FFFFFF"/>
                </a:solidFill>
                <a:latin typeface="Tahoma" pitchFamily="34" charset="0"/>
                <a:cs typeface="Arial" charset="0"/>
              </a:rPr>
              <a:t>Are instantiated in the managerial c</a:t>
            </a:r>
            <a:r>
              <a:rPr lang="en-GB" sz="2800" b="1" dirty="0">
                <a:solidFill>
                  <a:srgbClr val="FFFFFF"/>
                </a:solidFill>
                <a:latin typeface="Tahoma" pitchFamily="34" charset="0"/>
                <a:cs typeface="Arial" charset="0"/>
              </a:rPr>
              <a:t>ommissions </a:t>
            </a:r>
            <a:r>
              <a:rPr lang="en-GB" sz="2800" dirty="0">
                <a:solidFill>
                  <a:srgbClr val="FFFFFF"/>
                </a:solidFill>
                <a:latin typeface="Tahoma" pitchFamily="34" charset="0"/>
                <a:cs typeface="Arial" charset="0"/>
              </a:rPr>
              <a:t>made and fulfilled</a:t>
            </a:r>
          </a:p>
        </p:txBody>
      </p:sp>
      <p:sp>
        <p:nvSpPr>
          <p:cNvPr id="346142" name="Text Box 30"/>
          <p:cNvSpPr txBox="1">
            <a:spLocks noChangeArrowheads="1"/>
          </p:cNvSpPr>
          <p:nvPr/>
        </p:nvSpPr>
        <p:spPr bwMode="auto">
          <a:xfrm>
            <a:off x="4224339" y="765175"/>
            <a:ext cx="3908425" cy="579438"/>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Super-ordinate goals</a:t>
            </a:r>
          </a:p>
        </p:txBody>
      </p:sp>
      <p:sp>
        <p:nvSpPr>
          <p:cNvPr id="346143" name="Oval 31"/>
          <p:cNvSpPr>
            <a:spLocks noChangeArrowheads="1"/>
          </p:cNvSpPr>
          <p:nvPr/>
        </p:nvSpPr>
        <p:spPr bwMode="auto">
          <a:xfrm>
            <a:off x="5519739" y="1700214"/>
            <a:ext cx="504825" cy="700087"/>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sz="3200">
                <a:solidFill>
                  <a:srgbClr val="FFFFFF"/>
                </a:solidFill>
                <a:latin typeface="Tahoma" pitchFamily="34" charset="0"/>
                <a:cs typeface="Arial" charset="0"/>
              </a:rPr>
              <a:t>$</a:t>
            </a:r>
          </a:p>
        </p:txBody>
      </p:sp>
      <p:sp>
        <p:nvSpPr>
          <p:cNvPr id="346144" name="Text Box 32"/>
          <p:cNvSpPr txBox="1">
            <a:spLocks noChangeArrowheads="1"/>
          </p:cNvSpPr>
          <p:nvPr/>
        </p:nvSpPr>
        <p:spPr bwMode="auto">
          <a:xfrm>
            <a:off x="4946651" y="5805488"/>
            <a:ext cx="230187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Organizational Space</a:t>
            </a:r>
          </a:p>
        </p:txBody>
      </p:sp>
      <p:sp>
        <p:nvSpPr>
          <p:cNvPr id="346145" name="Oval 33"/>
          <p:cNvSpPr>
            <a:spLocks noChangeArrowheads="1"/>
          </p:cNvSpPr>
          <p:nvPr/>
        </p:nvSpPr>
        <p:spPr bwMode="auto">
          <a:xfrm>
            <a:off x="2279651" y="6400800"/>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6" name="Line 34"/>
          <p:cNvSpPr>
            <a:spLocks noChangeShapeType="1"/>
          </p:cNvSpPr>
          <p:nvPr/>
        </p:nvSpPr>
        <p:spPr bwMode="auto">
          <a:xfrm flipV="1">
            <a:off x="3863976" y="4797426"/>
            <a:ext cx="576263" cy="1844675"/>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7" name="Oval 35"/>
          <p:cNvSpPr>
            <a:spLocks noChangeArrowheads="1"/>
          </p:cNvSpPr>
          <p:nvPr/>
        </p:nvSpPr>
        <p:spPr bwMode="auto">
          <a:xfrm>
            <a:off x="7319963" y="6237288"/>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8" name="Line 36"/>
          <p:cNvSpPr>
            <a:spLocks noChangeShapeType="1"/>
          </p:cNvSpPr>
          <p:nvPr/>
        </p:nvSpPr>
        <p:spPr bwMode="auto">
          <a:xfrm flipH="1" flipV="1">
            <a:off x="6167438" y="4581525"/>
            <a:ext cx="2305050" cy="1987550"/>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49" name="Oval 37"/>
          <p:cNvSpPr>
            <a:spLocks noChangeArrowheads="1"/>
          </p:cNvSpPr>
          <p:nvPr/>
        </p:nvSpPr>
        <p:spPr bwMode="auto">
          <a:xfrm>
            <a:off x="9120188" y="5084763"/>
            <a:ext cx="2678112"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0" name="Line 38"/>
          <p:cNvSpPr>
            <a:spLocks noChangeShapeType="1"/>
          </p:cNvSpPr>
          <p:nvPr/>
        </p:nvSpPr>
        <p:spPr bwMode="auto">
          <a:xfrm flipH="1" flipV="1">
            <a:off x="6600826" y="3644900"/>
            <a:ext cx="3313113" cy="184308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1" name="Oval 39"/>
          <p:cNvSpPr>
            <a:spLocks noChangeArrowheads="1"/>
          </p:cNvSpPr>
          <p:nvPr/>
        </p:nvSpPr>
        <p:spPr bwMode="auto">
          <a:xfrm>
            <a:off x="-168275" y="5013325"/>
            <a:ext cx="2678113" cy="914400"/>
          </a:xfrm>
          <a:prstGeom prst="ellipse">
            <a:avLst/>
          </a:prstGeom>
          <a:solidFill>
            <a:schemeClr val="accent1"/>
          </a:solidFill>
          <a:ln w="9525">
            <a:solidFill>
              <a:schemeClr val="tx1"/>
            </a:solidFill>
            <a:round/>
            <a:headEnd/>
            <a:tailEnd/>
          </a:ln>
          <a:effectLst/>
        </p:spPr>
        <p:txBody>
          <a:bodyPr wrap="none" anchor="ct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2" name="Line 40"/>
          <p:cNvSpPr>
            <a:spLocks noChangeShapeType="1"/>
          </p:cNvSpPr>
          <p:nvPr/>
        </p:nvSpPr>
        <p:spPr bwMode="auto">
          <a:xfrm flipV="1">
            <a:off x="1992314" y="2997200"/>
            <a:ext cx="3455987" cy="2420938"/>
          </a:xfrm>
          <a:prstGeom prst="line">
            <a:avLst/>
          </a:prstGeom>
          <a:noFill/>
          <a:ln w="57150">
            <a:solidFill>
              <a:schemeClr val="tx1"/>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346153" name="Text Box 41"/>
          <p:cNvSpPr txBox="1">
            <a:spLocks noChangeArrowheads="1"/>
          </p:cNvSpPr>
          <p:nvPr/>
        </p:nvSpPr>
        <p:spPr bwMode="auto">
          <a:xfrm>
            <a:off x="4583114" y="6237288"/>
            <a:ext cx="2867025" cy="366712"/>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a:solidFill>
                  <a:srgbClr val="FFFFFF"/>
                </a:solidFill>
                <a:latin typeface="Tahoma" pitchFamily="34" charset="0"/>
                <a:cs typeface="Arial" charset="0"/>
              </a:rPr>
              <a:t>Extra-organizational Space</a:t>
            </a:r>
          </a:p>
        </p:txBody>
      </p:sp>
    </p:spTree>
    <p:extLst>
      <p:ext uri="{BB962C8B-B14F-4D97-AF65-F5344CB8AC3E}">
        <p14:creationId xmlns:p14="http://schemas.microsoft.com/office/powerpoint/2010/main" val="587655114"/>
      </p:ext>
    </p:extLst>
  </p:cSld>
  <p:clrMapOvr>
    <a:masterClrMapping/>
  </p:clrMapOvr>
  <p:transition>
    <p:diamond/>
    <p:sndAc>
      <p:stSnd>
        <p:snd r:embed="rId2" name="click.wav"/>
      </p:stSnd>
    </p:sndAc>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Oval 3"/>
          <p:cNvSpPr>
            <a:spLocks noChangeArrowheads="1"/>
          </p:cNvSpPr>
          <p:nvPr/>
        </p:nvSpPr>
        <p:spPr bwMode="auto">
          <a:xfrm>
            <a:off x="5159375" y="4724400"/>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196" name="Oval 4"/>
          <p:cNvSpPr>
            <a:spLocks noChangeArrowheads="1"/>
          </p:cNvSpPr>
          <p:nvPr/>
        </p:nvSpPr>
        <p:spPr bwMode="auto">
          <a:xfrm>
            <a:off x="6527800" y="3213100"/>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197" name="Oval 5"/>
          <p:cNvSpPr>
            <a:spLocks noChangeArrowheads="1"/>
          </p:cNvSpPr>
          <p:nvPr/>
        </p:nvSpPr>
        <p:spPr bwMode="auto">
          <a:xfrm>
            <a:off x="4079875" y="3141663"/>
            <a:ext cx="914400" cy="914400"/>
          </a:xfrm>
          <a:prstGeom prst="ellipse">
            <a:avLst/>
          </a:prstGeom>
          <a:solidFill>
            <a:schemeClr val="folHlink"/>
          </a:solidFill>
          <a:ln w="9525">
            <a:solidFill>
              <a:srgbClr val="FFFF00"/>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P9</a:t>
            </a:r>
          </a:p>
        </p:txBody>
      </p:sp>
      <p:sp>
        <p:nvSpPr>
          <p:cNvPr id="136198" name="Oval 6"/>
          <p:cNvSpPr>
            <a:spLocks noChangeArrowheads="1"/>
          </p:cNvSpPr>
          <p:nvPr/>
        </p:nvSpPr>
        <p:spPr bwMode="auto">
          <a:xfrm>
            <a:off x="7032625" y="4941888"/>
            <a:ext cx="914400" cy="914400"/>
          </a:xfrm>
          <a:prstGeom prst="ellipse">
            <a:avLst/>
          </a:prstGeom>
          <a:solidFill>
            <a:srgbClr val="CC66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P11</a:t>
            </a:r>
          </a:p>
        </p:txBody>
      </p:sp>
      <p:sp>
        <p:nvSpPr>
          <p:cNvPr id="136199" name="Oval 7"/>
          <p:cNvSpPr>
            <a:spLocks noChangeArrowheads="1"/>
          </p:cNvSpPr>
          <p:nvPr/>
        </p:nvSpPr>
        <p:spPr bwMode="auto">
          <a:xfrm>
            <a:off x="3143250" y="4941888"/>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0" name="Oval 8"/>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P8</a:t>
            </a:r>
          </a:p>
        </p:txBody>
      </p:sp>
      <p:sp>
        <p:nvSpPr>
          <p:cNvPr id="136201" name="Oval 9"/>
          <p:cNvSpPr>
            <a:spLocks noChangeArrowheads="1"/>
          </p:cNvSpPr>
          <p:nvPr/>
        </p:nvSpPr>
        <p:spPr bwMode="auto">
          <a:xfrm>
            <a:off x="5303838" y="2060575"/>
            <a:ext cx="914400" cy="914400"/>
          </a:xfrm>
          <a:prstGeom prst="ellipse">
            <a:avLst/>
          </a:prstGeom>
          <a:solidFill>
            <a:srgbClr val="0000FF"/>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P5</a:t>
            </a:r>
          </a:p>
        </p:txBody>
      </p:sp>
      <p:sp>
        <p:nvSpPr>
          <p:cNvPr id="136202" name="Oval 10"/>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P1</a:t>
            </a:r>
          </a:p>
        </p:txBody>
      </p:sp>
      <p:sp>
        <p:nvSpPr>
          <p:cNvPr id="136203" name="Oval 11"/>
          <p:cNvSpPr>
            <a:spLocks noChangeArrowheads="1"/>
          </p:cNvSpPr>
          <p:nvPr/>
        </p:nvSpPr>
        <p:spPr bwMode="auto">
          <a:xfrm>
            <a:off x="8183563" y="2492375"/>
            <a:ext cx="914400" cy="914400"/>
          </a:xfrm>
          <a:prstGeom prst="ellipse">
            <a:avLst/>
          </a:prstGeom>
          <a:solidFill>
            <a:srgbClr val="FFFF00"/>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000000"/>
                </a:solidFill>
                <a:latin typeface="Tahoma" pitchFamily="34" charset="0"/>
                <a:cs typeface="Arial" charset="0"/>
              </a:rPr>
              <a:t>P6</a:t>
            </a:r>
          </a:p>
        </p:txBody>
      </p:sp>
      <p:sp>
        <p:nvSpPr>
          <p:cNvPr id="136204" name="Oval 12"/>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C10</a:t>
            </a:r>
          </a:p>
        </p:txBody>
      </p:sp>
      <p:sp>
        <p:nvSpPr>
          <p:cNvPr id="136205" name="Line 13"/>
          <p:cNvSpPr>
            <a:spLocks noChangeShapeType="1"/>
          </p:cNvSpPr>
          <p:nvPr/>
        </p:nvSpPr>
        <p:spPr bwMode="auto">
          <a:xfrm flipV="1">
            <a:off x="3359150" y="3933825"/>
            <a:ext cx="865188"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6" name="Line 14"/>
          <p:cNvSpPr>
            <a:spLocks noChangeShapeType="1"/>
          </p:cNvSpPr>
          <p:nvPr/>
        </p:nvSpPr>
        <p:spPr bwMode="auto">
          <a:xfrm flipV="1">
            <a:off x="4079875" y="5229225"/>
            <a:ext cx="1079500" cy="714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7" name="Line 15"/>
          <p:cNvSpPr>
            <a:spLocks noChangeShapeType="1"/>
          </p:cNvSpPr>
          <p:nvPr/>
        </p:nvSpPr>
        <p:spPr bwMode="auto">
          <a:xfrm flipV="1">
            <a:off x="3359150" y="3860801"/>
            <a:ext cx="3168650" cy="7207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8" name="Line 16"/>
          <p:cNvSpPr>
            <a:spLocks noChangeShapeType="1"/>
          </p:cNvSpPr>
          <p:nvPr/>
        </p:nvSpPr>
        <p:spPr bwMode="auto">
          <a:xfrm flipV="1">
            <a:off x="4943476" y="2852739"/>
            <a:ext cx="576263" cy="5048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09" name="Line 17"/>
          <p:cNvSpPr>
            <a:spLocks noChangeShapeType="1"/>
          </p:cNvSpPr>
          <p:nvPr/>
        </p:nvSpPr>
        <p:spPr bwMode="auto">
          <a:xfrm>
            <a:off x="5016500" y="3573464"/>
            <a:ext cx="1511300"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0" name="Line 18"/>
          <p:cNvSpPr>
            <a:spLocks noChangeShapeType="1"/>
          </p:cNvSpPr>
          <p:nvPr/>
        </p:nvSpPr>
        <p:spPr bwMode="auto">
          <a:xfrm flipV="1">
            <a:off x="5880101" y="4005263"/>
            <a:ext cx="792163"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1" name="Line 19"/>
          <p:cNvSpPr>
            <a:spLocks noChangeShapeType="1"/>
          </p:cNvSpPr>
          <p:nvPr/>
        </p:nvSpPr>
        <p:spPr bwMode="auto">
          <a:xfrm>
            <a:off x="6240464" y="2565401"/>
            <a:ext cx="2016125" cy="3587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2" name="Line 20"/>
          <p:cNvSpPr>
            <a:spLocks noChangeShapeType="1"/>
          </p:cNvSpPr>
          <p:nvPr/>
        </p:nvSpPr>
        <p:spPr bwMode="auto">
          <a:xfrm>
            <a:off x="9120188" y="2997200"/>
            <a:ext cx="1547812" cy="50323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3" name="Line 21"/>
          <p:cNvSpPr>
            <a:spLocks noChangeShapeType="1"/>
          </p:cNvSpPr>
          <p:nvPr/>
        </p:nvSpPr>
        <p:spPr bwMode="auto">
          <a:xfrm flipV="1">
            <a:off x="8904289" y="3789363"/>
            <a:ext cx="19446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4" name="Line 22"/>
          <p:cNvSpPr>
            <a:spLocks noChangeShapeType="1"/>
          </p:cNvSpPr>
          <p:nvPr/>
        </p:nvSpPr>
        <p:spPr bwMode="auto">
          <a:xfrm>
            <a:off x="7319964" y="3716338"/>
            <a:ext cx="720725" cy="3603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5" name="Line 23"/>
          <p:cNvSpPr>
            <a:spLocks noChangeShapeType="1"/>
          </p:cNvSpPr>
          <p:nvPr/>
        </p:nvSpPr>
        <p:spPr bwMode="auto">
          <a:xfrm flipV="1">
            <a:off x="7896226" y="4365626"/>
            <a:ext cx="2771775" cy="792163"/>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6" name="Line 24"/>
          <p:cNvSpPr>
            <a:spLocks noChangeShapeType="1"/>
          </p:cNvSpPr>
          <p:nvPr/>
        </p:nvSpPr>
        <p:spPr bwMode="auto">
          <a:xfrm flipH="1">
            <a:off x="7104063" y="5876926"/>
            <a:ext cx="360362" cy="98107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7" name="Line 25"/>
          <p:cNvSpPr>
            <a:spLocks noChangeShapeType="1"/>
          </p:cNvSpPr>
          <p:nvPr/>
        </p:nvSpPr>
        <p:spPr bwMode="auto">
          <a:xfrm flipH="1" flipV="1">
            <a:off x="7175500" y="4076700"/>
            <a:ext cx="215900" cy="865188"/>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8" name="Line 26"/>
          <p:cNvSpPr>
            <a:spLocks noChangeShapeType="1"/>
          </p:cNvSpPr>
          <p:nvPr/>
        </p:nvSpPr>
        <p:spPr bwMode="auto">
          <a:xfrm>
            <a:off x="4800601" y="4005263"/>
            <a:ext cx="574675" cy="79216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19" name="Line 27"/>
          <p:cNvSpPr>
            <a:spLocks noChangeShapeType="1"/>
          </p:cNvSpPr>
          <p:nvPr/>
        </p:nvSpPr>
        <p:spPr bwMode="auto">
          <a:xfrm>
            <a:off x="1524001" y="2852739"/>
            <a:ext cx="2627313" cy="5032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0" name="Line 28"/>
          <p:cNvSpPr>
            <a:spLocks noChangeShapeType="1"/>
          </p:cNvSpPr>
          <p:nvPr/>
        </p:nvSpPr>
        <p:spPr bwMode="auto">
          <a:xfrm>
            <a:off x="7967664" y="5445125"/>
            <a:ext cx="936625" cy="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1" name="Line 29"/>
          <p:cNvSpPr>
            <a:spLocks noChangeShapeType="1"/>
          </p:cNvSpPr>
          <p:nvPr/>
        </p:nvSpPr>
        <p:spPr bwMode="auto">
          <a:xfrm flipV="1">
            <a:off x="9840914" y="4797425"/>
            <a:ext cx="827087" cy="4318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2" name="Line 30"/>
          <p:cNvSpPr>
            <a:spLocks noChangeShapeType="1"/>
          </p:cNvSpPr>
          <p:nvPr/>
        </p:nvSpPr>
        <p:spPr bwMode="auto">
          <a:xfrm>
            <a:off x="1524001" y="1844676"/>
            <a:ext cx="2843213" cy="1368425"/>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3" name="Line 31"/>
          <p:cNvSpPr>
            <a:spLocks noChangeShapeType="1"/>
          </p:cNvSpPr>
          <p:nvPr/>
        </p:nvSpPr>
        <p:spPr bwMode="auto">
          <a:xfrm flipV="1">
            <a:off x="1524000" y="4652963"/>
            <a:ext cx="971550" cy="215900"/>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4" name="Text Box 32"/>
          <p:cNvSpPr txBox="1">
            <a:spLocks noChangeArrowheads="1"/>
          </p:cNvSpPr>
          <p:nvPr/>
        </p:nvSpPr>
        <p:spPr bwMode="auto">
          <a:xfrm>
            <a:off x="2711451" y="1268414"/>
            <a:ext cx="2060575" cy="579437"/>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a:solidFill>
                  <a:srgbClr val="FFFFFF"/>
                </a:solidFill>
                <a:latin typeface="Tahoma" pitchFamily="34" charset="0"/>
                <a:cs typeface="Arial" charset="0"/>
              </a:rPr>
              <a:t>individuals</a:t>
            </a:r>
          </a:p>
        </p:txBody>
      </p:sp>
      <p:sp>
        <p:nvSpPr>
          <p:cNvPr id="136225" name="Line 33"/>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6" name="Line 34"/>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7" name="Line 35"/>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8" name="Line 36"/>
          <p:cNvSpPr>
            <a:spLocks noChangeShapeType="1"/>
          </p:cNvSpPr>
          <p:nvPr/>
        </p:nvSpPr>
        <p:spPr bwMode="auto">
          <a:xfrm flipH="1" flipV="1">
            <a:off x="1524001" y="5589589"/>
            <a:ext cx="1763713" cy="71437"/>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29" name="Line 37"/>
          <p:cNvSpPr>
            <a:spLocks noChangeShapeType="1"/>
          </p:cNvSpPr>
          <p:nvPr/>
        </p:nvSpPr>
        <p:spPr bwMode="auto">
          <a:xfrm flipH="1">
            <a:off x="4727575" y="5589588"/>
            <a:ext cx="647700" cy="1268412"/>
          </a:xfrm>
          <a:prstGeom prst="line">
            <a:avLst/>
          </a:prstGeom>
          <a:noFill/>
          <a:ln w="76200">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0" name="Text Box 38"/>
          <p:cNvSpPr txBox="1">
            <a:spLocks noChangeArrowheads="1"/>
          </p:cNvSpPr>
          <p:nvPr/>
        </p:nvSpPr>
        <p:spPr bwMode="auto">
          <a:xfrm>
            <a:off x="7875589" y="1373188"/>
            <a:ext cx="2212465" cy="523220"/>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2800" dirty="0">
                <a:solidFill>
                  <a:srgbClr val="FFFFFF"/>
                </a:solidFill>
                <a:latin typeface="Tahoma" pitchFamily="34" charset="0"/>
                <a:cs typeface="Arial" charset="0"/>
              </a:rPr>
              <a:t>commissions</a:t>
            </a:r>
          </a:p>
        </p:txBody>
      </p:sp>
      <p:sp>
        <p:nvSpPr>
          <p:cNvPr id="136231" name="Line 39"/>
          <p:cNvSpPr>
            <a:spLocks noChangeShapeType="1"/>
          </p:cNvSpPr>
          <p:nvPr/>
        </p:nvSpPr>
        <p:spPr bwMode="auto">
          <a:xfrm flipH="1">
            <a:off x="7751764" y="1916113"/>
            <a:ext cx="649287" cy="18732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2" name="Line 40"/>
          <p:cNvSpPr>
            <a:spLocks noChangeShapeType="1"/>
          </p:cNvSpPr>
          <p:nvPr/>
        </p:nvSpPr>
        <p:spPr bwMode="auto">
          <a:xfrm>
            <a:off x="9480551" y="1844675"/>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3" name="Line 41"/>
          <p:cNvSpPr>
            <a:spLocks noChangeShapeType="1"/>
          </p:cNvSpPr>
          <p:nvPr/>
        </p:nvSpPr>
        <p:spPr bwMode="auto">
          <a:xfrm flipH="1">
            <a:off x="7248525" y="1916113"/>
            <a:ext cx="719138" cy="792162"/>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6234" name="Line 42"/>
          <p:cNvSpPr>
            <a:spLocks noChangeShapeType="1"/>
          </p:cNvSpPr>
          <p:nvPr/>
        </p:nvSpPr>
        <p:spPr bwMode="auto">
          <a:xfrm>
            <a:off x="9120188" y="1916113"/>
            <a:ext cx="576262" cy="208915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44" name="Rectangle 2"/>
          <p:cNvSpPr>
            <a:spLocks noGrp="1" noRot="1" noChangeArrowheads="1"/>
          </p:cNvSpPr>
          <p:nvPr>
            <p:ph type="title"/>
          </p:nvPr>
        </p:nvSpPr>
        <p:spPr/>
        <p:txBody>
          <a:bodyPr/>
          <a:lstStyle/>
          <a:p>
            <a:r>
              <a:rPr lang="en-GB" dirty="0"/>
              <a:t>The Nature of Organization(s)</a:t>
            </a:r>
          </a:p>
        </p:txBody>
      </p:sp>
    </p:spTree>
    <p:extLst>
      <p:ext uri="{BB962C8B-B14F-4D97-AF65-F5344CB8AC3E}">
        <p14:creationId xmlns:p14="http://schemas.microsoft.com/office/powerpoint/2010/main" val="284520133"/>
      </p:ext>
    </p:extLst>
  </p:cSld>
  <p:clrMapOvr>
    <a:masterClrMapping/>
  </p:clrMapOvr>
  <p:transition>
    <p:diamond/>
    <p:sndAc>
      <p:stSnd>
        <p:snd r:embed="rId2" name="click.wav"/>
      </p:stSnd>
    </p:sndAc>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p:txBody>
          <a:bodyPr/>
          <a:lstStyle/>
          <a:p>
            <a:r>
              <a:rPr lang="en-GB" dirty="0"/>
              <a:t>The Nature of Organization(s)</a:t>
            </a:r>
          </a:p>
        </p:txBody>
      </p:sp>
      <p:sp>
        <p:nvSpPr>
          <p:cNvPr id="135172" name="Oval 4"/>
          <p:cNvSpPr>
            <a:spLocks noChangeArrowheads="1"/>
          </p:cNvSpPr>
          <p:nvPr/>
        </p:nvSpPr>
        <p:spPr bwMode="auto">
          <a:xfrm>
            <a:off x="5159375" y="4724400"/>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C5</a:t>
            </a:r>
          </a:p>
        </p:txBody>
      </p:sp>
      <p:sp>
        <p:nvSpPr>
          <p:cNvPr id="135173" name="Oval 5"/>
          <p:cNvSpPr>
            <a:spLocks noChangeArrowheads="1"/>
          </p:cNvSpPr>
          <p:nvPr/>
        </p:nvSpPr>
        <p:spPr bwMode="auto">
          <a:xfrm>
            <a:off x="6527800" y="3213100"/>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C3</a:t>
            </a:r>
          </a:p>
        </p:txBody>
      </p:sp>
      <p:sp>
        <p:nvSpPr>
          <p:cNvPr id="135174" name="Oval 6"/>
          <p:cNvSpPr>
            <a:spLocks noChangeArrowheads="1"/>
          </p:cNvSpPr>
          <p:nvPr/>
        </p:nvSpPr>
        <p:spPr bwMode="auto">
          <a:xfrm>
            <a:off x="4079875" y="31416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C2</a:t>
            </a:r>
          </a:p>
        </p:txBody>
      </p:sp>
      <p:sp>
        <p:nvSpPr>
          <p:cNvPr id="135175" name="Oval 7"/>
          <p:cNvSpPr>
            <a:spLocks noChangeArrowheads="1"/>
          </p:cNvSpPr>
          <p:nvPr/>
        </p:nvSpPr>
        <p:spPr bwMode="auto">
          <a:xfrm>
            <a:off x="7032625"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C9</a:t>
            </a:r>
          </a:p>
        </p:txBody>
      </p:sp>
      <p:sp>
        <p:nvSpPr>
          <p:cNvPr id="135176" name="Oval 8"/>
          <p:cNvSpPr>
            <a:spLocks noChangeArrowheads="1"/>
          </p:cNvSpPr>
          <p:nvPr/>
        </p:nvSpPr>
        <p:spPr bwMode="auto">
          <a:xfrm>
            <a:off x="3143250"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C7</a:t>
            </a:r>
          </a:p>
        </p:txBody>
      </p:sp>
      <p:sp>
        <p:nvSpPr>
          <p:cNvPr id="135177" name="Oval 9"/>
          <p:cNvSpPr>
            <a:spLocks noChangeArrowheads="1"/>
          </p:cNvSpPr>
          <p:nvPr/>
        </p:nvSpPr>
        <p:spPr bwMode="auto">
          <a:xfrm>
            <a:off x="7967663" y="3789363"/>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C8</a:t>
            </a:r>
          </a:p>
        </p:txBody>
      </p:sp>
      <p:sp>
        <p:nvSpPr>
          <p:cNvPr id="135178" name="Oval 10"/>
          <p:cNvSpPr>
            <a:spLocks noChangeArrowheads="1"/>
          </p:cNvSpPr>
          <p:nvPr/>
        </p:nvSpPr>
        <p:spPr bwMode="auto">
          <a:xfrm>
            <a:off x="5303838" y="206057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C4</a:t>
            </a:r>
          </a:p>
        </p:txBody>
      </p:sp>
      <p:sp>
        <p:nvSpPr>
          <p:cNvPr id="135179" name="Oval 11"/>
          <p:cNvSpPr>
            <a:spLocks noChangeArrowheads="1"/>
          </p:cNvSpPr>
          <p:nvPr/>
        </p:nvSpPr>
        <p:spPr bwMode="auto">
          <a:xfrm>
            <a:off x="2495550" y="414972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a:t>
            </a:r>
          </a:p>
        </p:txBody>
      </p:sp>
      <p:sp>
        <p:nvSpPr>
          <p:cNvPr id="135180" name="Oval 12"/>
          <p:cNvSpPr>
            <a:spLocks noChangeArrowheads="1"/>
          </p:cNvSpPr>
          <p:nvPr/>
        </p:nvSpPr>
        <p:spPr bwMode="auto">
          <a:xfrm>
            <a:off x="8183563" y="2492375"/>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C6</a:t>
            </a:r>
          </a:p>
        </p:txBody>
      </p:sp>
      <p:sp>
        <p:nvSpPr>
          <p:cNvPr id="135181" name="Oval 13"/>
          <p:cNvSpPr>
            <a:spLocks noChangeArrowheads="1"/>
          </p:cNvSpPr>
          <p:nvPr/>
        </p:nvSpPr>
        <p:spPr bwMode="auto">
          <a:xfrm>
            <a:off x="8904288" y="4941888"/>
            <a:ext cx="914400" cy="914400"/>
          </a:xfrm>
          <a:prstGeom prst="ellipse">
            <a:avLst/>
          </a:prstGeom>
          <a:solidFill>
            <a:schemeClr val="accent1"/>
          </a:solidFill>
          <a:ln w="9525">
            <a:solidFill>
              <a:schemeClr val="tx1"/>
            </a:solidFill>
            <a:round/>
            <a:headEnd/>
            <a:tailEnd/>
          </a:ln>
          <a:effectLst/>
        </p:spPr>
        <p:txBody>
          <a:bodyPr wrap="none" anchor="ctr"/>
          <a:lstStyle/>
          <a:p>
            <a:pPr algn="ctr" fontAlgn="base">
              <a:spcBef>
                <a:spcPct val="0"/>
              </a:spcBef>
              <a:spcAft>
                <a:spcPct val="0"/>
              </a:spcAft>
            </a:pPr>
            <a:r>
              <a:rPr lang="en-GB">
                <a:solidFill>
                  <a:srgbClr val="FFFFFF"/>
                </a:solidFill>
                <a:latin typeface="Tahoma" pitchFamily="34" charset="0"/>
                <a:cs typeface="Arial" charset="0"/>
              </a:rPr>
              <a:t>C10</a:t>
            </a:r>
          </a:p>
        </p:txBody>
      </p:sp>
      <p:sp>
        <p:nvSpPr>
          <p:cNvPr id="135182" name="Line 14"/>
          <p:cNvSpPr>
            <a:spLocks noChangeShapeType="1"/>
          </p:cNvSpPr>
          <p:nvPr/>
        </p:nvSpPr>
        <p:spPr bwMode="auto">
          <a:xfrm flipV="1">
            <a:off x="3359150" y="3933825"/>
            <a:ext cx="865188"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3" name="Line 15"/>
          <p:cNvSpPr>
            <a:spLocks noChangeShapeType="1"/>
          </p:cNvSpPr>
          <p:nvPr/>
        </p:nvSpPr>
        <p:spPr bwMode="auto">
          <a:xfrm flipV="1">
            <a:off x="4079875" y="5229225"/>
            <a:ext cx="1079500" cy="7143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4" name="Line 16"/>
          <p:cNvSpPr>
            <a:spLocks noChangeShapeType="1"/>
          </p:cNvSpPr>
          <p:nvPr/>
        </p:nvSpPr>
        <p:spPr bwMode="auto">
          <a:xfrm flipV="1">
            <a:off x="3359150" y="3860801"/>
            <a:ext cx="3168650" cy="7207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6" name="Line 18"/>
          <p:cNvSpPr>
            <a:spLocks noChangeShapeType="1"/>
          </p:cNvSpPr>
          <p:nvPr/>
        </p:nvSpPr>
        <p:spPr bwMode="auto">
          <a:xfrm flipV="1">
            <a:off x="4943476" y="2852739"/>
            <a:ext cx="576263" cy="5048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7" name="Line 19"/>
          <p:cNvSpPr>
            <a:spLocks noChangeShapeType="1"/>
          </p:cNvSpPr>
          <p:nvPr/>
        </p:nvSpPr>
        <p:spPr bwMode="auto">
          <a:xfrm>
            <a:off x="5016500" y="3573464"/>
            <a:ext cx="1511300" cy="71437"/>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8" name="Line 20"/>
          <p:cNvSpPr>
            <a:spLocks noChangeShapeType="1"/>
          </p:cNvSpPr>
          <p:nvPr/>
        </p:nvSpPr>
        <p:spPr bwMode="auto">
          <a:xfrm flipV="1">
            <a:off x="5880101" y="4005263"/>
            <a:ext cx="792163" cy="792162"/>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89" name="Line 21"/>
          <p:cNvSpPr>
            <a:spLocks noChangeShapeType="1"/>
          </p:cNvSpPr>
          <p:nvPr/>
        </p:nvSpPr>
        <p:spPr bwMode="auto">
          <a:xfrm>
            <a:off x="6240463" y="2565400"/>
            <a:ext cx="1943100" cy="2159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0" name="Line 22"/>
          <p:cNvSpPr>
            <a:spLocks noChangeShapeType="1"/>
          </p:cNvSpPr>
          <p:nvPr/>
        </p:nvSpPr>
        <p:spPr bwMode="auto">
          <a:xfrm>
            <a:off x="9120188" y="2997200"/>
            <a:ext cx="1547812" cy="50323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1" name="Line 23"/>
          <p:cNvSpPr>
            <a:spLocks noChangeShapeType="1"/>
          </p:cNvSpPr>
          <p:nvPr/>
        </p:nvSpPr>
        <p:spPr bwMode="auto">
          <a:xfrm flipV="1">
            <a:off x="8904289" y="3789363"/>
            <a:ext cx="1944687"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2" name="Line 24"/>
          <p:cNvSpPr>
            <a:spLocks noChangeShapeType="1"/>
          </p:cNvSpPr>
          <p:nvPr/>
        </p:nvSpPr>
        <p:spPr bwMode="auto">
          <a:xfrm>
            <a:off x="7464425" y="3644900"/>
            <a:ext cx="503238"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3" name="Line 25"/>
          <p:cNvSpPr>
            <a:spLocks noChangeShapeType="1"/>
          </p:cNvSpPr>
          <p:nvPr/>
        </p:nvSpPr>
        <p:spPr bwMode="auto">
          <a:xfrm flipV="1">
            <a:off x="7896226" y="4365626"/>
            <a:ext cx="2771775" cy="792163"/>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4" name="Line 26"/>
          <p:cNvSpPr>
            <a:spLocks noChangeShapeType="1"/>
          </p:cNvSpPr>
          <p:nvPr/>
        </p:nvSpPr>
        <p:spPr bwMode="auto">
          <a:xfrm flipH="1">
            <a:off x="7104063" y="5876926"/>
            <a:ext cx="360362" cy="98107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5" name="Line 27"/>
          <p:cNvSpPr>
            <a:spLocks noChangeShapeType="1"/>
          </p:cNvSpPr>
          <p:nvPr/>
        </p:nvSpPr>
        <p:spPr bwMode="auto">
          <a:xfrm flipH="1" flipV="1">
            <a:off x="7175500" y="4076700"/>
            <a:ext cx="215900" cy="865188"/>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8" name="Line 30"/>
          <p:cNvSpPr>
            <a:spLocks noChangeShapeType="1"/>
          </p:cNvSpPr>
          <p:nvPr/>
        </p:nvSpPr>
        <p:spPr bwMode="auto">
          <a:xfrm>
            <a:off x="4800601" y="4005263"/>
            <a:ext cx="574675" cy="792162"/>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199" name="Line 31"/>
          <p:cNvSpPr>
            <a:spLocks noChangeShapeType="1"/>
          </p:cNvSpPr>
          <p:nvPr/>
        </p:nvSpPr>
        <p:spPr bwMode="auto">
          <a:xfrm>
            <a:off x="1524001" y="2852739"/>
            <a:ext cx="2627313" cy="503237"/>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1" name="Line 33"/>
          <p:cNvSpPr>
            <a:spLocks noChangeShapeType="1"/>
          </p:cNvSpPr>
          <p:nvPr/>
        </p:nvSpPr>
        <p:spPr bwMode="auto">
          <a:xfrm>
            <a:off x="7967664" y="5445125"/>
            <a:ext cx="936625" cy="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2" name="Line 34"/>
          <p:cNvSpPr>
            <a:spLocks noChangeShapeType="1"/>
          </p:cNvSpPr>
          <p:nvPr/>
        </p:nvSpPr>
        <p:spPr bwMode="auto">
          <a:xfrm flipV="1">
            <a:off x="9840914" y="4797425"/>
            <a:ext cx="827087" cy="4318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3" name="Line 35"/>
          <p:cNvSpPr>
            <a:spLocks noChangeShapeType="1"/>
          </p:cNvSpPr>
          <p:nvPr/>
        </p:nvSpPr>
        <p:spPr bwMode="auto">
          <a:xfrm>
            <a:off x="1524001" y="1844676"/>
            <a:ext cx="2843213" cy="1368425"/>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4" name="Line 36"/>
          <p:cNvSpPr>
            <a:spLocks noChangeShapeType="1"/>
          </p:cNvSpPr>
          <p:nvPr/>
        </p:nvSpPr>
        <p:spPr bwMode="auto">
          <a:xfrm flipV="1">
            <a:off x="1524000" y="4652963"/>
            <a:ext cx="971550" cy="215900"/>
          </a:xfrm>
          <a:prstGeom prst="line">
            <a:avLst/>
          </a:prstGeom>
          <a:noFill/>
          <a:ln w="9525">
            <a:solidFill>
              <a:schemeClr val="tx1"/>
            </a:solidFill>
            <a:round/>
            <a:headEnd/>
            <a:tailEn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5" name="Text Box 37"/>
          <p:cNvSpPr txBox="1">
            <a:spLocks noChangeArrowheads="1"/>
          </p:cNvSpPr>
          <p:nvPr/>
        </p:nvSpPr>
        <p:spPr bwMode="auto">
          <a:xfrm>
            <a:off x="2711450" y="1268414"/>
            <a:ext cx="2502608" cy="5847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3200" dirty="0">
                <a:solidFill>
                  <a:srgbClr val="FFFFFF"/>
                </a:solidFill>
                <a:latin typeface="Tahoma" pitchFamily="34" charset="0"/>
                <a:cs typeface="Arial" charset="0"/>
              </a:rPr>
              <a:t>commissions</a:t>
            </a:r>
          </a:p>
        </p:txBody>
      </p:sp>
      <p:sp>
        <p:nvSpPr>
          <p:cNvPr id="135206" name="Line 38"/>
          <p:cNvSpPr>
            <a:spLocks noChangeShapeType="1"/>
          </p:cNvSpPr>
          <p:nvPr/>
        </p:nvSpPr>
        <p:spPr bwMode="auto">
          <a:xfrm flipH="1">
            <a:off x="3071814" y="1844675"/>
            <a:ext cx="503237" cy="2160588"/>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7" name="Line 39"/>
          <p:cNvSpPr>
            <a:spLocks noChangeShapeType="1"/>
          </p:cNvSpPr>
          <p:nvPr/>
        </p:nvSpPr>
        <p:spPr bwMode="auto">
          <a:xfrm>
            <a:off x="4079876" y="1773238"/>
            <a:ext cx="360363" cy="1295400"/>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
        <p:nvSpPr>
          <p:cNvPr id="135208" name="Line 40"/>
          <p:cNvSpPr>
            <a:spLocks noChangeShapeType="1"/>
          </p:cNvSpPr>
          <p:nvPr/>
        </p:nvSpPr>
        <p:spPr bwMode="auto">
          <a:xfrm>
            <a:off x="4727576" y="1844676"/>
            <a:ext cx="576263" cy="288925"/>
          </a:xfrm>
          <a:prstGeom prst="line">
            <a:avLst/>
          </a:prstGeom>
          <a:noFill/>
          <a:ln w="76200">
            <a:solidFill>
              <a:srgbClr val="FFFF00"/>
            </a:solidFill>
            <a:round/>
            <a:headEnd/>
            <a:tailEnd type="triangle" w="med" len="med"/>
          </a:ln>
          <a:effectLst/>
        </p:spPr>
        <p:txBody>
          <a:bodyPr/>
          <a:lstStyle/>
          <a:p>
            <a:pPr fontAlgn="base">
              <a:spcBef>
                <a:spcPct val="0"/>
              </a:spcBef>
              <a:spcAft>
                <a:spcPct val="0"/>
              </a:spcAft>
            </a:pPr>
            <a:endParaRPr lang="en-GB">
              <a:solidFill>
                <a:srgbClr val="FFFFFF"/>
              </a:solidFill>
              <a:latin typeface="Tahoma" pitchFamily="34" charset="0"/>
              <a:cs typeface="Arial" charset="0"/>
            </a:endParaRPr>
          </a:p>
        </p:txBody>
      </p:sp>
    </p:spTree>
    <p:extLst>
      <p:ext uri="{BB962C8B-B14F-4D97-AF65-F5344CB8AC3E}">
        <p14:creationId xmlns:p14="http://schemas.microsoft.com/office/powerpoint/2010/main" val="3050720212"/>
      </p:ext>
    </p:extLst>
  </p:cSld>
  <p:clrMapOvr>
    <a:masterClrMapping/>
  </p:clrMapOvr>
  <p:transition>
    <p:diamond/>
    <p:sndAc>
      <p:stSnd>
        <p:snd r:embed="rId2" name="click.wav"/>
      </p:stSnd>
    </p:sndAc>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r>
              <a:rPr lang="en-GB" dirty="0"/>
              <a:t>The Nature of Organization(s)</a:t>
            </a:r>
          </a:p>
        </p:txBody>
      </p:sp>
      <p:sp>
        <p:nvSpPr>
          <p:cNvPr id="114691" name="Rectangle 3"/>
          <p:cNvSpPr>
            <a:spLocks noGrp="1" noRot="1" noChangeArrowheads="1"/>
          </p:cNvSpPr>
          <p:nvPr>
            <p:ph idx="1"/>
          </p:nvPr>
        </p:nvSpPr>
        <p:spPr>
          <a:xfrm>
            <a:off x="1200150" y="1340769"/>
            <a:ext cx="7488138" cy="4498975"/>
          </a:xfrm>
        </p:spPr>
        <p:txBody>
          <a:bodyPr/>
          <a:lstStyle/>
          <a:p>
            <a:pPr lvl="1"/>
            <a:r>
              <a:rPr lang="en-GB" sz="3600" dirty="0"/>
              <a:t>Plans/strategies/projects/initiatives can be seen as  ever-evolving webs of commissions</a:t>
            </a:r>
          </a:p>
          <a:p>
            <a:pPr lvl="1">
              <a:buFont typeface="Wingdings" pitchFamily="2" charset="2"/>
              <a:buNone/>
            </a:pPr>
            <a:endParaRPr lang="en-GB" sz="3600" dirty="0"/>
          </a:p>
          <a:p>
            <a:pPr lvl="1">
              <a:buFont typeface="Wingdings" pitchFamily="2" charset="2"/>
              <a:buNone/>
            </a:pPr>
            <a:r>
              <a:rPr lang="en-GB" sz="3600" dirty="0"/>
              <a:t>	..and….</a:t>
            </a:r>
          </a:p>
        </p:txBody>
      </p:sp>
      <p:pic>
        <p:nvPicPr>
          <p:cNvPr id="114695" name="Picture 7" descr="C:\Documents and Settings\lenney\Local Settings\Temporary Internet Files\Content.IE5\IV5JE52A\MPj03847350000[1].jpg"/>
          <p:cNvPicPr>
            <a:picLocks noChangeAspect="1" noChangeArrowheads="1"/>
          </p:cNvPicPr>
          <p:nvPr/>
        </p:nvPicPr>
        <p:blipFill>
          <a:blip r:embed="rId3" cstate="print"/>
          <a:srcRect/>
          <a:stretch>
            <a:fillRect/>
          </a:stretch>
        </p:blipFill>
        <p:spPr bwMode="auto">
          <a:xfrm>
            <a:off x="6196796" y="3212976"/>
            <a:ext cx="3539712" cy="3425092"/>
          </a:xfrm>
          <a:prstGeom prst="rect">
            <a:avLst/>
          </a:prstGeom>
          <a:noFill/>
        </p:spPr>
      </p:pic>
    </p:spTree>
    <p:extLst>
      <p:ext uri="{BB962C8B-B14F-4D97-AF65-F5344CB8AC3E}">
        <p14:creationId xmlns:p14="http://schemas.microsoft.com/office/powerpoint/2010/main" val="2135464605"/>
      </p:ext>
    </p:extLst>
  </p:cSld>
  <p:clrMapOvr>
    <a:masterClrMapping/>
  </p:clrMapOvr>
  <p:transition>
    <p:diamond/>
    <p:sndAc>
      <p:stSnd>
        <p:snd r:embed="rId2" name="click.wav"/>
      </p:stSnd>
    </p:sndAc>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9" name="Picture 5" descr="Figure2"/>
          <p:cNvPicPr>
            <a:picLocks noChangeAspect="1" noChangeArrowheads="1"/>
          </p:cNvPicPr>
          <p:nvPr/>
        </p:nvPicPr>
        <p:blipFill>
          <a:blip r:embed="rId3" cstate="print"/>
          <a:srcRect/>
          <a:stretch>
            <a:fillRect/>
          </a:stretch>
        </p:blipFill>
        <p:spPr bwMode="auto">
          <a:xfrm>
            <a:off x="5542857" y="712625"/>
            <a:ext cx="4996625" cy="5218250"/>
          </a:xfrm>
          <a:prstGeom prst="rect">
            <a:avLst/>
          </a:prstGeom>
          <a:noFill/>
        </p:spPr>
      </p:pic>
      <p:sp>
        <p:nvSpPr>
          <p:cNvPr id="108550" name="Text Box 6"/>
          <p:cNvSpPr txBox="1">
            <a:spLocks noChangeArrowheads="1"/>
          </p:cNvSpPr>
          <p:nvPr/>
        </p:nvSpPr>
        <p:spPr bwMode="auto">
          <a:xfrm>
            <a:off x="1310224" y="-159211"/>
            <a:ext cx="3993688" cy="4524315"/>
          </a:xfrm>
          <a:prstGeom prst="rect">
            <a:avLst/>
          </a:prstGeom>
          <a:noFill/>
          <a:ln w="9525">
            <a:noFill/>
            <a:miter lim="800000"/>
            <a:headEnd/>
            <a:tailEnd/>
          </a:ln>
          <a:effectLst/>
        </p:spPr>
        <p:txBody>
          <a:bodyPr wrap="square">
            <a:spAutoFit/>
          </a:bodyPr>
          <a:lstStyle/>
          <a:p>
            <a:pPr lvl="1" fontAlgn="base">
              <a:spcBef>
                <a:spcPct val="0"/>
              </a:spcBef>
              <a:spcAft>
                <a:spcPct val="0"/>
              </a:spcAft>
            </a:pPr>
            <a:endParaRPr lang="en-GB" sz="3200" u="sng" dirty="0">
              <a:solidFill>
                <a:srgbClr val="FFFFFF"/>
              </a:solidFill>
              <a:effectLst>
                <a:outerShdw blurRad="38100" dist="38100" dir="2700000" algn="tl">
                  <a:srgbClr val="000000"/>
                </a:outerShdw>
              </a:effectLst>
              <a:latin typeface="Tahoma" pitchFamily="34" charset="0"/>
              <a:cs typeface="Arial" charset="0"/>
            </a:endParaRP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Organizations as  </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ever-evolving </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networks  of commissions</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-a nexus of projects/plans</a:t>
            </a:r>
          </a:p>
          <a:p>
            <a:pPr lvl="1" algn="ctr" fontAlgn="base">
              <a:spcBef>
                <a:spcPct val="0"/>
              </a:spcBef>
              <a:spcAft>
                <a:spcPct val="0"/>
              </a:spcAft>
            </a:pPr>
            <a:r>
              <a:rPr lang="en-GB" sz="3200" dirty="0">
                <a:solidFill>
                  <a:srgbClr val="FFFF00"/>
                </a:solidFill>
                <a:effectLst>
                  <a:outerShdw blurRad="38100" dist="38100" dir="2700000" algn="tl">
                    <a:srgbClr val="000000"/>
                  </a:outerShdw>
                </a:effectLst>
                <a:latin typeface="Tahoma" pitchFamily="34" charset="0"/>
                <a:cs typeface="Arial" charset="0"/>
              </a:rPr>
              <a:t>-a web of webs</a:t>
            </a:r>
          </a:p>
          <a:p>
            <a:pPr lvl="1" algn="ctr" fontAlgn="base">
              <a:spcBef>
                <a:spcPct val="0"/>
              </a:spcBef>
              <a:spcAft>
                <a:spcPct val="0"/>
              </a:spcAft>
            </a:pPr>
            <a:endParaRPr lang="en-GB" sz="3200" dirty="0">
              <a:solidFill>
                <a:srgbClr val="FFFF00"/>
              </a:solidFill>
              <a:effectLst>
                <a:outerShdw blurRad="38100" dist="38100" dir="2700000" algn="tl">
                  <a:srgbClr val="000000"/>
                </a:outerShdw>
              </a:effectLst>
              <a:latin typeface="Tahoma" pitchFamily="34" charset="0"/>
              <a:cs typeface="Arial" charset="0"/>
            </a:endParaRPr>
          </a:p>
        </p:txBody>
      </p:sp>
      <p:pic>
        <p:nvPicPr>
          <p:cNvPr id="108552" name="Picture 8" descr="MCj03299300000[1]"/>
          <p:cNvPicPr>
            <a:picLocks noChangeAspect="1" noChangeArrowheads="1"/>
          </p:cNvPicPr>
          <p:nvPr/>
        </p:nvPicPr>
        <p:blipFill>
          <a:blip r:embed="rId4" cstate="print"/>
          <a:srcRect/>
          <a:stretch>
            <a:fillRect/>
          </a:stretch>
        </p:blipFill>
        <p:spPr bwMode="auto">
          <a:xfrm rot="2614985">
            <a:off x="1744017" y="4974156"/>
            <a:ext cx="3203575" cy="1270000"/>
          </a:xfrm>
          <a:prstGeom prst="rect">
            <a:avLst/>
          </a:prstGeom>
          <a:noFill/>
        </p:spPr>
      </p:pic>
      <p:sp>
        <p:nvSpPr>
          <p:cNvPr id="108553" name="Text Box 9"/>
          <p:cNvSpPr txBox="1">
            <a:spLocks noChangeArrowheads="1"/>
          </p:cNvSpPr>
          <p:nvPr/>
        </p:nvSpPr>
        <p:spPr bwMode="auto">
          <a:xfrm>
            <a:off x="2667793" y="4095900"/>
            <a:ext cx="452438"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dirty="0">
                <a:solidFill>
                  <a:srgbClr val="FFFF00"/>
                </a:solidFill>
                <a:latin typeface="Tahoma" pitchFamily="34" charset="0"/>
                <a:cs typeface="Arial" charset="0"/>
              </a:rPr>
              <a:t>c</a:t>
            </a:r>
          </a:p>
        </p:txBody>
      </p:sp>
      <p:sp>
        <p:nvSpPr>
          <p:cNvPr id="108554" name="Text Box 10"/>
          <p:cNvSpPr txBox="1">
            <a:spLocks noChangeArrowheads="1"/>
          </p:cNvSpPr>
          <p:nvPr/>
        </p:nvSpPr>
        <p:spPr bwMode="auto">
          <a:xfrm>
            <a:off x="3935414" y="5751662"/>
            <a:ext cx="452437"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a:solidFill>
                  <a:srgbClr val="FFFF00"/>
                </a:solidFill>
                <a:latin typeface="Tahoma" pitchFamily="34" charset="0"/>
                <a:cs typeface="Arial" charset="0"/>
              </a:rPr>
              <a:t>c</a:t>
            </a:r>
          </a:p>
        </p:txBody>
      </p:sp>
      <p:sp>
        <p:nvSpPr>
          <p:cNvPr id="108555" name="Text Box 11"/>
          <p:cNvSpPr txBox="1">
            <a:spLocks noChangeArrowheads="1"/>
          </p:cNvSpPr>
          <p:nvPr/>
        </p:nvSpPr>
        <p:spPr bwMode="auto">
          <a:xfrm>
            <a:off x="3123284" y="5229201"/>
            <a:ext cx="452437" cy="701675"/>
          </a:xfrm>
          <a:prstGeom prst="rect">
            <a:avLst/>
          </a:prstGeom>
          <a:noFill/>
          <a:ln w="9525">
            <a:noFill/>
            <a:miter lim="800000"/>
            <a:headEnd/>
            <a:tailEnd/>
          </a:ln>
          <a:effectLst/>
        </p:spPr>
        <p:txBody>
          <a:bodyPr wrap="none">
            <a:spAutoFit/>
          </a:bodyPr>
          <a:lstStyle/>
          <a:p>
            <a:pPr fontAlgn="base">
              <a:spcBef>
                <a:spcPct val="0"/>
              </a:spcBef>
              <a:spcAft>
                <a:spcPct val="0"/>
              </a:spcAft>
            </a:pPr>
            <a:r>
              <a:rPr lang="en-GB" sz="4000" b="1" dirty="0">
                <a:solidFill>
                  <a:srgbClr val="FFFF00"/>
                </a:solidFill>
                <a:latin typeface="Tahoma" pitchFamily="34" charset="0"/>
                <a:cs typeface="Arial" charset="0"/>
              </a:rPr>
              <a:t>c</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1305" y="3321751"/>
            <a:ext cx="2133116" cy="1032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12475" y="1276976"/>
            <a:ext cx="1902960" cy="1427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11460" y="1498834"/>
            <a:ext cx="507475" cy="491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04302" y="4930576"/>
            <a:ext cx="616346" cy="597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9073305" y="4895771"/>
            <a:ext cx="432893" cy="419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315870" y="3834553"/>
            <a:ext cx="433387"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78073" y="2493853"/>
            <a:ext cx="433387"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6608620"/>
      </p:ext>
    </p:extLst>
  </p:cSld>
  <p:clrMapOvr>
    <a:masterClrMapping/>
  </p:clrMapOvr>
  <p:transition>
    <p:diamond/>
    <p:sndAc>
      <p:stSnd>
        <p:snd r:embed="rId2" name="click.wav"/>
      </p:stSnd>
    </p:sndAc>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p:txBody>
          <a:bodyPr/>
          <a:lstStyle/>
          <a:p>
            <a:r>
              <a:rPr lang="en-GB" dirty="0"/>
              <a:t>The Nature of Organization(s)</a:t>
            </a:r>
          </a:p>
        </p:txBody>
      </p:sp>
      <p:sp>
        <p:nvSpPr>
          <p:cNvPr id="176131" name="Rectangle 3"/>
          <p:cNvSpPr>
            <a:spLocks noGrp="1" noRot="1" noChangeArrowheads="1"/>
          </p:cNvSpPr>
          <p:nvPr>
            <p:ph idx="1"/>
          </p:nvPr>
        </p:nvSpPr>
        <p:spPr>
          <a:xfrm>
            <a:off x="1703388" y="1312863"/>
            <a:ext cx="8540750" cy="2476500"/>
          </a:xfrm>
        </p:spPr>
        <p:txBody>
          <a:bodyPr/>
          <a:lstStyle/>
          <a:p>
            <a:r>
              <a:rPr lang="en-GB" dirty="0"/>
              <a:t>The constituent commissions of a commission web/network can be, and very often are, tightly coupled, not least in the temporal dimension:</a:t>
            </a:r>
            <a:endParaRPr lang="en-GB" i="1" dirty="0"/>
          </a:p>
          <a:p>
            <a:pPr>
              <a:buFont typeface="Arial" charset="0"/>
              <a:buNone/>
            </a:pPr>
            <a:endParaRPr lang="en-GB" dirty="0"/>
          </a:p>
          <a:p>
            <a:endParaRPr lang="en-US" dirty="0"/>
          </a:p>
        </p:txBody>
      </p:sp>
      <p:pic>
        <p:nvPicPr>
          <p:cNvPr id="176133" name="Picture 5"/>
          <p:cNvPicPr>
            <a:picLocks noChangeAspect="1" noChangeArrowheads="1"/>
          </p:cNvPicPr>
          <p:nvPr/>
        </p:nvPicPr>
        <p:blipFill>
          <a:blip r:embed="rId3" cstate="print"/>
          <a:srcRect/>
          <a:stretch>
            <a:fillRect/>
          </a:stretch>
        </p:blipFill>
        <p:spPr bwMode="auto">
          <a:xfrm>
            <a:off x="2063553" y="3457648"/>
            <a:ext cx="4968875" cy="3101975"/>
          </a:xfrm>
          <a:prstGeom prst="rect">
            <a:avLst/>
          </a:prstGeom>
          <a:noFill/>
          <a:ln w="9525">
            <a:noFill/>
            <a:miter lim="800000"/>
            <a:headEnd/>
            <a:tailEnd/>
          </a:ln>
          <a:effec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8209" y="3356992"/>
            <a:ext cx="2399531" cy="30506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8700995"/>
      </p:ext>
    </p:extLst>
  </p:cSld>
  <p:clrMapOvr>
    <a:masterClrMapping/>
  </p:clrMapOvr>
  <p:transition>
    <p:diamond/>
    <p:sndAc>
      <p:stSnd>
        <p:snd r:embed="rId2" name="click.wav"/>
      </p:stSnd>
    </p:sndAc>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
          <p:cNvSpPr>
            <a:spLocks noGrp="1" noRot="1" noChangeArrowheads="1"/>
          </p:cNvSpPr>
          <p:nvPr>
            <p:ph type="title"/>
          </p:nvPr>
        </p:nvSpPr>
        <p:spPr>
          <a:xfrm>
            <a:off x="1825625" y="-71462"/>
            <a:ext cx="8540750" cy="1143000"/>
          </a:xfrm>
        </p:spPr>
        <p:txBody>
          <a:bodyPr/>
          <a:lstStyle/>
          <a:p>
            <a:r>
              <a:rPr lang="en-GB" dirty="0"/>
              <a:t>The Nature of Organization(s)</a:t>
            </a:r>
          </a:p>
        </p:txBody>
      </p:sp>
      <p:sp>
        <p:nvSpPr>
          <p:cNvPr id="174083" name="Rectangle 3"/>
          <p:cNvSpPr>
            <a:spLocks noGrp="1" noRot="1" noChangeArrowheads="1"/>
          </p:cNvSpPr>
          <p:nvPr>
            <p:ph idx="1"/>
          </p:nvPr>
        </p:nvSpPr>
        <p:spPr>
          <a:xfrm>
            <a:off x="1825625" y="981075"/>
            <a:ext cx="8540750" cy="5257800"/>
          </a:xfrm>
        </p:spPr>
        <p:txBody>
          <a:bodyPr/>
          <a:lstStyle/>
          <a:p>
            <a:r>
              <a:rPr lang="en-GB" dirty="0"/>
              <a:t>commission webs/networks are tightly coupled, very often extensive and frequently complex.</a:t>
            </a:r>
          </a:p>
          <a:p>
            <a:r>
              <a:rPr lang="en-GB" dirty="0"/>
              <a:t>Webs of commissions are pervaded by connectedness and interdependency in all their dimensions. </a:t>
            </a:r>
          </a:p>
        </p:txBody>
      </p:sp>
      <p:pic>
        <p:nvPicPr>
          <p:cNvPr id="174084" name="Picture 4" descr="MCj03227150000[1]"/>
          <p:cNvPicPr>
            <a:picLocks noChangeAspect="1" noChangeArrowheads="1"/>
          </p:cNvPicPr>
          <p:nvPr/>
        </p:nvPicPr>
        <p:blipFill>
          <a:blip r:embed="rId3" cstate="print"/>
          <a:srcRect/>
          <a:stretch>
            <a:fillRect/>
          </a:stretch>
        </p:blipFill>
        <p:spPr bwMode="auto">
          <a:xfrm rot="10050953">
            <a:off x="2855913" y="6165851"/>
            <a:ext cx="2374900" cy="517525"/>
          </a:xfrm>
          <a:prstGeom prst="rect">
            <a:avLst/>
          </a:prstGeom>
          <a:noFill/>
        </p:spPr>
      </p:pic>
      <p:pic>
        <p:nvPicPr>
          <p:cNvPr id="174085" name="Picture 5" descr="MCj03227150000[1]"/>
          <p:cNvPicPr>
            <a:picLocks noChangeAspect="1" noChangeArrowheads="1"/>
          </p:cNvPicPr>
          <p:nvPr/>
        </p:nvPicPr>
        <p:blipFill>
          <a:blip r:embed="rId3" cstate="print"/>
          <a:srcRect/>
          <a:stretch>
            <a:fillRect/>
          </a:stretch>
        </p:blipFill>
        <p:spPr bwMode="auto">
          <a:xfrm rot="14859004">
            <a:off x="3654426" y="4933951"/>
            <a:ext cx="2232025" cy="517525"/>
          </a:xfrm>
          <a:prstGeom prst="rect">
            <a:avLst/>
          </a:prstGeom>
          <a:noFill/>
        </p:spPr>
      </p:pic>
      <p:pic>
        <p:nvPicPr>
          <p:cNvPr id="174086" name="Picture 6" descr="MCj03227150000[1]"/>
          <p:cNvPicPr>
            <a:picLocks noChangeAspect="1" noChangeArrowheads="1"/>
          </p:cNvPicPr>
          <p:nvPr/>
        </p:nvPicPr>
        <p:blipFill>
          <a:blip r:embed="rId3" cstate="print"/>
          <a:srcRect/>
          <a:stretch>
            <a:fillRect/>
          </a:stretch>
        </p:blipFill>
        <p:spPr bwMode="auto">
          <a:xfrm rot="10050953">
            <a:off x="5159375" y="5661026"/>
            <a:ext cx="2374900" cy="517525"/>
          </a:xfrm>
          <a:prstGeom prst="rect">
            <a:avLst/>
          </a:prstGeom>
          <a:noFill/>
        </p:spPr>
      </p:pic>
      <p:pic>
        <p:nvPicPr>
          <p:cNvPr id="174087" name="Picture 7" descr="MCj03227150000[1]"/>
          <p:cNvPicPr>
            <a:picLocks noChangeAspect="1" noChangeArrowheads="1"/>
          </p:cNvPicPr>
          <p:nvPr/>
        </p:nvPicPr>
        <p:blipFill>
          <a:blip r:embed="rId3" cstate="print"/>
          <a:srcRect/>
          <a:stretch>
            <a:fillRect/>
          </a:stretch>
        </p:blipFill>
        <p:spPr bwMode="auto">
          <a:xfrm rot="10050953">
            <a:off x="4727575" y="5013326"/>
            <a:ext cx="2374900" cy="517525"/>
          </a:xfrm>
          <a:prstGeom prst="rect">
            <a:avLst/>
          </a:prstGeom>
          <a:noFill/>
        </p:spPr>
      </p:pic>
      <p:pic>
        <p:nvPicPr>
          <p:cNvPr id="174088" name="Picture 8" descr="MCj03227150000[1]"/>
          <p:cNvPicPr>
            <a:picLocks noChangeAspect="1" noChangeArrowheads="1"/>
          </p:cNvPicPr>
          <p:nvPr/>
        </p:nvPicPr>
        <p:blipFill>
          <a:blip r:embed="rId3" cstate="print"/>
          <a:srcRect/>
          <a:stretch>
            <a:fillRect/>
          </a:stretch>
        </p:blipFill>
        <p:spPr bwMode="auto">
          <a:xfrm rot="10050953">
            <a:off x="2135188" y="4581526"/>
            <a:ext cx="2374900" cy="517525"/>
          </a:xfrm>
          <a:prstGeom prst="rect">
            <a:avLst/>
          </a:prstGeom>
          <a:noFill/>
        </p:spPr>
      </p:pic>
      <p:pic>
        <p:nvPicPr>
          <p:cNvPr id="174089" name="Picture 9" descr="MCj03227150000[1]"/>
          <p:cNvPicPr>
            <a:picLocks noChangeAspect="1" noChangeArrowheads="1"/>
          </p:cNvPicPr>
          <p:nvPr/>
        </p:nvPicPr>
        <p:blipFill>
          <a:blip r:embed="rId3" cstate="print"/>
          <a:srcRect/>
          <a:stretch>
            <a:fillRect/>
          </a:stretch>
        </p:blipFill>
        <p:spPr bwMode="auto">
          <a:xfrm>
            <a:off x="6672263" y="4365626"/>
            <a:ext cx="2374900" cy="517525"/>
          </a:xfrm>
          <a:prstGeom prst="rect">
            <a:avLst/>
          </a:prstGeom>
          <a:noFill/>
        </p:spPr>
      </p:pic>
      <p:pic>
        <p:nvPicPr>
          <p:cNvPr id="174090" name="Picture 10" descr="MCj03227150000[1]"/>
          <p:cNvPicPr>
            <a:picLocks noChangeAspect="1" noChangeArrowheads="1"/>
          </p:cNvPicPr>
          <p:nvPr/>
        </p:nvPicPr>
        <p:blipFill>
          <a:blip r:embed="rId3" cstate="print"/>
          <a:srcRect/>
          <a:stretch>
            <a:fillRect/>
          </a:stretch>
        </p:blipFill>
        <p:spPr bwMode="auto">
          <a:xfrm rot="3378106">
            <a:off x="5672138" y="4429126"/>
            <a:ext cx="2374900" cy="517525"/>
          </a:xfrm>
          <a:prstGeom prst="rect">
            <a:avLst/>
          </a:prstGeom>
          <a:noFill/>
        </p:spPr>
      </p:pic>
      <p:pic>
        <p:nvPicPr>
          <p:cNvPr id="174091" name="Picture 11" descr="MCj03227150000[1]"/>
          <p:cNvPicPr>
            <a:picLocks noChangeAspect="1" noChangeArrowheads="1"/>
          </p:cNvPicPr>
          <p:nvPr/>
        </p:nvPicPr>
        <p:blipFill>
          <a:blip r:embed="rId3" cstate="print"/>
          <a:srcRect/>
          <a:stretch>
            <a:fillRect/>
          </a:stretch>
        </p:blipFill>
        <p:spPr bwMode="auto">
          <a:xfrm>
            <a:off x="7319963" y="5229226"/>
            <a:ext cx="2374900" cy="517525"/>
          </a:xfrm>
          <a:prstGeom prst="rect">
            <a:avLst/>
          </a:prstGeom>
          <a:noFill/>
        </p:spPr>
      </p:pic>
      <p:pic>
        <p:nvPicPr>
          <p:cNvPr id="174092" name="Picture 12" descr="MCj03227150000[1]"/>
          <p:cNvPicPr>
            <a:picLocks noChangeAspect="1" noChangeArrowheads="1"/>
          </p:cNvPicPr>
          <p:nvPr/>
        </p:nvPicPr>
        <p:blipFill>
          <a:blip r:embed="rId3" cstate="print"/>
          <a:srcRect/>
          <a:stretch>
            <a:fillRect/>
          </a:stretch>
        </p:blipFill>
        <p:spPr bwMode="auto">
          <a:xfrm rot="8684008">
            <a:off x="1992313" y="5287964"/>
            <a:ext cx="2374900" cy="517525"/>
          </a:xfrm>
          <a:prstGeom prst="rect">
            <a:avLst/>
          </a:prstGeom>
          <a:noFill/>
        </p:spPr>
      </p:pic>
      <p:pic>
        <p:nvPicPr>
          <p:cNvPr id="174093" name="Picture 13" descr="MCj03227150000[1]"/>
          <p:cNvPicPr>
            <a:picLocks noChangeAspect="1" noChangeArrowheads="1"/>
          </p:cNvPicPr>
          <p:nvPr/>
        </p:nvPicPr>
        <p:blipFill>
          <a:blip r:embed="rId3" cstate="print"/>
          <a:srcRect/>
          <a:stretch>
            <a:fillRect/>
          </a:stretch>
        </p:blipFill>
        <p:spPr bwMode="auto">
          <a:xfrm rot="6501495">
            <a:off x="6823076" y="5411788"/>
            <a:ext cx="2374900" cy="517525"/>
          </a:xfrm>
          <a:prstGeom prst="rect">
            <a:avLst/>
          </a:prstGeom>
          <a:noFill/>
        </p:spPr>
      </p:pic>
      <p:pic>
        <p:nvPicPr>
          <p:cNvPr id="174094" name="Picture 14" descr="MCj03227150000[1]"/>
          <p:cNvPicPr>
            <a:picLocks noChangeAspect="1" noChangeArrowheads="1"/>
          </p:cNvPicPr>
          <p:nvPr/>
        </p:nvPicPr>
        <p:blipFill>
          <a:blip r:embed="rId3" cstate="print"/>
          <a:srcRect/>
          <a:stretch>
            <a:fillRect/>
          </a:stretch>
        </p:blipFill>
        <p:spPr bwMode="auto">
          <a:xfrm rot="-1299459">
            <a:off x="8293100" y="3789364"/>
            <a:ext cx="2374900" cy="517525"/>
          </a:xfrm>
          <a:prstGeom prst="rect">
            <a:avLst/>
          </a:prstGeom>
          <a:noFill/>
        </p:spPr>
      </p:pic>
    </p:spTree>
    <p:extLst>
      <p:ext uri="{BB962C8B-B14F-4D97-AF65-F5344CB8AC3E}">
        <p14:creationId xmlns:p14="http://schemas.microsoft.com/office/powerpoint/2010/main" val="2291182786"/>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083">
                                            <p:txEl>
                                              <p:pRg st="0" end="0"/>
                                            </p:txEl>
                                          </p:spTgt>
                                        </p:tgtEl>
                                        <p:attrNameLst>
                                          <p:attrName>style.visibility</p:attrName>
                                        </p:attrNameLst>
                                      </p:cBhvr>
                                      <p:to>
                                        <p:strVal val="visible"/>
                                      </p:to>
                                    </p:set>
                                    <p:anim calcmode="lin" valueType="num">
                                      <p:cBhvr additive="base">
                                        <p:cTn id="7" dur="500" fill="hold"/>
                                        <p:tgtEl>
                                          <p:spTgt spid="1740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0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083">
                                            <p:txEl>
                                              <p:pRg st="1" end="1"/>
                                            </p:txEl>
                                          </p:spTgt>
                                        </p:tgtEl>
                                        <p:attrNameLst>
                                          <p:attrName>style.visibility</p:attrName>
                                        </p:attrNameLst>
                                      </p:cBhvr>
                                      <p:to>
                                        <p:strVal val="visible"/>
                                      </p:to>
                                    </p:set>
                                    <p:anim calcmode="lin" valueType="num">
                                      <p:cBhvr additive="base">
                                        <p:cTn id="13" dur="500" fill="hold"/>
                                        <p:tgtEl>
                                          <p:spTgt spid="17408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08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build="p"/>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24"/>
            <a:ext cx="8540750" cy="1143000"/>
          </a:xfrm>
        </p:spPr>
        <p:txBody>
          <a:bodyPr/>
          <a:lstStyle/>
          <a:p>
            <a:r>
              <a:rPr lang="en-GB" dirty="0"/>
              <a:t>The Nature of Organization(s)</a:t>
            </a:r>
          </a:p>
        </p:txBody>
      </p:sp>
      <p:sp>
        <p:nvSpPr>
          <p:cNvPr id="177155" name="Rectangle 3"/>
          <p:cNvSpPr>
            <a:spLocks noGrp="1" noRot="1" noChangeArrowheads="1"/>
          </p:cNvSpPr>
          <p:nvPr>
            <p:ph idx="1"/>
          </p:nvPr>
        </p:nvSpPr>
        <p:spPr>
          <a:xfrm>
            <a:off x="1881158" y="1219220"/>
            <a:ext cx="8540750" cy="4924425"/>
          </a:xfrm>
        </p:spPr>
        <p:txBody>
          <a:bodyPr/>
          <a:lstStyle/>
          <a:p>
            <a:pPr>
              <a:lnSpc>
                <a:spcPct val="80000"/>
              </a:lnSpc>
            </a:pPr>
            <a:r>
              <a:rPr lang="en-GB" dirty="0"/>
              <a:t>The loosely specified character of their constituent commissions but their tightly coupled character means commission networks/webs are highly precarious</a:t>
            </a:r>
          </a:p>
          <a:p>
            <a:pPr>
              <a:lnSpc>
                <a:spcPct val="80000"/>
              </a:lnSpc>
            </a:pPr>
            <a:endParaRPr lang="en-GB" dirty="0"/>
          </a:p>
          <a:p>
            <a:pPr>
              <a:lnSpc>
                <a:spcPct val="80000"/>
              </a:lnSpc>
              <a:buFont typeface="Arial" charset="0"/>
              <a:buNone/>
            </a:pPr>
            <a:endParaRPr lang="en-GB" dirty="0"/>
          </a:p>
          <a:p>
            <a:pPr>
              <a:lnSpc>
                <a:spcPct val="80000"/>
              </a:lnSpc>
            </a:pPr>
            <a:endParaRPr lang="en-US" dirty="0"/>
          </a:p>
        </p:txBody>
      </p:sp>
      <p:pic>
        <p:nvPicPr>
          <p:cNvPr id="177158" name="Picture 6" descr="C:\Documents and Settings\lenney\Local Settings\Temporary Internet Files\Content.IE5\DYE2SEFJ\MCj01979660000[1].wmf"/>
          <p:cNvPicPr>
            <a:picLocks noChangeAspect="1" noChangeArrowheads="1"/>
          </p:cNvPicPr>
          <p:nvPr/>
        </p:nvPicPr>
        <p:blipFill>
          <a:blip r:embed="rId2" cstate="print"/>
          <a:srcRect/>
          <a:stretch>
            <a:fillRect/>
          </a:stretch>
        </p:blipFill>
        <p:spPr bwMode="auto">
          <a:xfrm>
            <a:off x="6312025" y="3068960"/>
            <a:ext cx="3468093" cy="3635904"/>
          </a:xfrm>
          <a:prstGeom prst="rect">
            <a:avLst/>
          </a:prstGeom>
          <a:noFill/>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5521" y="4437112"/>
            <a:ext cx="3144451" cy="2007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9817" y="3029101"/>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9672307"/>
      </p:ext>
    </p:extLst>
  </p:cSld>
  <p:clrMapOvr>
    <a:masterClrMapping/>
  </p:clrMapOvr>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71414"/>
            <a:ext cx="8540750" cy="1085872"/>
          </a:xfrm>
        </p:spPr>
        <p:txBody>
          <a:bodyPr/>
          <a:lstStyle/>
          <a:p>
            <a:r>
              <a:rPr lang="en-GB" dirty="0"/>
              <a:t>The Nature of Organization(s)</a:t>
            </a:r>
          </a:p>
        </p:txBody>
      </p:sp>
      <p:sp>
        <p:nvSpPr>
          <p:cNvPr id="299011" name="Rectangle 3"/>
          <p:cNvSpPr>
            <a:spLocks noGrp="1" noRot="1" noChangeArrowheads="1"/>
          </p:cNvSpPr>
          <p:nvPr>
            <p:ph idx="1"/>
          </p:nvPr>
        </p:nvSpPr>
        <p:spPr>
          <a:xfrm>
            <a:off x="1825625" y="1214422"/>
            <a:ext cx="8540750" cy="1252538"/>
          </a:xfrm>
        </p:spPr>
        <p:txBody>
          <a:bodyPr/>
          <a:lstStyle/>
          <a:p>
            <a:pPr>
              <a:lnSpc>
                <a:spcPct val="80000"/>
              </a:lnSpc>
            </a:pPr>
            <a:r>
              <a:rPr lang="en-GB" i="1" dirty="0">
                <a:solidFill>
                  <a:srgbClr val="FFFF00"/>
                </a:solidFill>
              </a:rPr>
              <a:t>“global went off their timeline again...everything </a:t>
            </a:r>
            <a:r>
              <a:rPr lang="en-GB" i="1" dirty="0" err="1">
                <a:solidFill>
                  <a:srgbClr val="FFFF00"/>
                </a:solidFill>
              </a:rPr>
              <a:t>kinda</a:t>
            </a:r>
            <a:r>
              <a:rPr lang="en-GB" i="1" dirty="0">
                <a:solidFill>
                  <a:srgbClr val="FFFF00"/>
                </a:solidFill>
              </a:rPr>
              <a:t> feeds off advertising ‘n what global are doing..</a:t>
            </a:r>
            <a:r>
              <a:rPr lang="en-GB" i="1" dirty="0" err="1">
                <a:solidFill>
                  <a:srgbClr val="FFFF00"/>
                </a:solidFill>
              </a:rPr>
              <a:t>y’know</a:t>
            </a:r>
            <a:r>
              <a:rPr lang="en-GB" i="1" dirty="0">
                <a:solidFill>
                  <a:srgbClr val="FFFF00"/>
                </a:solidFill>
              </a:rPr>
              <a:t>..if you’re not clear on that then that will knock back on everything else that you do...how do we get right and ready all the relevant materials to do a compelling account presentation for the sell-in that’s due if we haven’t got...  well everything....there’s a real knock-on effect”</a:t>
            </a:r>
            <a:endParaRPr lang="en-US" i="1" dirty="0">
              <a:solidFill>
                <a:srgbClr val="FFFF00"/>
              </a:solidFill>
            </a:endParaRPr>
          </a:p>
        </p:txBody>
      </p:sp>
      <p:pic>
        <p:nvPicPr>
          <p:cNvPr id="299014" name="Picture 6" descr="MCj03227150000[1]"/>
          <p:cNvPicPr>
            <a:picLocks noChangeAspect="1" noChangeArrowheads="1"/>
          </p:cNvPicPr>
          <p:nvPr/>
        </p:nvPicPr>
        <p:blipFill>
          <a:blip r:embed="rId3" cstate="print"/>
          <a:srcRect/>
          <a:stretch>
            <a:fillRect/>
          </a:stretch>
        </p:blipFill>
        <p:spPr bwMode="auto">
          <a:xfrm rot="10635243">
            <a:off x="2208214" y="5805489"/>
            <a:ext cx="3455987" cy="752475"/>
          </a:xfrm>
          <a:prstGeom prst="rect">
            <a:avLst/>
          </a:prstGeom>
          <a:noFill/>
        </p:spPr>
      </p:pic>
      <p:pic>
        <p:nvPicPr>
          <p:cNvPr id="299015" name="Picture 7" descr="MCj03227150000[1]"/>
          <p:cNvPicPr>
            <a:picLocks noChangeAspect="1" noChangeArrowheads="1"/>
          </p:cNvPicPr>
          <p:nvPr/>
        </p:nvPicPr>
        <p:blipFill>
          <a:blip r:embed="rId3" cstate="print"/>
          <a:srcRect/>
          <a:stretch>
            <a:fillRect/>
          </a:stretch>
        </p:blipFill>
        <p:spPr bwMode="auto">
          <a:xfrm>
            <a:off x="5808663" y="5661026"/>
            <a:ext cx="3598862" cy="784225"/>
          </a:xfrm>
          <a:prstGeom prst="rect">
            <a:avLst/>
          </a:prstGeom>
          <a:noFill/>
        </p:spPr>
      </p:pic>
    </p:spTree>
    <p:extLst>
      <p:ext uri="{BB962C8B-B14F-4D97-AF65-F5344CB8AC3E}">
        <p14:creationId xmlns:p14="http://schemas.microsoft.com/office/powerpoint/2010/main" val="3635815668"/>
      </p:ext>
    </p:extLst>
  </p:cSld>
  <p:clrMapOvr>
    <a:masterClrMapping/>
  </p:clrMapOvr>
  <p:transition>
    <p:diamond/>
    <p:sndAc>
      <p:stSnd>
        <p:snd r:embed="rId2" name="click.wav"/>
      </p:stSnd>
    </p:sndAc>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a:xfrm>
            <a:off x="1825625" y="-71462"/>
            <a:ext cx="8540750" cy="1143000"/>
          </a:xfrm>
        </p:spPr>
        <p:txBody>
          <a:bodyPr/>
          <a:lstStyle/>
          <a:p>
            <a:r>
              <a:rPr lang="en-GB" dirty="0"/>
              <a:t>The Nature of Organization(s)</a:t>
            </a:r>
          </a:p>
        </p:txBody>
      </p:sp>
      <p:sp>
        <p:nvSpPr>
          <p:cNvPr id="178179" name="Rectangle 3"/>
          <p:cNvSpPr>
            <a:spLocks noGrp="1" noRot="1" noChangeArrowheads="1"/>
          </p:cNvSpPr>
          <p:nvPr>
            <p:ph idx="1"/>
          </p:nvPr>
        </p:nvSpPr>
        <p:spPr>
          <a:xfrm>
            <a:off x="1825625" y="1052514"/>
            <a:ext cx="8540750" cy="4498975"/>
          </a:xfrm>
        </p:spPr>
        <p:txBody>
          <a:bodyPr/>
          <a:lstStyle/>
          <a:p>
            <a:pPr>
              <a:lnSpc>
                <a:spcPct val="90000"/>
              </a:lnSpc>
            </a:pPr>
            <a:r>
              <a:rPr lang="en-GB" sz="2800" i="1" dirty="0">
                <a:solidFill>
                  <a:srgbClr val="FFFF00"/>
                </a:solidFill>
              </a:rPr>
              <a:t>“..there’s been a load of confusion </a:t>
            </a:r>
            <a:r>
              <a:rPr lang="en-GB" sz="2800" dirty="0">
                <a:solidFill>
                  <a:srgbClr val="FFFF00"/>
                </a:solidFill>
              </a:rPr>
              <a:t>[Jim]</a:t>
            </a:r>
            <a:r>
              <a:rPr lang="en-GB" sz="2800" i="1" dirty="0">
                <a:solidFill>
                  <a:srgbClr val="FFFF00"/>
                </a:solidFill>
              </a:rPr>
              <a:t>..it’s not turned out the way we envisaged..basically now it’s too late to fix anyway, we’ve got to use what’s approved not what </a:t>
            </a:r>
            <a:r>
              <a:rPr lang="en-GB" sz="2800" dirty="0">
                <a:solidFill>
                  <a:srgbClr val="FFFF00"/>
                </a:solidFill>
              </a:rPr>
              <a:t>[Customer F]</a:t>
            </a:r>
            <a:r>
              <a:rPr lang="en-GB" sz="2800" i="1" dirty="0">
                <a:solidFill>
                  <a:srgbClr val="FFFF00"/>
                </a:solidFill>
              </a:rPr>
              <a:t> wants now..they should be here on Friday, if we get them back you will be able to use them...but </a:t>
            </a:r>
            <a:r>
              <a:rPr lang="en-GB" sz="2800" dirty="0">
                <a:solidFill>
                  <a:srgbClr val="FFFF00"/>
                </a:solidFill>
              </a:rPr>
              <a:t>[Simon]</a:t>
            </a:r>
            <a:r>
              <a:rPr lang="en-GB" sz="2800" i="1" dirty="0">
                <a:solidFill>
                  <a:srgbClr val="FFFF00"/>
                </a:solidFill>
              </a:rPr>
              <a:t> isn’t in ‘til Friday now so can’t ...don’t know when </a:t>
            </a:r>
            <a:r>
              <a:rPr lang="en-GB" sz="2800" dirty="0">
                <a:solidFill>
                  <a:srgbClr val="FFFF00"/>
                </a:solidFill>
              </a:rPr>
              <a:t>[Customer C]</a:t>
            </a:r>
            <a:r>
              <a:rPr lang="en-GB" sz="2800" i="1" dirty="0">
                <a:solidFill>
                  <a:srgbClr val="FFFF00"/>
                </a:solidFill>
              </a:rPr>
              <a:t> coming back on it now anyway so can’t hang it together now, </a:t>
            </a:r>
            <a:r>
              <a:rPr lang="en-GB" sz="2800" dirty="0">
                <a:solidFill>
                  <a:srgbClr val="FFFF00"/>
                </a:solidFill>
              </a:rPr>
              <a:t>[Paul]</a:t>
            </a:r>
            <a:r>
              <a:rPr lang="en-GB" sz="2800" i="1" dirty="0">
                <a:solidFill>
                  <a:srgbClr val="FFFF00"/>
                </a:solidFill>
              </a:rPr>
              <a:t> may know…but the </a:t>
            </a:r>
            <a:r>
              <a:rPr lang="en-GB" sz="2800" dirty="0">
                <a:solidFill>
                  <a:srgbClr val="FFFF00"/>
                </a:solidFill>
              </a:rPr>
              <a:t>[Xs]</a:t>
            </a:r>
            <a:r>
              <a:rPr lang="en-GB" sz="2800" i="1" dirty="0">
                <a:solidFill>
                  <a:srgbClr val="FFFF00"/>
                </a:solidFill>
              </a:rPr>
              <a:t> are due in on the fifteenth!</a:t>
            </a:r>
            <a:r>
              <a:rPr lang="en-GB" sz="2800" dirty="0">
                <a:solidFill>
                  <a:srgbClr val="FFFF00"/>
                </a:solidFill>
              </a:rPr>
              <a:t>”</a:t>
            </a:r>
          </a:p>
          <a:p>
            <a:pPr>
              <a:lnSpc>
                <a:spcPct val="90000"/>
              </a:lnSpc>
            </a:pPr>
            <a:endParaRPr lang="en-US" sz="2400" dirty="0"/>
          </a:p>
        </p:txBody>
      </p:sp>
      <p:pic>
        <p:nvPicPr>
          <p:cNvPr id="178180" name="Picture 4"/>
          <p:cNvPicPr>
            <a:picLocks noChangeAspect="1" noChangeArrowheads="1"/>
          </p:cNvPicPr>
          <p:nvPr/>
        </p:nvPicPr>
        <p:blipFill>
          <a:blip r:embed="rId3" cstate="print"/>
          <a:srcRect/>
          <a:stretch>
            <a:fillRect/>
          </a:stretch>
        </p:blipFill>
        <p:spPr bwMode="auto">
          <a:xfrm>
            <a:off x="7024694" y="4894264"/>
            <a:ext cx="3168650" cy="1963737"/>
          </a:xfrm>
          <a:prstGeom prst="rect">
            <a:avLst/>
          </a:prstGeom>
          <a:noFill/>
          <a:ln w="9525">
            <a:noFill/>
            <a:miter lim="800000"/>
            <a:headEnd/>
            <a:tailEnd/>
          </a:ln>
          <a:effectLst/>
        </p:spPr>
      </p:pic>
    </p:spTree>
    <p:extLst>
      <p:ext uri="{BB962C8B-B14F-4D97-AF65-F5344CB8AC3E}">
        <p14:creationId xmlns:p14="http://schemas.microsoft.com/office/powerpoint/2010/main" val="3302506836"/>
      </p:ext>
    </p:extLst>
  </p:cSld>
  <p:clrMapOvr>
    <a:masterClrMapping/>
  </p:clrMapOvr>
  <p:transition>
    <p:diamond/>
    <p:sndAc>
      <p:stSnd>
        <p:snd r:embed="rId2" name="click.wav"/>
      </p:stSnd>
    </p:sndAc>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a:xfrm>
            <a:off x="1825625" y="-71462"/>
            <a:ext cx="8540750" cy="1143000"/>
          </a:xfrm>
        </p:spPr>
        <p:txBody>
          <a:bodyPr/>
          <a:lstStyle/>
          <a:p>
            <a:r>
              <a:rPr lang="en-GB" dirty="0"/>
              <a:t>The Nature of Organization(s)</a:t>
            </a:r>
          </a:p>
        </p:txBody>
      </p:sp>
      <p:sp>
        <p:nvSpPr>
          <p:cNvPr id="175107" name="Rectangle 3"/>
          <p:cNvSpPr>
            <a:spLocks noGrp="1" noRot="1" noChangeArrowheads="1"/>
          </p:cNvSpPr>
          <p:nvPr>
            <p:ph idx="1"/>
          </p:nvPr>
        </p:nvSpPr>
        <p:spPr>
          <a:xfrm>
            <a:off x="1825625" y="1146194"/>
            <a:ext cx="8540750" cy="4997450"/>
          </a:xfrm>
        </p:spPr>
        <p:txBody>
          <a:bodyPr/>
          <a:lstStyle/>
          <a:p>
            <a:pPr>
              <a:lnSpc>
                <a:spcPct val="80000"/>
              </a:lnSpc>
            </a:pPr>
            <a:r>
              <a:rPr lang="en-GB" dirty="0"/>
              <a:t>Even if the scope &amp; degree of specification of the individual commissions constituting a particular ‘web/network’ is reasonably comprehensive and tight, the overall scope &amp; degree of specification of  ‘webs of commissions’ is most often somewhat ‘loose’</a:t>
            </a:r>
          </a:p>
          <a:p>
            <a:pPr>
              <a:lnSpc>
                <a:spcPct val="80000"/>
              </a:lnSpc>
              <a:buNone/>
            </a:pPr>
            <a:endParaRPr lang="en-GB" dirty="0"/>
          </a:p>
          <a:p>
            <a:pPr>
              <a:lnSpc>
                <a:spcPct val="80000"/>
              </a:lnSpc>
            </a:pPr>
            <a:r>
              <a:rPr lang="en-GB" dirty="0"/>
              <a:t>This is the commission web/network equivalent of ‘engineering-tolerance stack-up’</a:t>
            </a:r>
          </a:p>
          <a:p>
            <a:pPr>
              <a:lnSpc>
                <a:spcPct val="80000"/>
              </a:lnSpc>
            </a:pPr>
            <a:r>
              <a:rPr lang="en-GB" dirty="0"/>
              <a:t>Robustness helps but…..</a:t>
            </a:r>
          </a:p>
          <a:p>
            <a:pPr>
              <a:lnSpc>
                <a:spcPct val="80000"/>
              </a:lnSpc>
              <a:buFont typeface="Arial" charset="0"/>
              <a:buNone/>
            </a:pPr>
            <a:r>
              <a:rPr lang="en-GB" dirty="0"/>
              <a:t> </a:t>
            </a:r>
            <a:endParaRPr lang="en-GB" i="1" dirty="0"/>
          </a:p>
        </p:txBody>
      </p:sp>
      <p:pic>
        <p:nvPicPr>
          <p:cNvPr id="175109" name="Picture 5"/>
          <p:cNvPicPr>
            <a:picLocks noChangeAspect="1" noChangeArrowheads="1"/>
          </p:cNvPicPr>
          <p:nvPr/>
        </p:nvPicPr>
        <p:blipFill>
          <a:blip r:embed="rId3" cstate="print"/>
          <a:srcRect/>
          <a:stretch>
            <a:fillRect/>
          </a:stretch>
        </p:blipFill>
        <p:spPr bwMode="auto">
          <a:xfrm>
            <a:off x="6667504" y="5012182"/>
            <a:ext cx="2956888" cy="1845842"/>
          </a:xfrm>
          <a:prstGeom prst="rect">
            <a:avLst/>
          </a:prstGeom>
          <a:noFill/>
          <a:ln w="9525">
            <a:noFill/>
            <a:miter lim="800000"/>
            <a:headEnd/>
            <a:tailEnd/>
          </a:ln>
          <a:effectLst/>
        </p:spPr>
      </p:pic>
    </p:spTree>
    <p:extLst>
      <p:ext uri="{BB962C8B-B14F-4D97-AF65-F5344CB8AC3E}">
        <p14:creationId xmlns:p14="http://schemas.microsoft.com/office/powerpoint/2010/main" val="2463194625"/>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anim calcmode="lin" valueType="num">
                                      <p:cBhvr additive="base">
                                        <p:cTn id="7" dur="500" fill="hold"/>
                                        <p:tgtEl>
                                          <p:spTgt spid="1751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51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5107">
                                            <p:txEl>
                                              <p:pRg st="2" end="2"/>
                                            </p:txEl>
                                          </p:spTgt>
                                        </p:tgtEl>
                                        <p:attrNameLst>
                                          <p:attrName>style.visibility</p:attrName>
                                        </p:attrNameLst>
                                      </p:cBhvr>
                                      <p:to>
                                        <p:strVal val="visible"/>
                                      </p:to>
                                    </p:set>
                                    <p:anim calcmode="lin" valueType="num">
                                      <p:cBhvr additive="base">
                                        <p:cTn id="13" dur="500" fill="hold"/>
                                        <p:tgtEl>
                                          <p:spTgt spid="17510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51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5107">
                                            <p:txEl>
                                              <p:pRg st="3" end="3"/>
                                            </p:txEl>
                                          </p:spTgt>
                                        </p:tgtEl>
                                        <p:attrNameLst>
                                          <p:attrName>style.visibility</p:attrName>
                                        </p:attrNameLst>
                                      </p:cBhvr>
                                      <p:to>
                                        <p:strVal val="visible"/>
                                      </p:to>
                                    </p:set>
                                    <p:anim calcmode="lin" valueType="num">
                                      <p:cBhvr additive="base">
                                        <p:cTn id="19" dur="500" fill="hold"/>
                                        <p:tgtEl>
                                          <p:spTgt spid="17510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51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5107">
                                            <p:txEl>
                                              <p:pRg st="4" end="4"/>
                                            </p:txEl>
                                          </p:spTgt>
                                        </p:tgtEl>
                                        <p:attrNameLst>
                                          <p:attrName>style.visibility</p:attrName>
                                        </p:attrNameLst>
                                      </p:cBhvr>
                                      <p:to>
                                        <p:strVal val="visible"/>
                                      </p:to>
                                    </p:set>
                                    <p:anim calcmode="lin" valueType="num">
                                      <p:cBhvr additive="base">
                                        <p:cTn id="25" dur="500" fill="hold"/>
                                        <p:tgtEl>
                                          <p:spTgt spid="17510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510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24"/>
            <a:ext cx="8540750" cy="1143000"/>
          </a:xfrm>
        </p:spPr>
        <p:txBody>
          <a:bodyPr/>
          <a:lstStyle/>
          <a:p>
            <a:r>
              <a:rPr lang="en-GB" dirty="0"/>
              <a:t>The Nature of Organization(s)</a:t>
            </a:r>
          </a:p>
        </p:txBody>
      </p:sp>
      <p:sp>
        <p:nvSpPr>
          <p:cNvPr id="177155" name="Rectangle 3"/>
          <p:cNvSpPr>
            <a:spLocks noGrp="1" noRot="1" noChangeArrowheads="1"/>
          </p:cNvSpPr>
          <p:nvPr>
            <p:ph idx="1"/>
          </p:nvPr>
        </p:nvSpPr>
        <p:spPr>
          <a:xfrm>
            <a:off x="1847850" y="785795"/>
            <a:ext cx="8540750" cy="4924425"/>
          </a:xfrm>
        </p:spPr>
        <p:txBody>
          <a:bodyPr/>
          <a:lstStyle/>
          <a:p>
            <a:pPr>
              <a:lnSpc>
                <a:spcPct val="80000"/>
              </a:lnSpc>
              <a:buFont typeface="Arial" charset="0"/>
              <a:buNone/>
            </a:pPr>
            <a:endParaRPr lang="en-GB" dirty="0"/>
          </a:p>
          <a:p>
            <a:pPr>
              <a:lnSpc>
                <a:spcPct val="80000"/>
              </a:lnSpc>
            </a:pPr>
            <a:r>
              <a:rPr lang="en-GB" dirty="0"/>
              <a:t>commission webs/networks afford no ease or assurance in any dimension. </a:t>
            </a:r>
          </a:p>
          <a:p>
            <a:pPr>
              <a:lnSpc>
                <a:spcPct val="80000"/>
              </a:lnSpc>
            </a:pPr>
            <a:r>
              <a:rPr lang="en-GB" u="sng" dirty="0"/>
              <a:t>When they are effective, they are effective not simply because their constituent commissions may be authentic-robust but because they </a:t>
            </a:r>
            <a:r>
              <a:rPr lang="en-GB" b="1" u="sng" dirty="0"/>
              <a:t>are constantly sustained.</a:t>
            </a:r>
          </a:p>
          <a:p>
            <a:pPr>
              <a:lnSpc>
                <a:spcPct val="80000"/>
              </a:lnSpc>
            </a:pPr>
            <a:r>
              <a:rPr lang="en-GB" b="1" dirty="0">
                <a:solidFill>
                  <a:srgbClr val="FFFF00"/>
                </a:solidFill>
              </a:rPr>
              <a:t>The sustaining of commissions dominates managerial work</a:t>
            </a:r>
            <a:endParaRPr lang="en-US" b="1" dirty="0">
              <a:solidFill>
                <a:srgbClr val="FFFF00"/>
              </a:solidFill>
            </a:endParaRPr>
          </a:p>
          <a:p>
            <a:pPr>
              <a:lnSpc>
                <a:spcPct val="80000"/>
              </a:lnSpc>
            </a:pPr>
            <a:endParaRPr lang="en-US" dirty="0"/>
          </a:p>
        </p:txBody>
      </p:sp>
      <p:pic>
        <p:nvPicPr>
          <p:cNvPr id="177156" name="Picture 4"/>
          <p:cNvPicPr>
            <a:picLocks noChangeAspect="1" noChangeArrowheads="1"/>
          </p:cNvPicPr>
          <p:nvPr/>
        </p:nvPicPr>
        <p:blipFill>
          <a:blip r:embed="rId2" cstate="print"/>
          <a:srcRect/>
          <a:stretch>
            <a:fillRect/>
          </a:stretch>
        </p:blipFill>
        <p:spPr bwMode="auto">
          <a:xfrm>
            <a:off x="1991544" y="4897197"/>
            <a:ext cx="2563588" cy="1571636"/>
          </a:xfrm>
          <a:prstGeom prst="rect">
            <a:avLst/>
          </a:prstGeom>
          <a:noFill/>
          <a:ln w="9525">
            <a:noFill/>
            <a:miter lim="800000"/>
            <a:headEnd/>
            <a:tailEnd/>
          </a:ln>
          <a:effectLst/>
        </p:spPr>
      </p:pic>
      <p:pic>
        <p:nvPicPr>
          <p:cNvPr id="177157" name="Picture 5"/>
          <p:cNvPicPr>
            <a:picLocks noChangeAspect="1" noChangeArrowheads="1"/>
          </p:cNvPicPr>
          <p:nvPr/>
        </p:nvPicPr>
        <p:blipFill>
          <a:blip r:embed="rId3" cstate="print"/>
          <a:srcRect/>
          <a:stretch>
            <a:fillRect/>
          </a:stretch>
        </p:blipFill>
        <p:spPr bwMode="auto">
          <a:xfrm>
            <a:off x="6744072" y="4624662"/>
            <a:ext cx="3444884" cy="2116705"/>
          </a:xfrm>
          <a:prstGeom prst="rect">
            <a:avLst/>
          </a:prstGeom>
          <a:noFill/>
          <a:ln w="9525">
            <a:noFill/>
            <a:miter lim="800000"/>
            <a:headEnd/>
            <a:tailEnd/>
          </a:ln>
          <a:effec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7889" y="4783697"/>
            <a:ext cx="1798637" cy="179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2188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7155">
                                            <p:txEl>
                                              <p:pRg st="1" end="1"/>
                                            </p:txEl>
                                          </p:spTgt>
                                        </p:tgtEl>
                                        <p:attrNameLst>
                                          <p:attrName>style.visibility</p:attrName>
                                        </p:attrNameLst>
                                      </p:cBhvr>
                                      <p:to>
                                        <p:strVal val="visible"/>
                                      </p:to>
                                    </p:set>
                                    <p:anim calcmode="lin" valueType="num">
                                      <p:cBhvr additive="base">
                                        <p:cTn id="7" dur="500" fill="hold"/>
                                        <p:tgtEl>
                                          <p:spTgt spid="17715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71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7155">
                                            <p:txEl>
                                              <p:pRg st="2" end="2"/>
                                            </p:txEl>
                                          </p:spTgt>
                                        </p:tgtEl>
                                        <p:attrNameLst>
                                          <p:attrName>style.visibility</p:attrName>
                                        </p:attrNameLst>
                                      </p:cBhvr>
                                      <p:to>
                                        <p:strVal val="visible"/>
                                      </p:to>
                                    </p:set>
                                    <p:anim calcmode="lin" valueType="num">
                                      <p:cBhvr additive="base">
                                        <p:cTn id="13" dur="500" fill="hold"/>
                                        <p:tgtEl>
                                          <p:spTgt spid="17715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71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7155">
                                            <p:txEl>
                                              <p:pRg st="3" end="3"/>
                                            </p:txEl>
                                          </p:spTgt>
                                        </p:tgtEl>
                                        <p:attrNameLst>
                                          <p:attrName>style.visibility</p:attrName>
                                        </p:attrNameLst>
                                      </p:cBhvr>
                                      <p:to>
                                        <p:strVal val="visible"/>
                                      </p:to>
                                    </p:set>
                                    <p:anim calcmode="lin" valueType="num">
                                      <p:cBhvr additive="base">
                                        <p:cTn id="19" dur="500" fill="hold"/>
                                        <p:tgtEl>
                                          <p:spTgt spid="17715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715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rrowheads="1"/>
          </p:cNvSpPr>
          <p:nvPr>
            <p:ph type="title"/>
          </p:nvPr>
        </p:nvSpPr>
        <p:spPr>
          <a:xfrm>
            <a:off x="1825625" y="-142900"/>
            <a:ext cx="8540750" cy="1143000"/>
          </a:xfrm>
        </p:spPr>
        <p:txBody>
          <a:bodyPr/>
          <a:lstStyle/>
          <a:p>
            <a:r>
              <a:rPr lang="en-GB" dirty="0"/>
              <a:t>Sustaining commissions</a:t>
            </a:r>
            <a:endParaRPr lang="en-US" dirty="0"/>
          </a:p>
        </p:txBody>
      </p:sp>
      <p:pic>
        <p:nvPicPr>
          <p:cNvPr id="4" name="Picture 3" descr="total model new.bmp"/>
          <p:cNvPicPr/>
          <p:nvPr/>
        </p:nvPicPr>
        <p:blipFill>
          <a:blip r:embed="rId2" cstate="print"/>
          <a:srcRect t="52747" r="1786"/>
          <a:stretch>
            <a:fillRect/>
          </a:stretch>
        </p:blipFill>
        <p:spPr>
          <a:xfrm>
            <a:off x="2207568" y="908720"/>
            <a:ext cx="7704856" cy="5688632"/>
          </a:xfrm>
          <a:prstGeom prst="rect">
            <a:avLst/>
          </a:prstGeom>
        </p:spPr>
      </p:pic>
    </p:spTree>
    <p:extLst>
      <p:ext uri="{BB962C8B-B14F-4D97-AF65-F5344CB8AC3E}">
        <p14:creationId xmlns:p14="http://schemas.microsoft.com/office/powerpoint/2010/main" val="4182942718"/>
      </p:ext>
    </p:extLst>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rrowheads="1"/>
          </p:cNvSpPr>
          <p:nvPr>
            <p:ph type="title"/>
          </p:nvPr>
        </p:nvSpPr>
        <p:spPr>
          <a:xfrm>
            <a:off x="1825625" y="44624"/>
            <a:ext cx="8540750" cy="1143000"/>
          </a:xfrm>
        </p:spPr>
        <p:txBody>
          <a:bodyPr/>
          <a:lstStyle/>
          <a:p>
            <a:r>
              <a:rPr lang="en-GB" dirty="0"/>
              <a:t>The Nature of Managerial Work</a:t>
            </a:r>
            <a:endParaRPr lang="en-US" dirty="0"/>
          </a:p>
        </p:txBody>
      </p:sp>
      <p:sp>
        <p:nvSpPr>
          <p:cNvPr id="179203" name="Rectangle 3"/>
          <p:cNvSpPr>
            <a:spLocks noGrp="1" noRot="1" noChangeArrowheads="1"/>
          </p:cNvSpPr>
          <p:nvPr>
            <p:ph idx="1"/>
          </p:nvPr>
        </p:nvSpPr>
        <p:spPr>
          <a:xfrm>
            <a:off x="1825625" y="1268761"/>
            <a:ext cx="8540750" cy="4498975"/>
          </a:xfrm>
        </p:spPr>
        <p:txBody>
          <a:bodyPr/>
          <a:lstStyle/>
          <a:p>
            <a:r>
              <a:rPr lang="en-US" dirty="0"/>
              <a:t>We agree with Tom Peters’ perspective on the centrality of ‘</a:t>
            </a:r>
            <a:r>
              <a:rPr lang="en-US" i="1" dirty="0"/>
              <a:t>the mundane’</a:t>
            </a:r>
            <a:r>
              <a:rPr lang="en-US" dirty="0"/>
              <a:t>  in effective managerial conduct </a:t>
            </a:r>
          </a:p>
          <a:p>
            <a:r>
              <a:rPr lang="en-US" i="1" dirty="0"/>
              <a:t>“The value of brute persistence may be vastly more important than the scarcity of references to it in the management literature would suggest”  </a:t>
            </a:r>
            <a:r>
              <a:rPr lang="en-US" sz="1800" dirty="0"/>
              <a:t>[1980 p 12].</a:t>
            </a:r>
            <a:r>
              <a:rPr lang="en-US" dirty="0"/>
              <a:t> </a:t>
            </a:r>
          </a:p>
        </p:txBody>
      </p:sp>
      <p:pic>
        <p:nvPicPr>
          <p:cNvPr id="4098" name="Picture 2" descr="https://encrypted-tbn0.gstatic.com/images?q=tbn:ANd9GcSk5DzpycRqrDWIsk2rV6j4dGhbwYMXNbIjhsPWVOqv0i-rFcVlt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537" y="4948568"/>
            <a:ext cx="2524125" cy="1809751"/>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7928" y="4948567"/>
            <a:ext cx="1800200"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2264" y="4529139"/>
            <a:ext cx="2076450"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0551577"/>
      </p:ext>
    </p:extLst>
  </p:cSld>
  <p:clrMapOvr>
    <a:masterClrMapping/>
  </p:clrMapOvr>
  <p:transition>
    <p:diamond/>
    <p:sndAc>
      <p:stSnd>
        <p:snd r:embed="rId2" name="click.wav"/>
      </p:stSnd>
    </p:sndAc>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rrowheads="1"/>
          </p:cNvSpPr>
          <p:nvPr>
            <p:ph type="title"/>
          </p:nvPr>
        </p:nvSpPr>
        <p:spPr>
          <a:xfrm>
            <a:off x="1825625" y="-142900"/>
            <a:ext cx="8540750" cy="1143000"/>
          </a:xfrm>
        </p:spPr>
        <p:txBody>
          <a:bodyPr/>
          <a:lstStyle/>
          <a:p>
            <a:r>
              <a:rPr lang="en-GB" dirty="0"/>
              <a:t>Sustaining commissions</a:t>
            </a:r>
            <a:endParaRPr lang="en-US" dirty="0"/>
          </a:p>
        </p:txBody>
      </p:sp>
      <p:pic>
        <p:nvPicPr>
          <p:cNvPr id="5" name="Picture 4" descr="total model new.bmp"/>
          <p:cNvPicPr/>
          <p:nvPr/>
        </p:nvPicPr>
        <p:blipFill>
          <a:blip r:embed="rId3" cstate="print"/>
          <a:srcRect t="52747" r="1786"/>
          <a:stretch>
            <a:fillRect/>
          </a:stretch>
        </p:blipFill>
        <p:spPr>
          <a:xfrm>
            <a:off x="1847528" y="1052736"/>
            <a:ext cx="7704856" cy="5544616"/>
          </a:xfrm>
          <a:prstGeom prst="rect">
            <a:avLst/>
          </a:prstGeom>
        </p:spPr>
      </p:pic>
      <p:cxnSp>
        <p:nvCxnSpPr>
          <p:cNvPr id="6" name="Straight Arrow Connector 5"/>
          <p:cNvCxnSpPr/>
          <p:nvPr/>
        </p:nvCxnSpPr>
        <p:spPr>
          <a:xfrm>
            <a:off x="3449374" y="1633360"/>
            <a:ext cx="2214578" cy="571504"/>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581121"/>
      </p:ext>
    </p:extLst>
  </p:cSld>
  <p:clrMapOvr>
    <a:masterClrMapping/>
  </p:clrMapOvr>
  <p:transition>
    <p:diamond/>
    <p:sndAc>
      <p:stSnd>
        <p:snd r:embed="rId2" name="click.wav"/>
      </p:stSnd>
    </p:sndAc>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a:xfrm>
            <a:off x="1825625" y="-100013"/>
            <a:ext cx="8540750" cy="1143001"/>
          </a:xfrm>
        </p:spPr>
        <p:txBody>
          <a:bodyPr/>
          <a:lstStyle/>
          <a:p>
            <a:r>
              <a:rPr lang="en-GB"/>
              <a:t>The Nature of Managerial Work</a:t>
            </a:r>
          </a:p>
        </p:txBody>
      </p:sp>
      <p:sp>
        <p:nvSpPr>
          <p:cNvPr id="49155" name="Rectangle 3"/>
          <p:cNvSpPr>
            <a:spLocks noGrp="1" noRot="1" noChangeArrowheads="1"/>
          </p:cNvSpPr>
          <p:nvPr>
            <p:ph idx="1"/>
          </p:nvPr>
        </p:nvSpPr>
        <p:spPr>
          <a:xfrm>
            <a:off x="1825625" y="1316060"/>
            <a:ext cx="8540750" cy="5113337"/>
          </a:xfrm>
        </p:spPr>
        <p:txBody>
          <a:bodyPr/>
          <a:lstStyle/>
          <a:p>
            <a:pPr>
              <a:lnSpc>
                <a:spcPct val="80000"/>
              </a:lnSpc>
            </a:pPr>
            <a:r>
              <a:rPr lang="en-GB" sz="3600" i="1" dirty="0"/>
              <a:t>“..the actions of each manager affect all the other groups around him, and they must make adjustments before he can shift his own efforts. As one or more groups make what are, for him, less than optimal ‘moves’, our manager must make compensating moves.”</a:t>
            </a:r>
          </a:p>
          <a:p>
            <a:pPr>
              <a:lnSpc>
                <a:spcPct val="80000"/>
              </a:lnSpc>
              <a:buFont typeface="Arial" charset="0"/>
              <a:buNone/>
            </a:pPr>
            <a:r>
              <a:rPr lang="en-GB" sz="3600" dirty="0"/>
              <a:t>	</a:t>
            </a:r>
            <a:r>
              <a:rPr lang="en-GB" sz="2000" dirty="0"/>
              <a:t>[Sayles 1964 p26-27]</a:t>
            </a:r>
            <a:endParaRPr lang="en-GB" sz="2000" i="1" dirty="0"/>
          </a:p>
        </p:txBody>
      </p:sp>
      <p:pic>
        <p:nvPicPr>
          <p:cNvPr id="49156" name="Picture 4" descr="MMj03034040000[1]"/>
          <p:cNvPicPr>
            <a:picLocks noChangeAspect="1" noChangeArrowheads="1" noCrop="1"/>
          </p:cNvPicPr>
          <p:nvPr/>
        </p:nvPicPr>
        <p:blipFill>
          <a:blip r:embed="rId3" cstate="print"/>
          <a:srcRect/>
          <a:stretch>
            <a:fillRect/>
          </a:stretch>
        </p:blipFill>
        <p:spPr bwMode="auto">
          <a:xfrm>
            <a:off x="5380388" y="4382774"/>
            <a:ext cx="4993378" cy="2214578"/>
          </a:xfrm>
          <a:prstGeom prst="rect">
            <a:avLst/>
          </a:prstGeom>
          <a:noFill/>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9576" y="5010054"/>
            <a:ext cx="1519884" cy="1607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0380001"/>
      </p:ext>
    </p:extLst>
  </p:cSld>
  <p:clrMapOvr>
    <a:masterClrMapping/>
  </p:clrMapOvr>
  <p:transition>
    <p:diamond/>
    <p:sndAc>
      <p:stSnd>
        <p:snd r:embed="rId2" name="click.wav"/>
      </p:stSnd>
    </p:sndAc>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a:xfrm>
            <a:off x="1825625" y="-100013"/>
            <a:ext cx="8540750" cy="1143001"/>
          </a:xfrm>
        </p:spPr>
        <p:txBody>
          <a:bodyPr/>
          <a:lstStyle/>
          <a:p>
            <a:r>
              <a:rPr lang="en-GB"/>
              <a:t>The Nature of Managerial Work</a:t>
            </a:r>
          </a:p>
        </p:txBody>
      </p:sp>
      <p:sp>
        <p:nvSpPr>
          <p:cNvPr id="49155" name="Rectangle 3"/>
          <p:cNvSpPr>
            <a:spLocks noGrp="1" noRot="1" noChangeArrowheads="1"/>
          </p:cNvSpPr>
          <p:nvPr>
            <p:ph idx="1"/>
          </p:nvPr>
        </p:nvSpPr>
        <p:spPr>
          <a:xfrm>
            <a:off x="1825625" y="692697"/>
            <a:ext cx="8540750" cy="5113337"/>
          </a:xfrm>
        </p:spPr>
        <p:txBody>
          <a:bodyPr/>
          <a:lstStyle/>
          <a:p>
            <a:pPr>
              <a:lnSpc>
                <a:spcPct val="80000"/>
              </a:lnSpc>
              <a:buFont typeface="Arial" charset="0"/>
              <a:buNone/>
            </a:pPr>
            <a:endParaRPr lang="en-GB" sz="2800" i="1" dirty="0"/>
          </a:p>
          <a:p>
            <a:pPr>
              <a:lnSpc>
                <a:spcPct val="80000"/>
              </a:lnSpc>
            </a:pPr>
            <a:r>
              <a:rPr lang="en-GB" sz="3600" i="1" dirty="0"/>
              <a:t>These ‘moves’, in their turn, affect still other groups and so our peripatetic manager must go around the circuit again</a:t>
            </a:r>
            <a:r>
              <a:rPr lang="en-GB" sz="3600" dirty="0"/>
              <a:t> </a:t>
            </a:r>
            <a:r>
              <a:rPr lang="en-GB" sz="3600" i="1" dirty="0"/>
              <a:t>[and again &amp; again ad infinitum] securing new agreements, commissions, [commitments] and assurances from those he had committed to something else only shortly before ….”</a:t>
            </a:r>
            <a:r>
              <a:rPr lang="en-GB" sz="3600" dirty="0"/>
              <a:t> </a:t>
            </a:r>
          </a:p>
          <a:p>
            <a:pPr>
              <a:lnSpc>
                <a:spcPct val="80000"/>
              </a:lnSpc>
              <a:buFont typeface="Arial" charset="0"/>
              <a:buNone/>
            </a:pPr>
            <a:r>
              <a:rPr lang="en-GB" sz="1800" dirty="0"/>
              <a:t>	[Sayles 1964 p26-27 – re-wording highlighted]</a:t>
            </a:r>
            <a:endParaRPr lang="en-GB" sz="1800" i="1" dirty="0"/>
          </a:p>
        </p:txBody>
      </p:sp>
      <p:pic>
        <p:nvPicPr>
          <p:cNvPr id="49156" name="Picture 4" descr="MMj03034040000[1]"/>
          <p:cNvPicPr>
            <a:picLocks noChangeAspect="1" noChangeArrowheads="1" noCrop="1"/>
          </p:cNvPicPr>
          <p:nvPr/>
        </p:nvPicPr>
        <p:blipFill>
          <a:blip r:embed="rId3" cstate="print"/>
          <a:srcRect/>
          <a:stretch>
            <a:fillRect/>
          </a:stretch>
        </p:blipFill>
        <p:spPr bwMode="auto">
          <a:xfrm>
            <a:off x="1847528" y="5445224"/>
            <a:ext cx="3024336" cy="1341302"/>
          </a:xfrm>
          <a:prstGeom prst="rect">
            <a:avLst/>
          </a:prstGeom>
          <a:noFill/>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6240" y="4725900"/>
            <a:ext cx="2016224" cy="213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9652940"/>
      </p:ext>
    </p:extLst>
  </p:cSld>
  <p:clrMapOvr>
    <a:masterClrMapping/>
  </p:clrMapOvr>
  <p:transition>
    <p:diamond/>
    <p:sndAc>
      <p:stSnd>
        <p:snd r:embed="rId2" name="click.wav"/>
      </p:stSnd>
    </p:sndAc>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rrowheads="1"/>
          </p:cNvSpPr>
          <p:nvPr>
            <p:ph type="title"/>
          </p:nvPr>
        </p:nvSpPr>
        <p:spPr>
          <a:xfrm>
            <a:off x="1875730" y="-234281"/>
            <a:ext cx="8540750" cy="1143001"/>
          </a:xfrm>
        </p:spPr>
        <p:txBody>
          <a:bodyPr/>
          <a:lstStyle/>
          <a:p>
            <a:r>
              <a:rPr lang="en-GB" dirty="0"/>
              <a:t>Sustaining commissions</a:t>
            </a:r>
            <a:endParaRPr lang="en-US" dirty="0"/>
          </a:p>
        </p:txBody>
      </p:sp>
      <p:sp>
        <p:nvSpPr>
          <p:cNvPr id="182275" name="Rectangle 3"/>
          <p:cNvSpPr>
            <a:spLocks noGrp="1" noRot="1" noChangeArrowheads="1"/>
          </p:cNvSpPr>
          <p:nvPr>
            <p:ph idx="1"/>
          </p:nvPr>
        </p:nvSpPr>
        <p:spPr>
          <a:xfrm>
            <a:off x="1847850" y="764704"/>
            <a:ext cx="8540750" cy="3803660"/>
          </a:xfrm>
        </p:spPr>
        <p:txBody>
          <a:bodyPr/>
          <a:lstStyle/>
          <a:p>
            <a:pPr>
              <a:lnSpc>
                <a:spcPct val="90000"/>
              </a:lnSpc>
            </a:pPr>
            <a:r>
              <a:rPr lang="en-US" dirty="0"/>
              <a:t>commissions are constantly being, both formally and informally, </a:t>
            </a:r>
            <a:r>
              <a:rPr lang="en-US" b="1" dirty="0">
                <a:solidFill>
                  <a:srgbClr val="FFFF00"/>
                </a:solidFill>
              </a:rPr>
              <a:t>monitored and their meanings maintained</a:t>
            </a:r>
            <a:r>
              <a:rPr lang="en-US" dirty="0"/>
              <a:t> and continually elaborated in all their dimensions:</a:t>
            </a:r>
            <a:endParaRPr lang="en-GB" i="1" dirty="0"/>
          </a:p>
          <a:p>
            <a:pPr>
              <a:lnSpc>
                <a:spcPct val="90000"/>
              </a:lnSpc>
            </a:pPr>
            <a:r>
              <a:rPr lang="en-GB" sz="2800" i="1" dirty="0">
                <a:solidFill>
                  <a:srgbClr val="FFFF00"/>
                </a:solidFill>
              </a:rPr>
              <a:t>“ ...lots, ‘n lots, ‘n lots of calls...a whole day of calls..talking to people, getting things done, making sure things were happening, chasing and chasing things</a:t>
            </a:r>
            <a:r>
              <a:rPr lang="en-GB" sz="2800" dirty="0">
                <a:solidFill>
                  <a:srgbClr val="FFFF00"/>
                </a:solidFill>
              </a:rPr>
              <a:t> </a:t>
            </a:r>
            <a:endParaRPr lang="en-US" sz="2800" i="1" u="sng" dirty="0">
              <a:solidFill>
                <a:srgbClr val="FFFF00"/>
              </a:solidFill>
            </a:endParaRPr>
          </a:p>
          <a:p>
            <a:pPr>
              <a:lnSpc>
                <a:spcPct val="90000"/>
              </a:lnSpc>
            </a:pPr>
            <a:r>
              <a:rPr lang="en-US" sz="2800" i="1" dirty="0">
                <a:solidFill>
                  <a:srgbClr val="FFFF00"/>
                </a:solidFill>
              </a:rPr>
              <a:t>“...constant interaction to keep things on track...constantly I am saying ‘ what has happened with this and what has happened with that, and where are we up to, ‘n what needs to happen now...?”</a:t>
            </a:r>
            <a:endParaRPr lang="en-US" dirty="0">
              <a:solidFill>
                <a:srgbClr val="FFFF00"/>
              </a:solidFill>
            </a:endParaRPr>
          </a:p>
        </p:txBody>
      </p:sp>
    </p:spTree>
    <p:extLst>
      <p:ext uri="{BB962C8B-B14F-4D97-AF65-F5344CB8AC3E}">
        <p14:creationId xmlns:p14="http://schemas.microsoft.com/office/powerpoint/2010/main" val="3159565878"/>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2275">
                                            <p:txEl>
                                              <p:pRg st="0" end="0"/>
                                            </p:txEl>
                                          </p:spTgt>
                                        </p:tgtEl>
                                        <p:attrNameLst>
                                          <p:attrName>style.visibility</p:attrName>
                                        </p:attrNameLst>
                                      </p:cBhvr>
                                      <p:to>
                                        <p:strVal val="visible"/>
                                      </p:to>
                                    </p:set>
                                    <p:anim calcmode="lin" valueType="num">
                                      <p:cBhvr additive="base">
                                        <p:cTn id="7" dur="500" fill="hold"/>
                                        <p:tgtEl>
                                          <p:spTgt spid="1822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22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2275">
                                            <p:txEl>
                                              <p:pRg st="1" end="1"/>
                                            </p:txEl>
                                          </p:spTgt>
                                        </p:tgtEl>
                                        <p:attrNameLst>
                                          <p:attrName>style.visibility</p:attrName>
                                        </p:attrNameLst>
                                      </p:cBhvr>
                                      <p:to>
                                        <p:strVal val="visible"/>
                                      </p:to>
                                    </p:set>
                                    <p:anim calcmode="lin" valueType="num">
                                      <p:cBhvr additive="base">
                                        <p:cTn id="13" dur="500" fill="hold"/>
                                        <p:tgtEl>
                                          <p:spTgt spid="18227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227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2275">
                                            <p:txEl>
                                              <p:pRg st="2" end="2"/>
                                            </p:txEl>
                                          </p:spTgt>
                                        </p:tgtEl>
                                        <p:attrNameLst>
                                          <p:attrName>style.visibility</p:attrName>
                                        </p:attrNameLst>
                                      </p:cBhvr>
                                      <p:to>
                                        <p:strVal val="visible"/>
                                      </p:to>
                                    </p:set>
                                    <p:anim calcmode="lin" valueType="num">
                                      <p:cBhvr additive="base">
                                        <p:cTn id="19" dur="500" fill="hold"/>
                                        <p:tgtEl>
                                          <p:spTgt spid="18227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8227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Rot="1" noChangeArrowheads="1"/>
          </p:cNvSpPr>
          <p:nvPr>
            <p:ph type="title"/>
          </p:nvPr>
        </p:nvSpPr>
        <p:spPr>
          <a:xfrm>
            <a:off x="1825625" y="-171400"/>
            <a:ext cx="8540750" cy="1143000"/>
          </a:xfrm>
        </p:spPr>
        <p:txBody>
          <a:bodyPr/>
          <a:lstStyle/>
          <a:p>
            <a:r>
              <a:rPr lang="en-GB" dirty="0"/>
              <a:t>Sustaining commissions</a:t>
            </a:r>
            <a:endParaRPr lang="en-US" dirty="0"/>
          </a:p>
        </p:txBody>
      </p:sp>
      <p:pic>
        <p:nvPicPr>
          <p:cNvPr id="7" name="Picture 6" descr="total model new.bmp"/>
          <p:cNvPicPr/>
          <p:nvPr/>
        </p:nvPicPr>
        <p:blipFill>
          <a:blip r:embed="rId3" cstate="print"/>
          <a:srcRect t="52747" r="1786"/>
          <a:stretch>
            <a:fillRect/>
          </a:stretch>
        </p:blipFill>
        <p:spPr>
          <a:xfrm>
            <a:off x="1847528" y="1052736"/>
            <a:ext cx="7488832" cy="5400600"/>
          </a:xfrm>
          <a:prstGeom prst="rect">
            <a:avLst/>
          </a:prstGeom>
        </p:spPr>
      </p:pic>
      <p:cxnSp>
        <p:nvCxnSpPr>
          <p:cNvPr id="9" name="Straight Arrow Connector 8"/>
          <p:cNvCxnSpPr/>
          <p:nvPr/>
        </p:nvCxnSpPr>
        <p:spPr>
          <a:xfrm flipH="1">
            <a:off x="8256240" y="692696"/>
            <a:ext cx="1728192" cy="1512168"/>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1869527"/>
      </p:ext>
    </p:extLst>
  </p:cSld>
  <p:clrMapOvr>
    <a:masterClrMapping/>
  </p:clrMapOvr>
  <p:transition>
    <p:diamond/>
    <p:sndAc>
      <p:stSnd>
        <p:snd r:embed="rId2" name="click.wav"/>
      </p:stSnd>
    </p:sndAc>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5" name="Rectangle 3"/>
          <p:cNvSpPr>
            <a:spLocks noGrp="1" noRot="1" noChangeArrowheads="1"/>
          </p:cNvSpPr>
          <p:nvPr>
            <p:ph idx="1"/>
          </p:nvPr>
        </p:nvSpPr>
        <p:spPr>
          <a:xfrm>
            <a:off x="1825625" y="1000108"/>
            <a:ext cx="8540750" cy="5572164"/>
          </a:xfrm>
        </p:spPr>
        <p:txBody>
          <a:bodyPr/>
          <a:lstStyle/>
          <a:p>
            <a:pPr>
              <a:lnSpc>
                <a:spcPct val="80000"/>
              </a:lnSpc>
            </a:pPr>
            <a:r>
              <a:rPr lang="en-US" dirty="0"/>
              <a:t>Very often the achieved result of action taken, and even the action itself, differs substantially from that that was envisaged in its initiation.</a:t>
            </a:r>
          </a:p>
          <a:p>
            <a:pPr>
              <a:lnSpc>
                <a:spcPct val="80000"/>
              </a:lnSpc>
              <a:buNone/>
            </a:pPr>
            <a:r>
              <a:rPr lang="en-US" dirty="0"/>
              <a:t> </a:t>
            </a:r>
            <a:r>
              <a:rPr lang="en-US" i="1" dirty="0">
                <a:solidFill>
                  <a:srgbClr val="FFFF00"/>
                </a:solidFill>
              </a:rPr>
              <a:t>“ What ‘looks good’ or practical or desirable at T1 often looks different a few days or weeks later, in the light of intervening information and events.” </a:t>
            </a:r>
            <a:r>
              <a:rPr lang="en-US" sz="1600" dirty="0">
                <a:solidFill>
                  <a:srgbClr val="FFFF00"/>
                </a:solidFill>
              </a:rPr>
              <a:t>[</a:t>
            </a:r>
            <a:r>
              <a:rPr lang="en-US" sz="1600" dirty="0" err="1">
                <a:solidFill>
                  <a:srgbClr val="FFFF00"/>
                </a:solidFill>
              </a:rPr>
              <a:t>Boden</a:t>
            </a:r>
            <a:r>
              <a:rPr lang="en-US" sz="1600" dirty="0">
                <a:solidFill>
                  <a:srgbClr val="FFFF00"/>
                </a:solidFill>
              </a:rPr>
              <a:t> 1994 p191]. </a:t>
            </a:r>
          </a:p>
          <a:p>
            <a:pPr>
              <a:lnSpc>
                <a:spcPct val="80000"/>
              </a:lnSpc>
            </a:pPr>
            <a:endParaRPr lang="en-US" sz="1600" dirty="0"/>
          </a:p>
          <a:p>
            <a:pPr>
              <a:lnSpc>
                <a:spcPct val="80000"/>
              </a:lnSpc>
            </a:pPr>
            <a:r>
              <a:rPr lang="en-US" i="1" dirty="0">
                <a:solidFill>
                  <a:srgbClr val="FFFF00"/>
                </a:solidFill>
              </a:rPr>
              <a:t>Most managerial policies spawn a set of unintended consequences, not only because of… complexity, but also because of the imperfections of language as a means of communication”  </a:t>
            </a:r>
            <a:r>
              <a:rPr lang="en-US" sz="1600" dirty="0">
                <a:solidFill>
                  <a:srgbClr val="FFFF00"/>
                </a:solidFill>
              </a:rPr>
              <a:t>[Clegg et al 2002 p491].</a:t>
            </a:r>
          </a:p>
          <a:p>
            <a:pPr>
              <a:lnSpc>
                <a:spcPct val="80000"/>
              </a:lnSpc>
            </a:pPr>
            <a:endParaRPr lang="en-US" dirty="0"/>
          </a:p>
        </p:txBody>
      </p:sp>
      <p:sp>
        <p:nvSpPr>
          <p:cNvPr id="5" name="Rectangle 2"/>
          <p:cNvSpPr>
            <a:spLocks noGrp="1" noRot="1" noChangeArrowheads="1"/>
          </p:cNvSpPr>
          <p:nvPr>
            <p:ph type="title"/>
          </p:nvPr>
        </p:nvSpPr>
        <p:spPr>
          <a:xfrm>
            <a:off x="1825625" y="-243408"/>
            <a:ext cx="8540750" cy="1143000"/>
          </a:xfrm>
        </p:spPr>
        <p:txBody>
          <a:bodyPr/>
          <a:lstStyle/>
          <a:p>
            <a:r>
              <a:rPr lang="en-GB" dirty="0"/>
              <a:t>Sustaining commissions</a:t>
            </a:r>
            <a:endParaRPr lang="en-US" dirty="0"/>
          </a:p>
        </p:txBody>
      </p:sp>
    </p:spTree>
    <p:extLst>
      <p:ext uri="{BB962C8B-B14F-4D97-AF65-F5344CB8AC3E}">
        <p14:creationId xmlns:p14="http://schemas.microsoft.com/office/powerpoint/2010/main" val="2680601811"/>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2515">
                                            <p:txEl>
                                              <p:pRg st="0" end="0"/>
                                            </p:txEl>
                                          </p:spTgt>
                                        </p:tgtEl>
                                        <p:attrNameLst>
                                          <p:attrName>style.visibility</p:attrName>
                                        </p:attrNameLst>
                                      </p:cBhvr>
                                      <p:to>
                                        <p:strVal val="visible"/>
                                      </p:to>
                                    </p:set>
                                    <p:anim calcmode="lin" valueType="num">
                                      <p:cBhvr additive="base">
                                        <p:cTn id="7" dur="500" fill="hold"/>
                                        <p:tgtEl>
                                          <p:spTgt spid="1925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25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2515">
                                            <p:txEl>
                                              <p:pRg st="1" end="1"/>
                                            </p:txEl>
                                          </p:spTgt>
                                        </p:tgtEl>
                                        <p:attrNameLst>
                                          <p:attrName>style.visibility</p:attrName>
                                        </p:attrNameLst>
                                      </p:cBhvr>
                                      <p:to>
                                        <p:strVal val="visible"/>
                                      </p:to>
                                    </p:set>
                                    <p:anim calcmode="lin" valueType="num">
                                      <p:cBhvr additive="base">
                                        <p:cTn id="13" dur="500" fill="hold"/>
                                        <p:tgtEl>
                                          <p:spTgt spid="1925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25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2515">
                                            <p:txEl>
                                              <p:pRg st="3" end="3"/>
                                            </p:txEl>
                                          </p:spTgt>
                                        </p:tgtEl>
                                        <p:attrNameLst>
                                          <p:attrName>style.visibility</p:attrName>
                                        </p:attrNameLst>
                                      </p:cBhvr>
                                      <p:to>
                                        <p:strVal val="visible"/>
                                      </p:to>
                                    </p:set>
                                    <p:anim calcmode="lin" valueType="num">
                                      <p:cBhvr additive="base">
                                        <p:cTn id="19" dur="500" fill="hold"/>
                                        <p:tgtEl>
                                          <p:spTgt spid="19251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25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5" grpId="0" build="p"/>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3" name="Rectangle 3"/>
          <p:cNvSpPr>
            <a:spLocks noGrp="1" noRot="1" noChangeArrowheads="1"/>
          </p:cNvSpPr>
          <p:nvPr>
            <p:ph idx="1"/>
          </p:nvPr>
        </p:nvSpPr>
        <p:spPr>
          <a:xfrm>
            <a:off x="1825625" y="1196976"/>
            <a:ext cx="8540750" cy="5472113"/>
          </a:xfrm>
        </p:spPr>
        <p:txBody>
          <a:bodyPr/>
          <a:lstStyle/>
          <a:p>
            <a:pPr>
              <a:lnSpc>
                <a:spcPct val="80000"/>
              </a:lnSpc>
            </a:pPr>
            <a:r>
              <a:rPr lang="en-US" sz="3600" dirty="0"/>
              <a:t>The monitoring and maintenance of commissions is therefore accompanied by their continual </a:t>
            </a:r>
            <a:r>
              <a:rPr lang="en-US" sz="3600" b="1" dirty="0">
                <a:solidFill>
                  <a:srgbClr val="FFFF00"/>
                </a:solidFill>
              </a:rPr>
              <a:t>modulation</a:t>
            </a:r>
            <a:r>
              <a:rPr lang="en-US" sz="3600" dirty="0">
                <a:solidFill>
                  <a:srgbClr val="FFFF00"/>
                </a:solidFill>
              </a:rPr>
              <a:t> </a:t>
            </a:r>
            <a:r>
              <a:rPr lang="en-US" sz="3600" dirty="0"/>
              <a:t>in the face of exigencies, discrepancies and unintended consequences of one form or another</a:t>
            </a:r>
          </a:p>
          <a:p>
            <a:pPr>
              <a:lnSpc>
                <a:spcPct val="80000"/>
              </a:lnSpc>
            </a:pPr>
            <a:endParaRPr lang="en-US" sz="3600" i="1" dirty="0"/>
          </a:p>
        </p:txBody>
      </p:sp>
      <p:pic>
        <p:nvPicPr>
          <p:cNvPr id="184324" name="Picture 4" descr="MCj02500890000[1]"/>
          <p:cNvPicPr>
            <a:picLocks noChangeAspect="1" noChangeArrowheads="1"/>
          </p:cNvPicPr>
          <p:nvPr/>
        </p:nvPicPr>
        <p:blipFill>
          <a:blip r:embed="rId3" cstate="print"/>
          <a:srcRect/>
          <a:stretch>
            <a:fillRect/>
          </a:stretch>
        </p:blipFill>
        <p:spPr bwMode="auto">
          <a:xfrm>
            <a:off x="6605537" y="3501008"/>
            <a:ext cx="3493197" cy="3356992"/>
          </a:xfrm>
          <a:prstGeom prst="rect">
            <a:avLst/>
          </a:prstGeom>
          <a:noFill/>
        </p:spPr>
      </p:pic>
      <p:sp>
        <p:nvSpPr>
          <p:cNvPr id="6" name="Rectangle 2"/>
          <p:cNvSpPr>
            <a:spLocks noGrp="1" noRot="1" noChangeArrowheads="1"/>
          </p:cNvSpPr>
          <p:nvPr>
            <p:ph type="title"/>
          </p:nvPr>
        </p:nvSpPr>
        <p:spPr>
          <a:xfrm>
            <a:off x="1825625" y="-99392"/>
            <a:ext cx="8540750" cy="1143000"/>
          </a:xfrm>
        </p:spPr>
        <p:txBody>
          <a:bodyPr/>
          <a:lstStyle/>
          <a:p>
            <a:r>
              <a:rPr lang="en-GB" dirty="0"/>
              <a:t>Sustaining commissions</a:t>
            </a:r>
            <a:endParaRPr lang="en-US" dirty="0"/>
          </a:p>
        </p:txBody>
      </p:sp>
    </p:spTree>
    <p:extLst>
      <p:ext uri="{BB962C8B-B14F-4D97-AF65-F5344CB8AC3E}">
        <p14:creationId xmlns:p14="http://schemas.microsoft.com/office/powerpoint/2010/main" val="4095480586"/>
      </p:ext>
    </p:extLst>
  </p:cSld>
  <p:clrMapOvr>
    <a:masterClrMapping/>
  </p:clrMapOvr>
  <p:transition>
    <p:diamond/>
    <p:sndAc>
      <p:stSnd>
        <p:snd r:embed="rId2" name="click.wav"/>
      </p:stSnd>
    </p:sndAc>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9" name="Rectangle 3"/>
          <p:cNvSpPr>
            <a:spLocks noGrp="1" noRot="1" noChangeArrowheads="1"/>
          </p:cNvSpPr>
          <p:nvPr>
            <p:ph idx="1"/>
          </p:nvPr>
        </p:nvSpPr>
        <p:spPr>
          <a:xfrm>
            <a:off x="1825625" y="692697"/>
            <a:ext cx="8540750" cy="4498975"/>
          </a:xfrm>
        </p:spPr>
        <p:txBody>
          <a:bodyPr/>
          <a:lstStyle/>
          <a:p>
            <a:pPr>
              <a:lnSpc>
                <a:spcPct val="80000"/>
              </a:lnSpc>
            </a:pPr>
            <a:r>
              <a:rPr lang="en-US" sz="3100" i="1" dirty="0">
                <a:solidFill>
                  <a:srgbClr val="FFFF00"/>
                </a:solidFill>
              </a:rPr>
              <a:t>“...we originally said we were </a:t>
            </a:r>
            <a:r>
              <a:rPr lang="en-US" sz="3100" i="1" dirty="0" err="1">
                <a:solidFill>
                  <a:srgbClr val="FFFF00"/>
                </a:solidFill>
              </a:rPr>
              <a:t>gonna</a:t>
            </a:r>
            <a:r>
              <a:rPr lang="en-US" sz="3100" i="1" dirty="0">
                <a:solidFill>
                  <a:srgbClr val="FFFF00"/>
                </a:solidFill>
              </a:rPr>
              <a:t> put their </a:t>
            </a:r>
            <a:r>
              <a:rPr lang="en-US" sz="3100" dirty="0">
                <a:solidFill>
                  <a:srgbClr val="FFFF00"/>
                </a:solidFill>
              </a:rPr>
              <a:t>[retailer’s]</a:t>
            </a:r>
            <a:r>
              <a:rPr lang="en-US" sz="3100" i="1" dirty="0">
                <a:solidFill>
                  <a:srgbClr val="FFFF00"/>
                </a:solidFill>
              </a:rPr>
              <a:t> logo on the advertising..but we became less keen because as it ended up it was part of a bigger brand campaign and we had to back-track a little bit...we counterbalanced it with a real positive..we’ve sited the ‘six-sheets’ </a:t>
            </a:r>
            <a:r>
              <a:rPr lang="en-US" sz="3100" dirty="0">
                <a:solidFill>
                  <a:srgbClr val="FFFF00"/>
                </a:solidFill>
              </a:rPr>
              <a:t>[posters]</a:t>
            </a:r>
            <a:r>
              <a:rPr lang="en-US" sz="3100" i="1" dirty="0">
                <a:solidFill>
                  <a:srgbClr val="FFFF00"/>
                </a:solidFill>
              </a:rPr>
              <a:t> outside their sites..”</a:t>
            </a:r>
          </a:p>
          <a:p>
            <a:pPr>
              <a:lnSpc>
                <a:spcPct val="80000"/>
              </a:lnSpc>
            </a:pPr>
            <a:r>
              <a:rPr lang="en-US" sz="3100" i="1" dirty="0">
                <a:solidFill>
                  <a:srgbClr val="FFFF00"/>
                </a:solidFill>
              </a:rPr>
              <a:t> </a:t>
            </a:r>
            <a:r>
              <a:rPr lang="en-US" sz="3100" i="1" dirty="0"/>
              <a:t>“..what I’ll try to do then is on the basis of this, I’ll try to bail us out of the second lot of product..if I can..this is another one where we’d probably have ordered just 200 but when everyone gets in a room and gets excited it goes to 1500..and everyone was right up for it at the time..then now all of a sudden!...”</a:t>
            </a:r>
            <a:endParaRPr lang="en-GB" sz="3100" dirty="0"/>
          </a:p>
          <a:p>
            <a:pPr>
              <a:lnSpc>
                <a:spcPct val="80000"/>
              </a:lnSpc>
            </a:pPr>
            <a:endParaRPr lang="en-US" sz="3100" dirty="0"/>
          </a:p>
        </p:txBody>
      </p:sp>
      <p:sp>
        <p:nvSpPr>
          <p:cNvPr id="5" name="Rectangle 2"/>
          <p:cNvSpPr>
            <a:spLocks noGrp="1" noRot="1" noChangeArrowheads="1"/>
          </p:cNvSpPr>
          <p:nvPr>
            <p:ph type="title"/>
          </p:nvPr>
        </p:nvSpPr>
        <p:spPr>
          <a:xfrm>
            <a:off x="1825625" y="-243408"/>
            <a:ext cx="8540750" cy="1143001"/>
          </a:xfrm>
        </p:spPr>
        <p:txBody>
          <a:bodyPr/>
          <a:lstStyle/>
          <a:p>
            <a:r>
              <a:rPr lang="en-GB" dirty="0"/>
              <a:t>Sustaining commissions</a:t>
            </a:r>
            <a:endParaRPr lang="en-US" dirty="0"/>
          </a:p>
        </p:txBody>
      </p:sp>
    </p:spTree>
    <p:extLst>
      <p:ext uri="{BB962C8B-B14F-4D97-AF65-F5344CB8AC3E}">
        <p14:creationId xmlns:p14="http://schemas.microsoft.com/office/powerpoint/2010/main" val="4133311680"/>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calcmode="lin" valueType="num">
                                      <p:cBhvr additive="base">
                                        <p:cTn id="7" dur="500" fill="hold"/>
                                        <p:tgtEl>
                                          <p:spTgt spid="1935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35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 calcmode="lin" valueType="num">
                                      <p:cBhvr additive="base">
                                        <p:cTn id="13" dur="500" fill="hold"/>
                                        <p:tgtEl>
                                          <p:spTgt spid="1935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35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build="p"/>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1" name="Rectangle 3"/>
          <p:cNvSpPr>
            <a:spLocks noGrp="1" noRot="1" noChangeArrowheads="1"/>
          </p:cNvSpPr>
          <p:nvPr>
            <p:ph idx="1"/>
          </p:nvPr>
        </p:nvSpPr>
        <p:spPr>
          <a:xfrm>
            <a:off x="1703514" y="764705"/>
            <a:ext cx="8856983" cy="4498975"/>
          </a:xfrm>
        </p:spPr>
        <p:txBody>
          <a:bodyPr/>
          <a:lstStyle/>
          <a:p>
            <a:r>
              <a:rPr lang="en-GB" dirty="0"/>
              <a:t>Modulations can at times represent a re-crafting of an entire commission web/network:</a:t>
            </a:r>
          </a:p>
          <a:p>
            <a:r>
              <a:rPr lang="en-US" dirty="0">
                <a:solidFill>
                  <a:srgbClr val="FFFF00"/>
                </a:solidFill>
              </a:rPr>
              <a:t>“[Thursday]</a:t>
            </a:r>
            <a:r>
              <a:rPr lang="en-US" i="1" dirty="0">
                <a:solidFill>
                  <a:srgbClr val="FFFF00"/>
                </a:solidFill>
              </a:rPr>
              <a:t>.. managed to get the MD to say yes, to sign off two and half million pounds, got the FD to say yes, got the Euro-Marketing Director to say yes. so we all said yes. ..went to London.. said to the agency book the TV ‘n let's be really clear on the outdoor, went off and started to book things.. by the Monday we then had to find a $2 million saving...”</a:t>
            </a:r>
            <a:r>
              <a:rPr lang="en-US" dirty="0">
                <a:solidFill>
                  <a:srgbClr val="FFFF00"/>
                </a:solidFill>
              </a:rPr>
              <a:t> </a:t>
            </a:r>
          </a:p>
          <a:p>
            <a:endParaRPr lang="en-US" dirty="0"/>
          </a:p>
        </p:txBody>
      </p:sp>
      <p:sp>
        <p:nvSpPr>
          <p:cNvPr id="5" name="Rectangle 2"/>
          <p:cNvSpPr>
            <a:spLocks noGrp="1" noRot="1" noChangeArrowheads="1"/>
          </p:cNvSpPr>
          <p:nvPr>
            <p:ph type="title"/>
          </p:nvPr>
        </p:nvSpPr>
        <p:spPr>
          <a:xfrm>
            <a:off x="1825625" y="-171400"/>
            <a:ext cx="8540750" cy="1143001"/>
          </a:xfrm>
        </p:spPr>
        <p:txBody>
          <a:bodyPr/>
          <a:lstStyle/>
          <a:p>
            <a:r>
              <a:rPr lang="en-GB" dirty="0"/>
              <a:t>Sustaining commissions</a:t>
            </a:r>
            <a:endParaRPr lang="en-US" dirty="0"/>
          </a:p>
        </p:txBody>
      </p:sp>
    </p:spTree>
    <p:extLst>
      <p:ext uri="{BB962C8B-B14F-4D97-AF65-F5344CB8AC3E}">
        <p14:creationId xmlns:p14="http://schemas.microsoft.com/office/powerpoint/2010/main" val="231000939"/>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1491">
                                            <p:txEl>
                                              <p:pRg st="0" end="0"/>
                                            </p:txEl>
                                          </p:spTgt>
                                        </p:tgtEl>
                                        <p:attrNameLst>
                                          <p:attrName>style.visibility</p:attrName>
                                        </p:attrNameLst>
                                      </p:cBhvr>
                                      <p:to>
                                        <p:strVal val="visible"/>
                                      </p:to>
                                    </p:set>
                                    <p:anim calcmode="lin" valueType="num">
                                      <p:cBhvr additive="base">
                                        <p:cTn id="7" dur="500" fill="hold"/>
                                        <p:tgtEl>
                                          <p:spTgt spid="1914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149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1491">
                                            <p:txEl>
                                              <p:pRg st="1" end="1"/>
                                            </p:txEl>
                                          </p:spTgt>
                                        </p:tgtEl>
                                        <p:attrNameLst>
                                          <p:attrName>style.visibility</p:attrName>
                                        </p:attrNameLst>
                                      </p:cBhvr>
                                      <p:to>
                                        <p:strVal val="visible"/>
                                      </p:to>
                                    </p:set>
                                    <p:anim calcmode="lin" valueType="num">
                                      <p:cBhvr additive="base">
                                        <p:cTn id="13" dur="500" fill="hold"/>
                                        <p:tgtEl>
                                          <p:spTgt spid="19149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149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1" grpId="0" build="p"/>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Rectangle 3"/>
          <p:cNvSpPr>
            <a:spLocks noGrp="1" noRot="1" noChangeArrowheads="1"/>
          </p:cNvSpPr>
          <p:nvPr>
            <p:ph idx="1"/>
          </p:nvPr>
        </p:nvSpPr>
        <p:spPr>
          <a:xfrm>
            <a:off x="1825625" y="692697"/>
            <a:ext cx="8540750" cy="4498975"/>
          </a:xfrm>
        </p:spPr>
        <p:txBody>
          <a:bodyPr/>
          <a:lstStyle/>
          <a:p>
            <a:r>
              <a:rPr lang="en-GB" sz="3600" dirty="0"/>
              <a:t>This maintaining and modulating of all commissions, even of those supposedly institutionalised webs of commissions that constitute ‘business processes’, is a perpetual activity, which at times does not necessarily receive what might be seen as the requisite level of attention:</a:t>
            </a:r>
            <a:endParaRPr lang="en-GB" sz="3600" i="1" dirty="0"/>
          </a:p>
          <a:p>
            <a:r>
              <a:rPr lang="en-GB" i="1" dirty="0">
                <a:solidFill>
                  <a:srgbClr val="FFFF00"/>
                </a:solidFill>
              </a:rPr>
              <a:t>“..sometimes there are very dangerous assumptions about what is or is not being progressed”</a:t>
            </a:r>
            <a:endParaRPr lang="en-US" i="1" dirty="0">
              <a:solidFill>
                <a:srgbClr val="FFFF00"/>
              </a:solidFill>
            </a:endParaRPr>
          </a:p>
          <a:p>
            <a:endParaRPr lang="en-US" sz="3600" dirty="0"/>
          </a:p>
        </p:txBody>
      </p:sp>
      <p:sp>
        <p:nvSpPr>
          <p:cNvPr id="5" name="Rectangle 2"/>
          <p:cNvSpPr>
            <a:spLocks noGrp="1" noRot="1" noChangeArrowheads="1"/>
          </p:cNvSpPr>
          <p:nvPr>
            <p:ph type="title"/>
          </p:nvPr>
        </p:nvSpPr>
        <p:spPr>
          <a:xfrm>
            <a:off x="1825625" y="-171400"/>
            <a:ext cx="8540750" cy="1143000"/>
          </a:xfrm>
        </p:spPr>
        <p:txBody>
          <a:bodyPr/>
          <a:lstStyle/>
          <a:p>
            <a:r>
              <a:rPr lang="en-GB" dirty="0"/>
              <a:t>Sustaining commissions</a:t>
            </a:r>
            <a:endParaRPr lang="en-US" dirty="0"/>
          </a:p>
        </p:txBody>
      </p:sp>
    </p:spTree>
    <p:extLst>
      <p:ext uri="{BB962C8B-B14F-4D97-AF65-F5344CB8AC3E}">
        <p14:creationId xmlns:p14="http://schemas.microsoft.com/office/powerpoint/2010/main" val="3476486588"/>
      </p:ext>
    </p:extLst>
  </p:cSld>
  <p:clrMapOvr>
    <a:masterClrMapping/>
  </p:clrMapOvr>
  <p:transition>
    <p:diamond/>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8419">
                                            <p:txEl>
                                              <p:pRg st="0" end="0"/>
                                            </p:txEl>
                                          </p:spTgt>
                                        </p:tgtEl>
                                        <p:attrNameLst>
                                          <p:attrName>style.visibility</p:attrName>
                                        </p:attrNameLst>
                                      </p:cBhvr>
                                      <p:to>
                                        <p:strVal val="visible"/>
                                      </p:to>
                                    </p:set>
                                    <p:anim calcmode="lin" valueType="num">
                                      <p:cBhvr additive="base">
                                        <p:cTn id="7" dur="500" fill="hold"/>
                                        <p:tgtEl>
                                          <p:spTgt spid="1884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84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8419">
                                            <p:txEl>
                                              <p:pRg st="1" end="1"/>
                                            </p:txEl>
                                          </p:spTgt>
                                        </p:tgtEl>
                                        <p:attrNameLst>
                                          <p:attrName>style.visibility</p:attrName>
                                        </p:attrNameLst>
                                      </p:cBhvr>
                                      <p:to>
                                        <p:strVal val="visible"/>
                                      </p:to>
                                    </p:set>
                                    <p:anim calcmode="lin" valueType="num">
                                      <p:cBhvr additive="base">
                                        <p:cTn id="13" dur="500" fill="hold"/>
                                        <p:tgtEl>
                                          <p:spTgt spid="1884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841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Rot="1" noChangeArrowheads="1"/>
          </p:cNvSpPr>
          <p:nvPr>
            <p:ph type="title"/>
          </p:nvPr>
        </p:nvSpPr>
        <p:spPr>
          <a:xfrm>
            <a:off x="1825625" y="-26988"/>
            <a:ext cx="8540750" cy="1143001"/>
          </a:xfrm>
        </p:spPr>
        <p:txBody>
          <a:bodyPr/>
          <a:lstStyle/>
          <a:p>
            <a:r>
              <a:rPr lang="en-GB" dirty="0"/>
              <a:t>Sustaining commissions</a:t>
            </a:r>
            <a:endParaRPr lang="en-US" dirty="0"/>
          </a:p>
        </p:txBody>
      </p:sp>
      <p:pic>
        <p:nvPicPr>
          <p:cNvPr id="11" name="Picture 10" descr="total model new.bmp"/>
          <p:cNvPicPr/>
          <p:nvPr/>
        </p:nvPicPr>
        <p:blipFill>
          <a:blip r:embed="rId2" cstate="print"/>
          <a:srcRect t="52747" r="1786"/>
          <a:stretch>
            <a:fillRect/>
          </a:stretch>
        </p:blipFill>
        <p:spPr>
          <a:xfrm>
            <a:off x="2135560" y="1124744"/>
            <a:ext cx="7416824" cy="5112568"/>
          </a:xfrm>
          <a:prstGeom prst="rect">
            <a:avLst/>
          </a:prstGeom>
        </p:spPr>
      </p:pic>
      <p:cxnSp>
        <p:nvCxnSpPr>
          <p:cNvPr id="12" name="Straight Arrow Connector 11"/>
          <p:cNvCxnSpPr/>
          <p:nvPr/>
        </p:nvCxnSpPr>
        <p:spPr>
          <a:xfrm rot="10800000" flipV="1">
            <a:off x="8040216" y="2132856"/>
            <a:ext cx="1745862" cy="1435600"/>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4712370"/>
      </p:ext>
    </p:extLst>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9" name="Rectangle 3"/>
          <p:cNvSpPr>
            <a:spLocks noGrp="1" noRot="1" noChangeArrowheads="1"/>
          </p:cNvSpPr>
          <p:nvPr>
            <p:ph idx="1"/>
          </p:nvPr>
        </p:nvSpPr>
        <p:spPr>
          <a:xfrm>
            <a:off x="1825625" y="1268761"/>
            <a:ext cx="8540750" cy="4498975"/>
          </a:xfrm>
        </p:spPr>
        <p:txBody>
          <a:bodyPr/>
          <a:lstStyle/>
          <a:p>
            <a:r>
              <a:rPr lang="en-US" dirty="0">
                <a:solidFill>
                  <a:srgbClr val="FFFF00"/>
                </a:solidFill>
              </a:rPr>
              <a:t>Systems, rules and procedures</a:t>
            </a:r>
            <a:r>
              <a:rPr lang="en-US" dirty="0"/>
              <a:t>, among other mechanisms, are all utilized to mitigate the precariousness of commission webs in any repetitive activities </a:t>
            </a:r>
          </a:p>
          <a:p>
            <a:endParaRPr lang="en-GB" dirty="0"/>
          </a:p>
          <a:p>
            <a:endParaRPr lang="en-GB" dirty="0"/>
          </a:p>
        </p:txBody>
      </p:sp>
      <p:pic>
        <p:nvPicPr>
          <p:cNvPr id="183300" name="Picture 4"/>
          <p:cNvPicPr>
            <a:picLocks noChangeAspect="1" noChangeArrowheads="1"/>
          </p:cNvPicPr>
          <p:nvPr/>
        </p:nvPicPr>
        <p:blipFill>
          <a:blip r:embed="rId2" cstate="print"/>
          <a:srcRect/>
          <a:stretch>
            <a:fillRect/>
          </a:stretch>
        </p:blipFill>
        <p:spPr bwMode="auto">
          <a:xfrm>
            <a:off x="4583114" y="3644901"/>
            <a:ext cx="4968875" cy="3057525"/>
          </a:xfrm>
          <a:prstGeom prst="rect">
            <a:avLst/>
          </a:prstGeom>
          <a:noFill/>
          <a:ln w="9525">
            <a:noFill/>
            <a:miter lim="800000"/>
            <a:headEnd/>
            <a:tailEnd/>
          </a:ln>
          <a:effectLst/>
        </p:spPr>
      </p:pic>
      <p:sp>
        <p:nvSpPr>
          <p:cNvPr id="6" name="Rectangle 2"/>
          <p:cNvSpPr>
            <a:spLocks noGrp="1" noRot="1" noChangeArrowheads="1"/>
          </p:cNvSpPr>
          <p:nvPr>
            <p:ph type="title"/>
          </p:nvPr>
        </p:nvSpPr>
        <p:spPr>
          <a:xfrm>
            <a:off x="1825625" y="-26988"/>
            <a:ext cx="8540750" cy="1143001"/>
          </a:xfrm>
        </p:spPr>
        <p:txBody>
          <a:bodyPr/>
          <a:lstStyle/>
          <a:p>
            <a:r>
              <a:rPr lang="en-GB" dirty="0"/>
              <a:t>Sustaining commissions</a:t>
            </a:r>
            <a:endParaRPr lang="en-US"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9623" y="3789041"/>
            <a:ext cx="1296144" cy="1255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6432141"/>
      </p:ext>
    </p:extLst>
  </p:cSld>
  <p:clrMapOvr>
    <a:masterClrMapping/>
  </p:clrMapOvr>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Rot="1" noChangeArrowheads="1"/>
          </p:cNvSpPr>
          <p:nvPr>
            <p:ph type="title"/>
          </p:nvPr>
        </p:nvSpPr>
        <p:spPr>
          <a:xfrm>
            <a:off x="1825625" y="-171400"/>
            <a:ext cx="8540750" cy="1143001"/>
          </a:xfrm>
        </p:spPr>
        <p:txBody>
          <a:bodyPr/>
          <a:lstStyle/>
          <a:p>
            <a:r>
              <a:rPr lang="en-GB" dirty="0"/>
              <a:t>Sustaining commissions</a:t>
            </a:r>
            <a:endParaRPr lang="en-US" dirty="0"/>
          </a:p>
        </p:txBody>
      </p:sp>
      <p:pic>
        <p:nvPicPr>
          <p:cNvPr id="10" name="Picture 9" descr="total model new.bmp"/>
          <p:cNvPicPr/>
          <p:nvPr/>
        </p:nvPicPr>
        <p:blipFill>
          <a:blip r:embed="rId2" cstate="print"/>
          <a:srcRect t="52747" r="1786"/>
          <a:stretch>
            <a:fillRect/>
          </a:stretch>
        </p:blipFill>
        <p:spPr>
          <a:xfrm>
            <a:off x="2135560" y="1052736"/>
            <a:ext cx="7128792" cy="5328592"/>
          </a:xfrm>
          <a:prstGeom prst="rect">
            <a:avLst/>
          </a:prstGeom>
        </p:spPr>
      </p:pic>
      <p:cxnSp>
        <p:nvCxnSpPr>
          <p:cNvPr id="11" name="Straight Arrow Connector 10"/>
          <p:cNvCxnSpPr/>
          <p:nvPr/>
        </p:nvCxnSpPr>
        <p:spPr>
          <a:xfrm rot="5400000" flipH="1" flipV="1">
            <a:off x="6600056" y="5229200"/>
            <a:ext cx="1368152" cy="936104"/>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151784" y="4972612"/>
            <a:ext cx="1782530" cy="436608"/>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9213423"/>
      </p:ext>
    </p:extLst>
  </p:cSld>
  <p:clrMapOvr>
    <a:masterClrMapping/>
  </p:clrMapOvr>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Rot="1" noChangeArrowheads="1"/>
          </p:cNvSpPr>
          <p:nvPr>
            <p:ph idx="1"/>
          </p:nvPr>
        </p:nvSpPr>
        <p:spPr>
          <a:xfrm>
            <a:off x="1825625" y="3284984"/>
            <a:ext cx="8540750" cy="4895850"/>
          </a:xfrm>
        </p:spPr>
        <p:txBody>
          <a:bodyPr/>
          <a:lstStyle/>
          <a:p>
            <a:pPr>
              <a:lnSpc>
                <a:spcPct val="90000"/>
              </a:lnSpc>
              <a:buFont typeface="Arial" charset="0"/>
              <a:buNone/>
            </a:pPr>
            <a:endParaRPr lang="en-US" sz="2800" dirty="0"/>
          </a:p>
          <a:p>
            <a:pPr>
              <a:lnSpc>
                <a:spcPct val="90000"/>
              </a:lnSpc>
            </a:pPr>
            <a:r>
              <a:rPr lang="en-US" sz="2800" dirty="0"/>
              <a:t>The commission sustaining strand of conduct is pervaded by:</a:t>
            </a:r>
          </a:p>
          <a:p>
            <a:pPr lvl="1">
              <a:lnSpc>
                <a:spcPct val="90000"/>
              </a:lnSpc>
            </a:pPr>
            <a:r>
              <a:rPr lang="en-US" u="sng" dirty="0"/>
              <a:t>Consulting</a:t>
            </a:r>
            <a:r>
              <a:rPr lang="en-US" dirty="0"/>
              <a:t> - the giving and receiving of input [guidance] in the ‘what’ [‘technical’] dimension of commissions</a:t>
            </a:r>
          </a:p>
          <a:p>
            <a:pPr lvl="1">
              <a:lnSpc>
                <a:spcPct val="90000"/>
              </a:lnSpc>
            </a:pPr>
            <a:r>
              <a:rPr lang="en-US" u="sng" dirty="0"/>
              <a:t>Coaching</a:t>
            </a:r>
            <a:r>
              <a:rPr lang="en-US" dirty="0"/>
              <a:t> – the giving and receiving of input in the ‘how’ [‘method’] dimension of commissions</a:t>
            </a:r>
          </a:p>
        </p:txBody>
      </p:sp>
      <p:pic>
        <p:nvPicPr>
          <p:cNvPr id="180228" name="Picture 4" descr="coaching2"/>
          <p:cNvPicPr>
            <a:picLocks noChangeAspect="1" noChangeArrowheads="1"/>
          </p:cNvPicPr>
          <p:nvPr/>
        </p:nvPicPr>
        <p:blipFill>
          <a:blip r:embed="rId2" cstate="print"/>
          <a:srcRect/>
          <a:stretch>
            <a:fillRect/>
          </a:stretch>
        </p:blipFill>
        <p:spPr bwMode="auto">
          <a:xfrm>
            <a:off x="7675564" y="981076"/>
            <a:ext cx="2263735" cy="2591941"/>
          </a:xfrm>
          <a:prstGeom prst="rect">
            <a:avLst/>
          </a:prstGeom>
          <a:noFill/>
        </p:spPr>
      </p:pic>
      <p:sp>
        <p:nvSpPr>
          <p:cNvPr id="180229" name="Text Box 5"/>
          <p:cNvSpPr txBox="1">
            <a:spLocks noChangeArrowheads="1"/>
          </p:cNvSpPr>
          <p:nvPr/>
        </p:nvSpPr>
        <p:spPr bwMode="auto">
          <a:xfrm>
            <a:off x="1992314" y="1052513"/>
            <a:ext cx="5399087" cy="2677656"/>
          </a:xfrm>
          <a:prstGeom prst="rect">
            <a:avLst/>
          </a:prstGeom>
          <a:noFill/>
          <a:ln w="9525">
            <a:noFill/>
            <a:miter lim="800000"/>
            <a:headEnd/>
            <a:tailEnd/>
          </a:ln>
          <a:effectLst/>
        </p:spPr>
        <p:txBody>
          <a:bodyPr>
            <a:spAutoFit/>
          </a:bodyPr>
          <a:lstStyle/>
          <a:p>
            <a:pPr fontAlgn="base">
              <a:spcBef>
                <a:spcPct val="0"/>
              </a:spcBef>
              <a:spcAft>
                <a:spcPct val="0"/>
              </a:spcAft>
            </a:pPr>
            <a:r>
              <a:rPr lang="en-US" sz="2400" i="1" dirty="0">
                <a:solidFill>
                  <a:srgbClr val="FFFF00"/>
                </a:solidFill>
                <a:effectLst>
                  <a:outerShdw blurRad="38100" dist="38100" dir="2700000" algn="tl">
                    <a:srgbClr val="000000"/>
                  </a:outerShdw>
                </a:effectLst>
                <a:latin typeface="Tahoma" pitchFamily="34" charset="0"/>
                <a:cs typeface="Arial" charset="0"/>
              </a:rPr>
              <a:t>“ ..lots of time is just spent with the team...constantly giving them input, not just imposing myself on them, but constantly giving them my input on what we should do, giving my view on what they’re doing, on how we overcome an issue”</a:t>
            </a:r>
          </a:p>
        </p:txBody>
      </p:sp>
      <p:sp>
        <p:nvSpPr>
          <p:cNvPr id="7" name="Rectangle 2"/>
          <p:cNvSpPr>
            <a:spLocks noGrp="1" noRot="1" noChangeArrowheads="1"/>
          </p:cNvSpPr>
          <p:nvPr>
            <p:ph type="title"/>
          </p:nvPr>
        </p:nvSpPr>
        <p:spPr>
          <a:xfrm>
            <a:off x="1825625" y="-26988"/>
            <a:ext cx="8540750" cy="1143001"/>
          </a:xfrm>
        </p:spPr>
        <p:txBody>
          <a:bodyPr/>
          <a:lstStyle/>
          <a:p>
            <a:r>
              <a:rPr lang="en-GB" dirty="0"/>
              <a:t>Sustaining commissions</a:t>
            </a:r>
            <a:endParaRPr lang="en-US" dirty="0"/>
          </a:p>
        </p:txBody>
      </p:sp>
    </p:spTree>
    <p:extLst>
      <p:ext uri="{BB962C8B-B14F-4D97-AF65-F5344CB8AC3E}">
        <p14:creationId xmlns:p14="http://schemas.microsoft.com/office/powerpoint/2010/main" val="2301717580"/>
      </p:ext>
    </p:extLst>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otal model new.bmp"/>
          <p:cNvPicPr/>
          <p:nvPr/>
        </p:nvPicPr>
        <p:blipFill>
          <a:blip r:embed="rId2" cstate="print"/>
          <a:srcRect t="52747" r="1786"/>
          <a:stretch>
            <a:fillRect/>
          </a:stretch>
        </p:blipFill>
        <p:spPr>
          <a:xfrm>
            <a:off x="2711624" y="1268760"/>
            <a:ext cx="6768752" cy="4896544"/>
          </a:xfrm>
          <a:prstGeom prst="rect">
            <a:avLst/>
          </a:prstGeom>
        </p:spPr>
      </p:pic>
      <p:sp>
        <p:nvSpPr>
          <p:cNvPr id="7" name="Rectangle 2"/>
          <p:cNvSpPr>
            <a:spLocks noGrp="1" noRot="1" noChangeArrowheads="1"/>
          </p:cNvSpPr>
          <p:nvPr>
            <p:ph type="title"/>
          </p:nvPr>
        </p:nvSpPr>
        <p:spPr>
          <a:xfrm>
            <a:off x="1825625" y="-26988"/>
            <a:ext cx="8540750" cy="1143001"/>
          </a:xfrm>
        </p:spPr>
        <p:txBody>
          <a:bodyPr/>
          <a:lstStyle/>
          <a:p>
            <a:r>
              <a:rPr lang="en-GB" dirty="0"/>
              <a:t>Sustaining commissions</a:t>
            </a:r>
            <a:endParaRPr lang="en-US" dirty="0"/>
          </a:p>
        </p:txBody>
      </p:sp>
      <p:cxnSp>
        <p:nvCxnSpPr>
          <p:cNvPr id="9" name="Straight Arrow Connector 8"/>
          <p:cNvCxnSpPr/>
          <p:nvPr/>
        </p:nvCxnSpPr>
        <p:spPr>
          <a:xfrm rot="16200000" flipH="1">
            <a:off x="3215680" y="2132856"/>
            <a:ext cx="1440160" cy="432048"/>
          </a:xfrm>
          <a:prstGeom prst="straightConnector1">
            <a:avLst/>
          </a:prstGeom>
          <a:ln w="92075">
            <a:solidFill>
              <a:srgbClr val="0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4383801"/>
      </p:ext>
    </p:extLst>
  </p:cSld>
  <p:clrMapOvr>
    <a:masterClrMapping/>
  </p:clrMapOvr>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3" name="Rectangle 3"/>
          <p:cNvSpPr>
            <a:spLocks noGrp="1" noRot="1" noChangeArrowheads="1"/>
          </p:cNvSpPr>
          <p:nvPr>
            <p:ph idx="1"/>
          </p:nvPr>
        </p:nvSpPr>
        <p:spPr>
          <a:xfrm>
            <a:off x="1825625" y="908721"/>
            <a:ext cx="8540750" cy="4758655"/>
          </a:xfrm>
        </p:spPr>
        <p:txBody>
          <a:bodyPr/>
          <a:lstStyle/>
          <a:p>
            <a:pPr>
              <a:lnSpc>
                <a:spcPct val="90000"/>
              </a:lnSpc>
            </a:pPr>
            <a:r>
              <a:rPr lang="en-US" sz="2800" dirty="0"/>
              <a:t>The sustaining strand of conduct includes the </a:t>
            </a:r>
            <a:r>
              <a:rPr lang="en-US" sz="2800" b="1" dirty="0"/>
              <a:t>cultivating</a:t>
            </a:r>
            <a:r>
              <a:rPr lang="en-US" sz="2800" dirty="0"/>
              <a:t> of the </a:t>
            </a:r>
            <a:r>
              <a:rPr lang="en-US" sz="2800" b="1" dirty="0"/>
              <a:t>relationships</a:t>
            </a:r>
            <a:r>
              <a:rPr lang="en-US" sz="2800" dirty="0"/>
              <a:t> that underpin the effective shaping and sustaining of commissions</a:t>
            </a:r>
          </a:p>
          <a:p>
            <a:pPr>
              <a:lnSpc>
                <a:spcPct val="90000"/>
              </a:lnSpc>
            </a:pPr>
            <a:endParaRPr lang="en-US" sz="2800" dirty="0"/>
          </a:p>
          <a:p>
            <a:pPr>
              <a:lnSpc>
                <a:spcPct val="90000"/>
              </a:lnSpc>
            </a:pPr>
            <a:r>
              <a:rPr lang="en-US" sz="2800" i="1" dirty="0"/>
              <a:t>‘networking’.. </a:t>
            </a:r>
            <a:r>
              <a:rPr lang="en-US" sz="2800" dirty="0"/>
              <a:t>“..[the] </a:t>
            </a:r>
            <a:r>
              <a:rPr lang="en-US" sz="2800" i="1" dirty="0"/>
              <a:t>developing</a:t>
            </a:r>
            <a:r>
              <a:rPr lang="en-US" sz="2800" dirty="0"/>
              <a:t> [of] </a:t>
            </a:r>
            <a:r>
              <a:rPr lang="en-US" sz="2800" i="1" dirty="0"/>
              <a:t>a network of co-operative relationships to and among those people they felt were actually needed to accomplish their emerging agendas”</a:t>
            </a:r>
            <a:r>
              <a:rPr lang="en-US" sz="2800" dirty="0"/>
              <a:t>  </a:t>
            </a:r>
            <a:r>
              <a:rPr lang="en-US" sz="1600" dirty="0"/>
              <a:t>[</a:t>
            </a:r>
            <a:r>
              <a:rPr lang="en-US" sz="1600" dirty="0" err="1"/>
              <a:t>Kotter</a:t>
            </a:r>
            <a:r>
              <a:rPr lang="en-US" sz="1600" dirty="0"/>
              <a:t> 1986 p67].</a:t>
            </a:r>
          </a:p>
          <a:p>
            <a:pPr>
              <a:lnSpc>
                <a:spcPct val="90000"/>
              </a:lnSpc>
            </a:pPr>
            <a:endParaRPr lang="en-US" sz="2800" dirty="0"/>
          </a:p>
          <a:p>
            <a:pPr>
              <a:lnSpc>
                <a:spcPct val="90000"/>
              </a:lnSpc>
            </a:pPr>
            <a:r>
              <a:rPr lang="en-US" sz="2800" dirty="0"/>
              <a:t>One could say that the commissions of the model are the currency of collaboration and of social capital, and that robust, authentic and fulfilled commissions represent the interest on the latter. </a:t>
            </a:r>
          </a:p>
          <a:p>
            <a:pPr>
              <a:lnSpc>
                <a:spcPct val="90000"/>
              </a:lnSpc>
            </a:pPr>
            <a:endParaRPr lang="en-US" sz="2800" dirty="0"/>
          </a:p>
          <a:p>
            <a:pPr>
              <a:lnSpc>
                <a:spcPct val="90000"/>
              </a:lnSpc>
              <a:buFont typeface="Arial" charset="0"/>
              <a:buNone/>
            </a:pPr>
            <a:endParaRPr lang="en-US" sz="2800" dirty="0"/>
          </a:p>
        </p:txBody>
      </p:sp>
      <p:sp>
        <p:nvSpPr>
          <p:cNvPr id="5" name="Rectangle 2"/>
          <p:cNvSpPr>
            <a:spLocks noGrp="1" noRot="1" noChangeArrowheads="1"/>
          </p:cNvSpPr>
          <p:nvPr>
            <p:ph type="title"/>
          </p:nvPr>
        </p:nvSpPr>
        <p:spPr>
          <a:xfrm>
            <a:off x="1825625" y="-171400"/>
            <a:ext cx="8540750" cy="1143001"/>
          </a:xfrm>
        </p:spPr>
        <p:txBody>
          <a:bodyPr/>
          <a:lstStyle/>
          <a:p>
            <a:r>
              <a:rPr lang="en-GB" dirty="0"/>
              <a:t>Sustaining </a:t>
            </a:r>
            <a:r>
              <a:rPr lang="en-GB" b="1" u="sng" dirty="0"/>
              <a:t>c</a:t>
            </a:r>
            <a:r>
              <a:rPr lang="en-GB" dirty="0"/>
              <a:t>ommissions</a:t>
            </a:r>
            <a:endParaRPr lang="en-US" dirty="0"/>
          </a:p>
        </p:txBody>
      </p:sp>
    </p:spTree>
    <p:extLst>
      <p:ext uri="{BB962C8B-B14F-4D97-AF65-F5344CB8AC3E}">
        <p14:creationId xmlns:p14="http://schemas.microsoft.com/office/powerpoint/2010/main" val="6386106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63">
                                            <p:txEl>
                                              <p:pRg st="0" end="0"/>
                                            </p:txEl>
                                          </p:spTgt>
                                        </p:tgtEl>
                                        <p:attrNameLst>
                                          <p:attrName>style.visibility</p:attrName>
                                        </p:attrNameLst>
                                      </p:cBhvr>
                                      <p:to>
                                        <p:strVal val="visible"/>
                                      </p:to>
                                    </p:set>
                                    <p:anim calcmode="lin" valueType="num">
                                      <p:cBhvr additive="base">
                                        <p:cTn id="7" dur="500" fill="hold"/>
                                        <p:tgtEl>
                                          <p:spTgt spid="1945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563">
                                            <p:txEl>
                                              <p:pRg st="2" end="2"/>
                                            </p:txEl>
                                          </p:spTgt>
                                        </p:tgtEl>
                                        <p:attrNameLst>
                                          <p:attrName>style.visibility</p:attrName>
                                        </p:attrNameLst>
                                      </p:cBhvr>
                                      <p:to>
                                        <p:strVal val="visible"/>
                                      </p:to>
                                    </p:set>
                                    <p:anim calcmode="lin" valueType="num">
                                      <p:cBhvr additive="base">
                                        <p:cTn id="13" dur="500" fill="hold"/>
                                        <p:tgtEl>
                                          <p:spTgt spid="19456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6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4563">
                                            <p:txEl>
                                              <p:pRg st="4" end="4"/>
                                            </p:txEl>
                                          </p:spTgt>
                                        </p:tgtEl>
                                        <p:attrNameLst>
                                          <p:attrName>style.visibility</p:attrName>
                                        </p:attrNameLst>
                                      </p:cBhvr>
                                      <p:to>
                                        <p:strVal val="visible"/>
                                      </p:to>
                                    </p:set>
                                    <p:anim calcmode="lin" valueType="num">
                                      <p:cBhvr additive="base">
                                        <p:cTn id="19" dur="500" fill="hold"/>
                                        <p:tgtEl>
                                          <p:spTgt spid="19456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456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build="p"/>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Rectangle 3"/>
          <p:cNvSpPr>
            <a:spLocks noGrp="1" noRot="1" noChangeArrowheads="1"/>
          </p:cNvSpPr>
          <p:nvPr>
            <p:ph idx="1"/>
          </p:nvPr>
        </p:nvSpPr>
        <p:spPr>
          <a:xfrm>
            <a:off x="1825626" y="1071572"/>
            <a:ext cx="8842375" cy="6000767"/>
          </a:xfrm>
        </p:spPr>
        <p:txBody>
          <a:bodyPr/>
          <a:lstStyle/>
          <a:p>
            <a:pPr>
              <a:lnSpc>
                <a:spcPct val="80000"/>
              </a:lnSpc>
            </a:pPr>
            <a:r>
              <a:rPr lang="en-US" dirty="0"/>
              <a:t>Compliance with norms [e.g. authority], procedures and the seeking of continuance may be heavily represented in individual rationales for the acceptance and fulfilling of commissions, but the influence of emotional factors is strong:</a:t>
            </a:r>
            <a:endParaRPr lang="en-US" sz="2800" i="1" dirty="0"/>
          </a:p>
          <a:p>
            <a:pPr>
              <a:lnSpc>
                <a:spcPct val="80000"/>
              </a:lnSpc>
              <a:buNone/>
            </a:pPr>
            <a:r>
              <a:rPr lang="en-US" sz="2800" i="1" dirty="0"/>
              <a:t> </a:t>
            </a:r>
            <a:r>
              <a:rPr lang="en-US" sz="2800" i="1" dirty="0">
                <a:solidFill>
                  <a:srgbClr val="FFFF00"/>
                </a:solidFill>
              </a:rPr>
              <a:t>“ </a:t>
            </a:r>
            <a:r>
              <a:rPr lang="en-US" i="1" dirty="0">
                <a:solidFill>
                  <a:srgbClr val="FFFF00"/>
                </a:solidFill>
              </a:rPr>
              <a:t>I’m only doing this for you </a:t>
            </a:r>
            <a:r>
              <a:rPr lang="en-US" i="1" dirty="0" err="1">
                <a:solidFill>
                  <a:srgbClr val="FFFF00"/>
                </a:solidFill>
              </a:rPr>
              <a:t>y’know</a:t>
            </a:r>
            <a:r>
              <a:rPr lang="en-US" i="1" dirty="0">
                <a:solidFill>
                  <a:srgbClr val="FFFF00"/>
                </a:solidFill>
              </a:rPr>
              <a:t>; if it was anybody else I’d...”</a:t>
            </a:r>
            <a:endParaRPr lang="en-US" sz="2800" i="1" dirty="0">
              <a:solidFill>
                <a:srgbClr val="FFFF00"/>
              </a:solidFill>
            </a:endParaRPr>
          </a:p>
          <a:p>
            <a:pPr>
              <a:lnSpc>
                <a:spcPct val="80000"/>
              </a:lnSpc>
            </a:pPr>
            <a:r>
              <a:rPr lang="en-US" dirty="0"/>
              <a:t>In the turbulent situations of the studied managers the authentic &amp; strong-but-flexible commitment to commissions generated by such affective rationale proves invaluable.</a:t>
            </a:r>
          </a:p>
          <a:p>
            <a:pPr>
              <a:lnSpc>
                <a:spcPct val="80000"/>
              </a:lnSpc>
            </a:pPr>
            <a:endParaRPr lang="en-US" sz="2800" dirty="0"/>
          </a:p>
        </p:txBody>
      </p:sp>
      <p:sp>
        <p:nvSpPr>
          <p:cNvPr id="5" name="Rectangle 2"/>
          <p:cNvSpPr>
            <a:spLocks noGrp="1" noRot="1" noChangeArrowheads="1"/>
          </p:cNvSpPr>
          <p:nvPr>
            <p:ph type="title"/>
          </p:nvPr>
        </p:nvSpPr>
        <p:spPr>
          <a:xfrm>
            <a:off x="1825625" y="-26988"/>
            <a:ext cx="8540750" cy="1143001"/>
          </a:xfrm>
        </p:spPr>
        <p:txBody>
          <a:bodyPr/>
          <a:lstStyle/>
          <a:p>
            <a:r>
              <a:rPr lang="en-GB" dirty="0"/>
              <a:t>Sustaining </a:t>
            </a:r>
            <a:r>
              <a:rPr lang="en-GB" b="1" u="sng" dirty="0"/>
              <a:t>c</a:t>
            </a:r>
            <a:r>
              <a:rPr lang="en-GB" dirty="0"/>
              <a:t>ommissions</a:t>
            </a:r>
            <a:endParaRPr lang="en-US" dirty="0"/>
          </a:p>
        </p:txBody>
      </p:sp>
    </p:spTree>
    <p:extLst>
      <p:ext uri="{BB962C8B-B14F-4D97-AF65-F5344CB8AC3E}">
        <p14:creationId xmlns:p14="http://schemas.microsoft.com/office/powerpoint/2010/main" val="12479784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5587">
                                            <p:txEl>
                                              <p:pRg st="0" end="0"/>
                                            </p:txEl>
                                          </p:spTgt>
                                        </p:tgtEl>
                                        <p:attrNameLst>
                                          <p:attrName>style.visibility</p:attrName>
                                        </p:attrNameLst>
                                      </p:cBhvr>
                                      <p:to>
                                        <p:strVal val="visible"/>
                                      </p:to>
                                    </p:set>
                                    <p:anim calcmode="lin" valueType="num">
                                      <p:cBhvr additive="base">
                                        <p:cTn id="7" dur="500" fill="hold"/>
                                        <p:tgtEl>
                                          <p:spTgt spid="1955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55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5587">
                                            <p:txEl>
                                              <p:pRg st="1" end="1"/>
                                            </p:txEl>
                                          </p:spTgt>
                                        </p:tgtEl>
                                        <p:attrNameLst>
                                          <p:attrName>style.visibility</p:attrName>
                                        </p:attrNameLst>
                                      </p:cBhvr>
                                      <p:to>
                                        <p:strVal val="visible"/>
                                      </p:to>
                                    </p:set>
                                    <p:anim calcmode="lin" valueType="num">
                                      <p:cBhvr additive="base">
                                        <p:cTn id="13" dur="500" fill="hold"/>
                                        <p:tgtEl>
                                          <p:spTgt spid="19558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55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5587">
                                            <p:txEl>
                                              <p:pRg st="2" end="2"/>
                                            </p:txEl>
                                          </p:spTgt>
                                        </p:tgtEl>
                                        <p:attrNameLst>
                                          <p:attrName>style.visibility</p:attrName>
                                        </p:attrNameLst>
                                      </p:cBhvr>
                                      <p:to>
                                        <p:strVal val="visible"/>
                                      </p:to>
                                    </p:set>
                                    <p:anim calcmode="lin" valueType="num">
                                      <p:cBhvr additive="base">
                                        <p:cTn id="19" dur="500" fill="hold"/>
                                        <p:tgtEl>
                                          <p:spTgt spid="19558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558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build="p"/>
    </p:bldLst>
  </p:timing>
</p:sld>
</file>

<file path=ppt/theme/theme1.xml><?xml version="1.0" encoding="utf-8"?>
<a:theme xmlns:a="http://schemas.openxmlformats.org/drawingml/2006/main" name="Theme3">
  <a:themeElements>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fontScheme name="Compass">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mpass 1">
        <a:dk1>
          <a:srgbClr val="00007A"/>
        </a:dk1>
        <a:lt1>
          <a:srgbClr val="FFFFFF"/>
        </a:lt1>
        <a:dk2>
          <a:srgbClr val="000066"/>
        </a:dk2>
        <a:lt2>
          <a:srgbClr val="CCECFF"/>
        </a:lt2>
        <a:accent1>
          <a:srgbClr val="6F64C2"/>
        </a:accent1>
        <a:accent2>
          <a:srgbClr val="0089BA"/>
        </a:accent2>
        <a:accent3>
          <a:srgbClr val="AAAAB8"/>
        </a:accent3>
        <a:accent4>
          <a:srgbClr val="DADADA"/>
        </a:accent4>
        <a:accent5>
          <a:srgbClr val="BBB8DD"/>
        </a:accent5>
        <a:accent6>
          <a:srgbClr val="007CA8"/>
        </a:accent6>
        <a:hlink>
          <a:srgbClr val="66CCFF"/>
        </a:hlink>
        <a:folHlink>
          <a:srgbClr val="00CC99"/>
        </a:folHlink>
      </a:clrScheme>
      <a:clrMap bg1="dk2" tx1="lt1" bg2="dk1" tx2="lt2" accent1="accent1" accent2="accent2" accent3="accent3" accent4="accent4" accent5="accent5" accent6="accent6" hlink="hlink" folHlink="folHlink"/>
    </a:extraClrScheme>
    <a:extraClrScheme>
      <a:clrScheme name="Compass 2">
        <a:dk1>
          <a:srgbClr val="5B5D6B"/>
        </a:dk1>
        <a:lt1>
          <a:srgbClr val="FFFFFF"/>
        </a:lt1>
        <a:dk2>
          <a:srgbClr val="5A5C6C"/>
        </a:dk2>
        <a:lt2>
          <a:srgbClr val="FFFFCC"/>
        </a:lt2>
        <a:accent1>
          <a:srgbClr val="9966FF"/>
        </a:accent1>
        <a:accent2>
          <a:srgbClr val="9383B3"/>
        </a:accent2>
        <a:accent3>
          <a:srgbClr val="B5B5BA"/>
        </a:accent3>
        <a:accent4>
          <a:srgbClr val="DADADA"/>
        </a:accent4>
        <a:accent5>
          <a:srgbClr val="CAB8FF"/>
        </a:accent5>
        <a:accent6>
          <a:srgbClr val="8576A2"/>
        </a:accent6>
        <a:hlink>
          <a:srgbClr val="A3C145"/>
        </a:hlink>
        <a:folHlink>
          <a:srgbClr val="6FA9B7"/>
        </a:folHlink>
      </a:clrScheme>
      <a:clrMap bg1="dk2" tx1="lt1" bg2="dk1" tx2="lt2" accent1="accent1" accent2="accent2" accent3="accent3" accent4="accent4" accent5="accent5" accent6="accent6" hlink="hlink" folHlink="folHlink"/>
    </a:extraClrScheme>
    <a:extraClrScheme>
      <a:clrScheme name="Compass 3">
        <a:dk1>
          <a:srgbClr val="860000"/>
        </a:dk1>
        <a:lt1>
          <a:srgbClr val="FFFFFF"/>
        </a:lt1>
        <a:dk2>
          <a:srgbClr val="800000"/>
        </a:dk2>
        <a:lt2>
          <a:srgbClr val="FFFFCC"/>
        </a:lt2>
        <a:accent1>
          <a:srgbClr val="FF6600"/>
        </a:accent1>
        <a:accent2>
          <a:srgbClr val="FF9933"/>
        </a:accent2>
        <a:accent3>
          <a:srgbClr val="C0AAAA"/>
        </a:accent3>
        <a:accent4>
          <a:srgbClr val="DADADA"/>
        </a:accent4>
        <a:accent5>
          <a:srgbClr val="FFB8AA"/>
        </a:accent5>
        <a:accent6>
          <a:srgbClr val="E78A2D"/>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ompass 4">
        <a:dk1>
          <a:srgbClr val="676A5C"/>
        </a:dk1>
        <a:lt1>
          <a:srgbClr val="FFFFFF"/>
        </a:lt1>
        <a:dk2>
          <a:srgbClr val="686B5D"/>
        </a:dk2>
        <a:lt2>
          <a:srgbClr val="FFFFCC"/>
        </a:lt2>
        <a:accent1>
          <a:srgbClr val="CC6600"/>
        </a:accent1>
        <a:accent2>
          <a:srgbClr val="809EA8"/>
        </a:accent2>
        <a:accent3>
          <a:srgbClr val="B9BAB6"/>
        </a:accent3>
        <a:accent4>
          <a:srgbClr val="DADADA"/>
        </a:accent4>
        <a:accent5>
          <a:srgbClr val="E2B8AA"/>
        </a:accent5>
        <a:accent6>
          <a:srgbClr val="738F98"/>
        </a:accent6>
        <a:hlink>
          <a:srgbClr val="DDBF4F"/>
        </a:hlink>
        <a:folHlink>
          <a:srgbClr val="B7B6A3"/>
        </a:folHlink>
      </a:clrScheme>
      <a:clrMap bg1="dk2" tx1="lt1" bg2="dk1" tx2="lt2" accent1="accent1" accent2="accent2" accent3="accent3" accent4="accent4" accent5="accent5" accent6="accent6" hlink="hlink" folHlink="folHlink"/>
    </a:extraClrScheme>
    <a:extraClrScheme>
      <a:clrScheme name="Compass 5">
        <a:dk1>
          <a:srgbClr val="AC835E"/>
        </a:dk1>
        <a:lt1>
          <a:srgbClr val="FFFFFF"/>
        </a:lt1>
        <a:dk2>
          <a:srgbClr val="AE8764"/>
        </a:dk2>
        <a:lt2>
          <a:srgbClr val="FFFFCC"/>
        </a:lt2>
        <a:accent1>
          <a:srgbClr val="CC6600"/>
        </a:accent1>
        <a:accent2>
          <a:srgbClr val="FF5050"/>
        </a:accent2>
        <a:accent3>
          <a:srgbClr val="D3C3B8"/>
        </a:accent3>
        <a:accent4>
          <a:srgbClr val="DADADA"/>
        </a:accent4>
        <a:accent5>
          <a:srgbClr val="E2B8AA"/>
        </a:accent5>
        <a:accent6>
          <a:srgbClr val="E74848"/>
        </a:accent6>
        <a:hlink>
          <a:srgbClr val="FFCC99"/>
        </a:hlink>
        <a:folHlink>
          <a:srgbClr val="FF9966"/>
        </a:folHlink>
      </a:clrScheme>
      <a:clrMap bg1="dk2" tx1="lt1" bg2="dk1" tx2="lt2" accent1="accent1" accent2="accent2" accent3="accent3" accent4="accent4" accent5="accent5" accent6="accent6" hlink="hlink" folHlink="folHlink"/>
    </a:extraClrScheme>
    <a:extraClrScheme>
      <a:clrScheme name="Compass 6">
        <a:dk1>
          <a:srgbClr val="526133"/>
        </a:dk1>
        <a:lt1>
          <a:srgbClr val="FFFFFF"/>
        </a:lt1>
        <a:dk2>
          <a:srgbClr val="4E5D31"/>
        </a:dk2>
        <a:lt2>
          <a:srgbClr val="FFFFCC"/>
        </a:lt2>
        <a:accent1>
          <a:srgbClr val="99CC00"/>
        </a:accent1>
        <a:accent2>
          <a:srgbClr val="7A9505"/>
        </a:accent2>
        <a:accent3>
          <a:srgbClr val="B2B6AD"/>
        </a:accent3>
        <a:accent4>
          <a:srgbClr val="DADADA"/>
        </a:accent4>
        <a:accent5>
          <a:srgbClr val="CAE2AA"/>
        </a:accent5>
        <a:accent6>
          <a:srgbClr val="6E8704"/>
        </a:accent6>
        <a:hlink>
          <a:srgbClr val="FFCC00"/>
        </a:hlink>
        <a:folHlink>
          <a:srgbClr val="CCCC00"/>
        </a:folHlink>
      </a:clrScheme>
      <a:clrMap bg1="dk2" tx1="lt1" bg2="dk1" tx2="lt2" accent1="accent1" accent2="accent2" accent3="accent3" accent4="accent4" accent5="accent5" accent6="accent6" hlink="hlink" folHlink="folHlink"/>
    </a:extraClrScheme>
    <a:extraClrScheme>
      <a:clrScheme name="Compass 7">
        <a:dk1>
          <a:srgbClr val="000000"/>
        </a:dk1>
        <a:lt1>
          <a:srgbClr val="DDDCC5"/>
        </a:lt1>
        <a:dk2>
          <a:srgbClr val="95934B"/>
        </a:dk2>
        <a:lt2>
          <a:srgbClr val="DBDAC3"/>
        </a:lt2>
        <a:accent1>
          <a:srgbClr val="EAEBE1"/>
        </a:accent1>
        <a:accent2>
          <a:srgbClr val="9DB0B7"/>
        </a:accent2>
        <a:accent3>
          <a:srgbClr val="EBEBDF"/>
        </a:accent3>
        <a:accent4>
          <a:srgbClr val="000000"/>
        </a:accent4>
        <a:accent5>
          <a:srgbClr val="F3F3EE"/>
        </a:accent5>
        <a:accent6>
          <a:srgbClr val="8E9FA6"/>
        </a:accent6>
        <a:hlink>
          <a:srgbClr val="009900"/>
        </a:hlink>
        <a:folHlink>
          <a:srgbClr val="808000"/>
        </a:folHlink>
      </a:clrScheme>
      <a:clrMap bg1="lt1" tx1="dk1" bg2="lt2" tx2="dk2" accent1="accent1" accent2="accent2" accent3="accent3" accent4="accent4" accent5="accent5" accent6="accent6" hlink="hlink" folHlink="folHlink"/>
    </a:extraClrScheme>
    <a:extraClrScheme>
      <a:clrScheme name="Compass 8">
        <a:dk1>
          <a:srgbClr val="007E7B"/>
        </a:dk1>
        <a:lt1>
          <a:srgbClr val="FFFFFF"/>
        </a:lt1>
        <a:dk2>
          <a:srgbClr val="008080"/>
        </a:dk2>
        <a:lt2>
          <a:srgbClr val="FFFF99"/>
        </a:lt2>
        <a:accent1>
          <a:srgbClr val="33CCCC"/>
        </a:accent1>
        <a:accent2>
          <a:srgbClr val="00CC66"/>
        </a:accent2>
        <a:accent3>
          <a:srgbClr val="AAC0C0"/>
        </a:accent3>
        <a:accent4>
          <a:srgbClr val="DADADA"/>
        </a:accent4>
        <a:accent5>
          <a:srgbClr val="ADE2E2"/>
        </a:accent5>
        <a:accent6>
          <a:srgbClr val="00B95C"/>
        </a:accent6>
        <a:hlink>
          <a:srgbClr val="CCFFCC"/>
        </a:hlink>
        <a:folHlink>
          <a:srgbClr val="FFFFCC"/>
        </a:folHlink>
      </a:clrScheme>
      <a:clrMap bg1="dk2" tx1="lt1" bg2="dk1" tx2="lt2" accent1="accent1" accent2="accent2" accent3="accent3" accent4="accent4" accent5="accent5" accent6="accent6" hlink="hlink" folHlink="folHlink"/>
    </a:extraClrScheme>
    <a:extraClrScheme>
      <a:clrScheme name="Compass 9">
        <a:dk1>
          <a:srgbClr val="000000"/>
        </a:dk1>
        <a:lt1>
          <a:srgbClr val="FFFFFF"/>
        </a:lt1>
        <a:dk2>
          <a:srgbClr val="000000"/>
        </a:dk2>
        <a:lt2>
          <a:srgbClr val="FEFEFE"/>
        </a:lt2>
        <a:accent1>
          <a:srgbClr val="E1E1FF"/>
        </a:accent1>
        <a:accent2>
          <a:srgbClr val="D9FFF8"/>
        </a:accent2>
        <a:accent3>
          <a:srgbClr val="FFFFFF"/>
        </a:accent3>
        <a:accent4>
          <a:srgbClr val="000000"/>
        </a:accent4>
        <a:accent5>
          <a:srgbClr val="EEEEFF"/>
        </a:accent5>
        <a:accent6>
          <a:srgbClr val="C4E7E1"/>
        </a:accent6>
        <a:hlink>
          <a:srgbClr val="9966FF"/>
        </a:hlink>
        <a:folHlink>
          <a:srgbClr val="6666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Fading Grid">
  <a:themeElements>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fontScheme name="Fading Grid">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ading Grid 1">
        <a:dk1>
          <a:srgbClr val="7E0000"/>
        </a:dk1>
        <a:lt1>
          <a:srgbClr val="FFFFFF"/>
        </a:lt1>
        <a:dk2>
          <a:srgbClr val="800000"/>
        </a:dk2>
        <a:lt2>
          <a:srgbClr val="FCF0B2"/>
        </a:lt2>
        <a:accent1>
          <a:srgbClr val="C5543D"/>
        </a:accent1>
        <a:accent2>
          <a:srgbClr val="660000"/>
        </a:accent2>
        <a:accent3>
          <a:srgbClr val="C0AAAA"/>
        </a:accent3>
        <a:accent4>
          <a:srgbClr val="DADADA"/>
        </a:accent4>
        <a:accent5>
          <a:srgbClr val="DFB3AF"/>
        </a:accent5>
        <a:accent6>
          <a:srgbClr val="5C0000"/>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Fading Grid 2">
        <a:dk1>
          <a:srgbClr val="000066"/>
        </a:dk1>
        <a:lt1>
          <a:srgbClr val="FFFFFF"/>
        </a:lt1>
        <a:dk2>
          <a:srgbClr val="000066"/>
        </a:dk2>
        <a:lt2>
          <a:srgbClr val="B2B8C8"/>
        </a:lt2>
        <a:accent1>
          <a:srgbClr val="008080"/>
        </a:accent1>
        <a:accent2>
          <a:srgbClr val="00004E"/>
        </a:accent2>
        <a:accent3>
          <a:srgbClr val="AAAAB8"/>
        </a:accent3>
        <a:accent4>
          <a:srgbClr val="DADADA"/>
        </a:accent4>
        <a:accent5>
          <a:srgbClr val="AAC0C0"/>
        </a:accent5>
        <a:accent6>
          <a:srgbClr val="000046"/>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Fading Grid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clrMap bg1="dk2" tx1="lt1" bg2="dk1" tx2="lt2" accent1="accent1" accent2="accent2" accent3="accent3" accent4="accent4" accent5="accent5" accent6="accent6" hlink="hlink" folHlink="folHlink"/>
    </a:extraClrScheme>
    <a:extraClrScheme>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clrMap bg1="dk2" tx1="lt1" bg2="dk1" tx2="lt2" accent1="accent1" accent2="accent2" accent3="accent3" accent4="accent4" accent5="accent5" accent6="accent6" hlink="hlink" folHlink="folHlink"/>
    </a:extraClrScheme>
    <a:extraClrScheme>
      <a:clrScheme name="Fading Grid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ding Grid 6">
        <a:dk1>
          <a:srgbClr val="4D4D4D"/>
        </a:dk1>
        <a:lt1>
          <a:srgbClr val="FFFFFF"/>
        </a:lt1>
        <a:dk2>
          <a:srgbClr val="525252"/>
        </a:dk2>
        <a:lt2>
          <a:srgbClr val="C0C0C0"/>
        </a:lt2>
        <a:accent1>
          <a:srgbClr val="527C3A"/>
        </a:accent1>
        <a:accent2>
          <a:srgbClr val="444444"/>
        </a:accent2>
        <a:accent3>
          <a:srgbClr val="B3B3B3"/>
        </a:accent3>
        <a:accent4>
          <a:srgbClr val="DADADA"/>
        </a:accent4>
        <a:accent5>
          <a:srgbClr val="B3BFAE"/>
        </a:accent5>
        <a:accent6>
          <a:srgbClr val="3D3D3D"/>
        </a:accent6>
        <a:hlink>
          <a:srgbClr val="FAC458"/>
        </a:hlink>
        <a:folHlink>
          <a:srgbClr val="C7780F"/>
        </a:folHlink>
      </a:clrScheme>
      <a:clrMap bg1="dk2" tx1="lt1" bg2="dk1" tx2="lt2" accent1="accent1" accent2="accent2" accent3="accent3" accent4="accent4" accent5="accent5" accent6="accent6" hlink="hlink" folHlink="folHlink"/>
    </a:extraClrScheme>
    <a:extraClrScheme>
      <a:clrScheme name="Fading Grid 7">
        <a:dk1>
          <a:srgbClr val="516032"/>
        </a:dk1>
        <a:lt1>
          <a:srgbClr val="FFFFFF"/>
        </a:lt1>
        <a:dk2>
          <a:srgbClr val="546434"/>
        </a:dk2>
        <a:lt2>
          <a:srgbClr val="B2B68A"/>
        </a:lt2>
        <a:accent1>
          <a:srgbClr val="7D8C70"/>
        </a:accent1>
        <a:accent2>
          <a:srgbClr val="414E28"/>
        </a:accent2>
        <a:accent3>
          <a:srgbClr val="B3B8AE"/>
        </a:accent3>
        <a:accent4>
          <a:srgbClr val="DADADA"/>
        </a:accent4>
        <a:accent5>
          <a:srgbClr val="BFC5BB"/>
        </a:accent5>
        <a:accent6>
          <a:srgbClr val="3A4623"/>
        </a:accent6>
        <a:hlink>
          <a:srgbClr val="80C579"/>
        </a:hlink>
        <a:folHlink>
          <a:srgbClr val="7FADAF"/>
        </a:folHlink>
      </a:clrScheme>
      <a:clrMap bg1="dk2" tx1="lt1" bg2="dk1" tx2="lt2" accent1="accent1" accent2="accent2" accent3="accent3" accent4="accent4" accent5="accent5" accent6="accent6" hlink="hlink" folHlink="folHlink"/>
    </a:extraClrScheme>
    <a:extraClrScheme>
      <a:clrScheme name="Fading Grid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Fading Grid 9">
        <a:dk1>
          <a:srgbClr val="000000"/>
        </a:dk1>
        <a:lt1>
          <a:srgbClr val="F8F8F8"/>
        </a:lt1>
        <a:dk2>
          <a:srgbClr val="336600"/>
        </a:dk2>
        <a:lt2>
          <a:srgbClr val="FBFBFB"/>
        </a:lt2>
        <a:accent1>
          <a:srgbClr val="009900"/>
        </a:accent1>
        <a:accent2>
          <a:srgbClr val="C6C6C6"/>
        </a:accent2>
        <a:accent3>
          <a:srgbClr val="FBFBFB"/>
        </a:accent3>
        <a:accent4>
          <a:srgbClr val="000000"/>
        </a:accent4>
        <a:accent5>
          <a:srgbClr val="AACAAA"/>
        </a:accent5>
        <a:accent6>
          <a:srgbClr val="B3B3B3"/>
        </a:accent6>
        <a:hlink>
          <a:srgbClr val="006600"/>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6282</Words>
  <Application>Microsoft Office PowerPoint</Application>
  <PresentationFormat>Widescreen</PresentationFormat>
  <Paragraphs>686</Paragraphs>
  <Slides>170</Slides>
  <Notes>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170</vt:i4>
      </vt:variant>
    </vt:vector>
  </HeadingPairs>
  <TitlesOfParts>
    <vt:vector size="177" baseType="lpstr">
      <vt:lpstr>Arial</vt:lpstr>
      <vt:lpstr>Calibri</vt:lpstr>
      <vt:lpstr>Tahoma</vt:lpstr>
      <vt:lpstr>Wingdings</vt:lpstr>
      <vt:lpstr>Theme3</vt:lpstr>
      <vt:lpstr>Default Design</vt:lpstr>
      <vt:lpstr>Fading Grid</vt:lpstr>
      <vt:lpstr>Marketing Managerial Work</vt:lpstr>
      <vt:lpstr>Marketing Managerial Work</vt:lpstr>
      <vt:lpstr>Marketing Managerial Work</vt:lpstr>
      <vt:lpstr>The Nature of Managerial Work</vt:lpstr>
      <vt:lpstr>Marketing Managerial Work</vt:lpstr>
      <vt:lpstr>Marketing Managerial Work</vt:lpstr>
      <vt:lpstr>The Nature of Managerial Work</vt:lpstr>
      <vt:lpstr>PowerPoint Presentation</vt:lpstr>
      <vt:lpstr>PowerPoint Presentation</vt:lpstr>
      <vt:lpstr>PowerPoint Presentation</vt:lpstr>
      <vt:lpstr>The Mindful Marketer</vt:lpstr>
      <vt:lpstr>The Mindful Marketer</vt:lpstr>
      <vt:lpstr>The Nature of Managerial Work</vt:lpstr>
      <vt:lpstr>The Nature of Managerial Work</vt:lpstr>
      <vt:lpstr>Managerial Work</vt:lpstr>
      <vt:lpstr>Managerial Work</vt:lpstr>
      <vt:lpstr>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A commission in the making</vt:lpstr>
      <vt:lpstr>A commission in the making</vt:lpstr>
      <vt:lpstr>A commission in the making</vt:lpstr>
      <vt:lpstr>A Mindful Marketer understands that….</vt:lpstr>
      <vt:lpstr>PowerPoint Presentation</vt:lpstr>
      <vt:lpstr>PowerPoint Presentation</vt:lpstr>
      <vt:lpstr>PowerPoint Presentation</vt:lpstr>
      <vt:lpstr>PowerPoint Presentation</vt:lpstr>
      <vt:lpstr>The Nature of Managerial Work</vt:lpstr>
      <vt:lpstr>PowerPoint Presentation</vt:lpstr>
      <vt:lpstr>PowerPoint Presentation</vt:lpstr>
      <vt:lpstr>The Nature of Managerial Work</vt:lpstr>
      <vt:lpstr>A Mindful Marketer understands that….</vt:lpstr>
      <vt:lpstr>Organization – networks of commissions</vt:lpstr>
      <vt:lpstr>The Nature of Managerial Work</vt:lpstr>
      <vt:lpstr>The Nature of Managerial Work</vt:lpstr>
      <vt:lpstr>The Nature of Managerial Work</vt:lpstr>
      <vt:lpstr>The Nature of Managerial Work</vt:lpstr>
      <vt:lpstr>Organization</vt:lpstr>
      <vt:lpstr>The Nature of Managerial Work</vt:lpstr>
      <vt:lpstr>Organization</vt:lpstr>
      <vt:lpstr>PowerPoint Presentation</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The Nature of Managerial Work</vt:lpstr>
      <vt:lpstr>PowerPoint Presentation</vt:lpstr>
      <vt:lpstr>PowerPoint Presentation</vt:lpstr>
      <vt:lpstr>TRUST</vt:lpstr>
      <vt:lpstr>TRUST</vt:lpstr>
      <vt:lpstr>The Nature of Managerial Work</vt:lpstr>
      <vt:lpstr>PowerPoint Presentation</vt:lpstr>
      <vt:lpstr>The Dimensions of commissions</vt:lpstr>
      <vt:lpstr>The Dimensions of commissions</vt:lpstr>
      <vt:lpstr>The Dimensions of commissions</vt:lpstr>
      <vt:lpstr>The Dimensions of commissions</vt:lpstr>
      <vt:lpstr>The Nature of Managerial Work</vt:lpstr>
      <vt:lpstr>The Dimensions of commissions</vt:lpstr>
      <vt:lpstr>The Dimensions of commissions</vt:lpstr>
      <vt:lpstr>PowerPoint Presentation</vt:lpstr>
      <vt:lpstr>Forms of commissions</vt:lpstr>
      <vt:lpstr>Forms of commissions</vt:lpstr>
      <vt:lpstr>Forms of commissions</vt:lpstr>
      <vt:lpstr>Forms of commissions</vt:lpstr>
      <vt:lpstr>Forms of commissions</vt:lpstr>
      <vt:lpstr>Forms of commissions</vt:lpstr>
      <vt:lpstr>PowerPoint Presentation</vt:lpstr>
      <vt:lpstr>Properties of commissions</vt:lpstr>
      <vt:lpstr>Properties of commissions</vt:lpstr>
      <vt:lpstr>PowerPoint Presentation</vt:lpstr>
      <vt:lpstr>Properties of commissions</vt:lpstr>
      <vt:lpstr>The Nature of Managerial Work</vt:lpstr>
      <vt:lpstr>Properties of commissions</vt:lpstr>
      <vt:lpstr>Properties of commissions</vt:lpstr>
      <vt:lpstr>The Nature of Managerial Work</vt:lpstr>
      <vt:lpstr>Properties of commissions</vt:lpstr>
      <vt:lpstr>Properties of commissions</vt:lpstr>
      <vt:lpstr>Properties of commissions</vt:lpstr>
      <vt:lpstr>Properties of commissions</vt:lpstr>
      <vt:lpstr>Properties of commissions</vt:lpstr>
      <vt:lpstr>Properties of commissions</vt:lpstr>
      <vt:lpstr>The Nature of Managerial Work</vt:lpstr>
      <vt:lpstr>The Nature of Managerial Work</vt:lpstr>
      <vt:lpstr>The Nature of Managerial Work</vt:lpstr>
      <vt:lpstr>The Nature of Managerial Work</vt:lpstr>
      <vt:lpstr>The Nature of Managerial Work</vt:lpstr>
      <vt:lpstr>Becoming a Mindful Marketer</vt:lpstr>
      <vt:lpstr>Becoming a Mindful Marketer</vt:lpstr>
      <vt:lpstr>Becoming a Mindful Marketer</vt:lpstr>
      <vt:lpstr>Becoming a Mindful Marketer</vt:lpstr>
      <vt:lpstr>Becoming a Mindful Marketer</vt:lpstr>
      <vt:lpstr>The Mindful Marketer</vt:lpstr>
      <vt:lpstr>The Mindful Marketer</vt:lpstr>
      <vt:lpstr>PowerPoint Presentation</vt:lpstr>
      <vt:lpstr>A Model of Managerial Work</vt:lpstr>
      <vt:lpstr>The Mindful Manager</vt:lpstr>
      <vt:lpstr>A Model of Managerial Work</vt:lpstr>
      <vt:lpstr>The Model of Managerial Work</vt:lpstr>
      <vt:lpstr>The Nature of Managerial Work</vt:lpstr>
      <vt:lpstr>PowerPoint Presentation</vt:lpstr>
      <vt:lpstr>The Nature of Managerial Work</vt:lpstr>
      <vt:lpstr>PowerPoint Presentation</vt:lpstr>
      <vt:lpstr>Shaping commissions</vt:lpstr>
      <vt:lpstr>PowerPoint Presentation</vt:lpstr>
      <vt:lpstr>PowerPoint Presentation</vt:lpstr>
      <vt:lpstr>PowerPoint Presentation</vt:lpstr>
      <vt:lpstr>PowerPoint Presentation</vt:lpstr>
      <vt:lpstr>PowerPoint Presentation</vt:lpstr>
      <vt:lpstr>The Nature of Managerial Work</vt:lpstr>
      <vt:lpstr>Strategizing</vt:lpstr>
      <vt:lpstr>PowerPoint Presentation</vt:lpstr>
      <vt:lpstr>PowerPoint Presentation</vt:lpstr>
      <vt:lpstr>Shaping commissions</vt:lpstr>
      <vt:lpstr>The Marketing Manager</vt:lpstr>
      <vt:lpstr>PowerPoint Presentation</vt:lpstr>
      <vt:lpstr>PowerPoint Presentation</vt:lpstr>
      <vt:lpstr>PowerPoint Presentation</vt:lpstr>
      <vt:lpstr>Sensemaking</vt:lpstr>
      <vt:lpstr>Marketing Managerial Work</vt:lpstr>
      <vt:lpstr>Shaping commissions </vt:lpstr>
      <vt:lpstr>Shaping commissions </vt:lpstr>
      <vt:lpstr>PowerPoint Presentation</vt:lpstr>
      <vt:lpstr>PowerPoint Presentation</vt:lpstr>
      <vt:lpstr>The Nature of Managerial Work</vt:lpstr>
      <vt:lpstr>PowerPoint Presentation</vt:lpstr>
      <vt:lpstr>PowerPoint Presentation</vt:lpstr>
      <vt:lpstr>The Mindful Marketer</vt:lpstr>
      <vt:lpstr>Properties of commissions</vt:lpstr>
      <vt:lpstr>PowerPoint Presentation</vt:lpstr>
      <vt:lpstr>The Nature of Organization(s)</vt:lpstr>
      <vt:lpstr>The Nature of Organization(s)</vt:lpstr>
      <vt:lpstr>The Nature of Organization(s)</vt:lpstr>
      <vt:lpstr>PowerPoint Presentation</vt:lpstr>
      <vt:lpstr>The Nature of Organization(s)</vt:lpstr>
      <vt:lpstr>The Nature of Organization(s)</vt:lpstr>
      <vt:lpstr>The Nature of Organization(s)</vt:lpstr>
      <vt:lpstr>The Nature of Organization(s)</vt:lpstr>
      <vt:lpstr>The Nature of Organization(s)</vt:lpstr>
      <vt:lpstr>The Nature of Organization(s)</vt:lpstr>
      <vt:lpstr>The Nature of Organization(s)</vt:lpstr>
      <vt:lpstr>Sustaining commissions</vt:lpstr>
      <vt:lpstr>The Nature of Managerial Work</vt:lpstr>
      <vt:lpstr>Sustaining commissions</vt:lpstr>
      <vt:lpstr>The Nature of Managerial Work</vt:lpstr>
      <vt:lpstr>The Nature of Managerial Work</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lpstr>Sustaining commissions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Managerial Work</dc:title>
  <dc:creator>Peter Lenney</dc:creator>
  <cp:lastModifiedBy>Peter Lenney</cp:lastModifiedBy>
  <cp:revision>1</cp:revision>
  <dcterms:created xsi:type="dcterms:W3CDTF">2022-04-28T15:59:44Z</dcterms:created>
  <dcterms:modified xsi:type="dcterms:W3CDTF">2022-05-03T15:56:14Z</dcterms:modified>
</cp:coreProperties>
</file>