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av" ContentType="audio/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86"/>
  </p:notesMasterIdLst>
  <p:sldIdLst>
    <p:sldId id="2086" r:id="rId4"/>
    <p:sldId id="5303" r:id="rId5"/>
    <p:sldId id="1951" r:id="rId6"/>
    <p:sldId id="2295" r:id="rId7"/>
    <p:sldId id="2297" r:id="rId8"/>
    <p:sldId id="5272" r:id="rId9"/>
    <p:sldId id="2310" r:id="rId10"/>
    <p:sldId id="2307" r:id="rId11"/>
    <p:sldId id="2346" r:id="rId12"/>
    <p:sldId id="3208" r:id="rId13"/>
    <p:sldId id="2352" r:id="rId14"/>
    <p:sldId id="2354" r:id="rId15"/>
    <p:sldId id="2355" r:id="rId16"/>
    <p:sldId id="2356" r:id="rId17"/>
    <p:sldId id="2357" r:id="rId18"/>
    <p:sldId id="2321" r:id="rId19"/>
    <p:sldId id="5271" r:id="rId20"/>
    <p:sldId id="2325" r:id="rId21"/>
    <p:sldId id="2326" r:id="rId22"/>
    <p:sldId id="2327" r:id="rId23"/>
    <p:sldId id="5298" r:id="rId24"/>
    <p:sldId id="3688" r:id="rId25"/>
    <p:sldId id="3139" r:id="rId26"/>
    <p:sldId id="5282" r:id="rId27"/>
    <p:sldId id="2365" r:id="rId28"/>
    <p:sldId id="2522" r:id="rId29"/>
    <p:sldId id="2366" r:id="rId30"/>
    <p:sldId id="2367" r:id="rId31"/>
    <p:sldId id="2368" r:id="rId32"/>
    <p:sldId id="2369" r:id="rId33"/>
    <p:sldId id="2374" r:id="rId34"/>
    <p:sldId id="2375" r:id="rId35"/>
    <p:sldId id="2376" r:id="rId36"/>
    <p:sldId id="3690" r:id="rId37"/>
    <p:sldId id="3628" r:id="rId38"/>
    <p:sldId id="3689" r:id="rId39"/>
    <p:sldId id="3695" r:id="rId40"/>
    <p:sldId id="5273" r:id="rId41"/>
    <p:sldId id="464" r:id="rId42"/>
    <p:sldId id="5209" r:id="rId43"/>
    <p:sldId id="5308" r:id="rId44"/>
    <p:sldId id="2329" r:id="rId45"/>
    <p:sldId id="5304" r:id="rId46"/>
    <p:sldId id="2330" r:id="rId47"/>
    <p:sldId id="2332" r:id="rId48"/>
    <p:sldId id="2331" r:id="rId49"/>
    <p:sldId id="2333" r:id="rId50"/>
    <p:sldId id="2335" r:id="rId51"/>
    <p:sldId id="2336" r:id="rId52"/>
    <p:sldId id="5305" r:id="rId53"/>
    <p:sldId id="2418" r:id="rId54"/>
    <p:sldId id="2334" r:id="rId55"/>
    <p:sldId id="3590" r:id="rId56"/>
    <p:sldId id="3000" r:id="rId57"/>
    <p:sldId id="5307" r:id="rId58"/>
    <p:sldId id="2993" r:id="rId59"/>
    <p:sldId id="2996" r:id="rId60"/>
    <p:sldId id="3327" r:id="rId61"/>
    <p:sldId id="3326" r:id="rId62"/>
    <p:sldId id="4922" r:id="rId63"/>
    <p:sldId id="3591" r:id="rId64"/>
    <p:sldId id="5338" r:id="rId65"/>
    <p:sldId id="5340" r:id="rId66"/>
    <p:sldId id="3001" r:id="rId67"/>
    <p:sldId id="2417" r:id="rId68"/>
    <p:sldId id="5274" r:id="rId69"/>
    <p:sldId id="5320" r:id="rId70"/>
    <p:sldId id="5322" r:id="rId71"/>
    <p:sldId id="5263" r:id="rId72"/>
    <p:sldId id="5330" r:id="rId73"/>
    <p:sldId id="5333" r:id="rId74"/>
    <p:sldId id="5327" r:id="rId75"/>
    <p:sldId id="5328" r:id="rId76"/>
    <p:sldId id="5331" r:id="rId77"/>
    <p:sldId id="5323" r:id="rId78"/>
    <p:sldId id="5336" r:id="rId79"/>
    <p:sldId id="5334" r:id="rId80"/>
    <p:sldId id="5317" r:id="rId81"/>
    <p:sldId id="5337" r:id="rId82"/>
    <p:sldId id="5339" r:id="rId83"/>
    <p:sldId id="5341" r:id="rId84"/>
    <p:sldId id="5342" r:id="rId8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3" autoAdjust="0"/>
    <p:restoredTop sz="94660"/>
  </p:normalViewPr>
  <p:slideViewPr>
    <p:cSldViewPr snapToGrid="0">
      <p:cViewPr varScale="1">
        <p:scale>
          <a:sx n="110" d="100"/>
          <a:sy n="110" d="100"/>
        </p:scale>
        <p:origin x="492" y="10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tableStyles" Target="tableStyles.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B60FDD-A9EC-4641-B3ED-BBDBFADC3EFE}" type="datetimeFigureOut">
              <a:rPr lang="en-GB" smtClean="0"/>
              <a:t>16/05/2023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D75325-9A63-4653-8AD7-B28CADC7561C}" type="slidenum">
              <a:rPr lang="en-GB" smtClean="0"/>
              <a:t>‹#›</a:t>
            </a:fld>
            <a:endParaRPr lang="en-GB"/>
          </a:p>
        </p:txBody>
      </p:sp>
    </p:spTree>
    <p:extLst>
      <p:ext uri="{BB962C8B-B14F-4D97-AF65-F5344CB8AC3E}">
        <p14:creationId xmlns:p14="http://schemas.microsoft.com/office/powerpoint/2010/main" val="4052588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AABF49A-AA86-4654-AD5A-4448ADF001C9}" type="slidenum">
              <a:rPr kumimoji="0" lang="en-GB" sz="1200" b="0" i="0" u="none" strike="noStrike" kern="1200" cap="none" spc="0" normalizeH="0" baseline="0" noProof="0">
                <a:ln>
                  <a:noFill/>
                </a:ln>
                <a:solidFill>
                  <a:srgbClr val="000000"/>
                </a:solidFill>
                <a:effectLst/>
                <a:uLnTx/>
                <a:uFillTx/>
                <a:latin typeface="Arial"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sz="12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1" y="1422400"/>
            <a:ext cx="12196233" cy="5435600"/>
            <a:chOff x="0" y="896"/>
            <a:chExt cx="5762" cy="3424"/>
          </a:xfrm>
        </p:grpSpPr>
        <p:grpSp>
          <p:nvGrpSpPr>
            <p:cNvPr id="3" name="Group 3"/>
            <p:cNvGrpSpPr>
              <a:grpSpLocks/>
            </p:cNvGrpSpPr>
            <p:nvPr userDrawn="1"/>
          </p:nvGrpSpPr>
          <p:grpSpPr bwMode="auto">
            <a:xfrm>
              <a:off x="20" y="896"/>
              <a:ext cx="5742" cy="3424"/>
              <a:chOff x="20" y="896"/>
              <a:chExt cx="5742" cy="3424"/>
            </a:xfrm>
          </p:grpSpPr>
          <p:sp>
            <p:nvSpPr>
              <p:cNvPr id="5124" name="Freeform 4"/>
              <p:cNvSpPr>
                <a:spLocks/>
              </p:cNvSpPr>
              <p:nvPr userDrawn="1"/>
            </p:nvSpPr>
            <p:spPr bwMode="hidden">
              <a:xfrm>
                <a:off x="1399" y="1116"/>
                <a:ext cx="2815" cy="2110"/>
              </a:xfrm>
              <a:custGeom>
                <a:avLst/>
                <a:gdLst/>
                <a:ahLst/>
                <a:cxnLst>
                  <a:cxn ang="0">
                    <a:pos x="950" y="85"/>
                  </a:cxn>
                  <a:cxn ang="0">
                    <a:pos x="628" y="438"/>
                  </a:cxn>
                  <a:cxn ang="0">
                    <a:pos x="66" y="471"/>
                  </a:cxn>
                  <a:cxn ang="0">
                    <a:pos x="0" y="627"/>
                  </a:cxn>
                  <a:cxn ang="0">
                    <a:pos x="372" y="1026"/>
                  </a:cxn>
                  <a:cxn ang="0">
                    <a:pos x="611" y="902"/>
                  </a:cxn>
                  <a:cxn ang="0">
                    <a:pos x="992" y="1085"/>
                  </a:cxn>
                  <a:cxn ang="0">
                    <a:pos x="1116" y="1339"/>
                  </a:cxn>
                  <a:cxn ang="0">
                    <a:pos x="1083" y="1450"/>
                  </a:cxn>
                  <a:cxn ang="0">
                    <a:pos x="1124" y="1659"/>
                  </a:cxn>
                  <a:cxn ang="0">
                    <a:pos x="1149" y="1999"/>
                  </a:cxn>
                  <a:cxn ang="0">
                    <a:pos x="1463" y="2110"/>
                  </a:cxn>
                  <a:cxn ang="0">
                    <a:pos x="1686" y="2025"/>
                  </a:cxn>
                  <a:cxn ang="0">
                    <a:pos x="1603" y="1777"/>
                  </a:cxn>
                  <a:cxn ang="0">
                    <a:pos x="1991" y="1555"/>
                  </a:cxn>
                  <a:cxn ang="0">
                    <a:pos x="2281" y="1542"/>
                  </a:cxn>
                  <a:cxn ang="0">
                    <a:pos x="2446" y="1359"/>
                  </a:cxn>
                  <a:cxn ang="0">
                    <a:pos x="2361" y="1001"/>
                  </a:cxn>
                  <a:cxn ang="0">
                    <a:pos x="2606" y="893"/>
                  </a:cxn>
                  <a:cxn ang="0">
                    <a:pos x="2815" y="454"/>
                  </a:cxn>
                  <a:cxn ang="0">
                    <a:pos x="2518" y="0"/>
                  </a:cxn>
                </a:cxnLst>
                <a:rect l="0" t="0" r="r" b="b"/>
                <a:pathLst>
                  <a:path w="2815" h="2110">
                    <a:moveTo>
                      <a:pt x="950" y="85"/>
                    </a:moveTo>
                    <a:lnTo>
                      <a:pt x="628" y="438"/>
                    </a:lnTo>
                    <a:lnTo>
                      <a:pt x="66" y="471"/>
                    </a:lnTo>
                    <a:lnTo>
                      <a:pt x="0" y="627"/>
                    </a:lnTo>
                    <a:lnTo>
                      <a:pt x="372" y="1026"/>
                    </a:lnTo>
                    <a:lnTo>
                      <a:pt x="611" y="902"/>
                    </a:lnTo>
                    <a:lnTo>
                      <a:pt x="992" y="1085"/>
                    </a:lnTo>
                    <a:lnTo>
                      <a:pt x="1116" y="1339"/>
                    </a:lnTo>
                    <a:lnTo>
                      <a:pt x="1083" y="1450"/>
                    </a:lnTo>
                    <a:lnTo>
                      <a:pt x="1124" y="1659"/>
                    </a:lnTo>
                    <a:lnTo>
                      <a:pt x="1149" y="1999"/>
                    </a:lnTo>
                    <a:lnTo>
                      <a:pt x="1463" y="2110"/>
                    </a:lnTo>
                    <a:lnTo>
                      <a:pt x="1686" y="2025"/>
                    </a:lnTo>
                    <a:lnTo>
                      <a:pt x="1603" y="1777"/>
                    </a:lnTo>
                    <a:lnTo>
                      <a:pt x="1991" y="1555"/>
                    </a:lnTo>
                    <a:lnTo>
                      <a:pt x="2281" y="1542"/>
                    </a:lnTo>
                    <a:lnTo>
                      <a:pt x="2446" y="1359"/>
                    </a:lnTo>
                    <a:lnTo>
                      <a:pt x="2361" y="1001"/>
                    </a:lnTo>
                    <a:lnTo>
                      <a:pt x="2606" y="893"/>
                    </a:lnTo>
                    <a:lnTo>
                      <a:pt x="2815" y="454"/>
                    </a:lnTo>
                    <a:lnTo>
                      <a:pt x="2518" y="0"/>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5125" name="Freeform 5"/>
              <p:cNvSpPr>
                <a:spLocks/>
              </p:cNvSpPr>
              <p:nvPr userDrawn="1"/>
            </p:nvSpPr>
            <p:spPr bwMode="hidden">
              <a:xfrm>
                <a:off x="672" y="1116"/>
                <a:ext cx="3966" cy="2366"/>
              </a:xfrm>
              <a:custGeom>
                <a:avLst/>
                <a:gdLst/>
                <a:ahLst/>
                <a:cxnLst>
                  <a:cxn ang="0">
                    <a:pos x="1423" y="65"/>
                  </a:cxn>
                  <a:cxn ang="0">
                    <a:pos x="1148" y="262"/>
                  </a:cxn>
                  <a:cxn ang="0">
                    <a:pos x="934" y="216"/>
                  </a:cxn>
                  <a:cxn ang="0">
                    <a:pos x="529" y="314"/>
                  </a:cxn>
                  <a:cxn ang="0">
                    <a:pos x="174" y="327"/>
                  </a:cxn>
                  <a:cxn ang="0">
                    <a:pos x="0" y="628"/>
                  </a:cxn>
                  <a:cxn ang="0">
                    <a:pos x="91" y="726"/>
                  </a:cxn>
                  <a:cxn ang="0">
                    <a:pos x="231" y="654"/>
                  </a:cxn>
                  <a:cxn ang="0">
                    <a:pos x="430" y="687"/>
                  </a:cxn>
                  <a:cxn ang="0">
                    <a:pos x="504" y="850"/>
                  </a:cxn>
                  <a:cxn ang="0">
                    <a:pos x="347" y="1020"/>
                  </a:cxn>
                  <a:cxn ang="0">
                    <a:pos x="529" y="1144"/>
                  </a:cxn>
                  <a:cxn ang="0">
                    <a:pos x="727" y="1105"/>
                  </a:cxn>
                  <a:cxn ang="0">
                    <a:pos x="901" y="1216"/>
                  </a:cxn>
                  <a:cxn ang="0">
                    <a:pos x="1256" y="1229"/>
                  </a:cxn>
                  <a:cxn ang="0">
                    <a:pos x="1611" y="1425"/>
                  </a:cxn>
                  <a:cxn ang="0">
                    <a:pos x="1694" y="1673"/>
                  </a:cxn>
                  <a:cxn ang="0">
                    <a:pos x="1619" y="2118"/>
                  </a:cxn>
                  <a:cxn ang="0">
                    <a:pos x="1694" y="2268"/>
                  </a:cxn>
                  <a:cxn ang="0">
                    <a:pos x="2132" y="2242"/>
                  </a:cxn>
                  <a:cxn ang="0">
                    <a:pos x="2289" y="2366"/>
                  </a:cxn>
                  <a:cxn ang="0">
                    <a:pos x="2594" y="2046"/>
                  </a:cxn>
                  <a:cxn ang="0">
                    <a:pos x="2537" y="1817"/>
                  </a:cxn>
                  <a:cxn ang="0">
                    <a:pos x="2818" y="1673"/>
                  </a:cxn>
                  <a:cxn ang="0">
                    <a:pos x="3016" y="1719"/>
                  </a:cxn>
                  <a:cxn ang="0">
                    <a:pos x="3280" y="1615"/>
                  </a:cxn>
                  <a:cxn ang="0">
                    <a:pos x="3405" y="1174"/>
                  </a:cxn>
                  <a:cxn ang="0">
                    <a:pos x="3643" y="922"/>
                  </a:cxn>
                  <a:cxn ang="0">
                    <a:pos x="3966" y="896"/>
                  </a:cxn>
                  <a:cxn ang="0">
                    <a:pos x="3908" y="733"/>
                  </a:cxn>
                  <a:cxn ang="0">
                    <a:pos x="3669" y="563"/>
                  </a:cxn>
                  <a:cxn ang="0">
                    <a:pos x="3817" y="210"/>
                  </a:cxn>
                  <a:cxn ang="0">
                    <a:pos x="3590" y="0"/>
                  </a:cxn>
                </a:cxnLst>
                <a:rect l="0" t="0" r="r" b="b"/>
                <a:pathLst>
                  <a:path w="3966" h="2366">
                    <a:moveTo>
                      <a:pt x="1423" y="65"/>
                    </a:moveTo>
                    <a:lnTo>
                      <a:pt x="1148" y="262"/>
                    </a:lnTo>
                    <a:lnTo>
                      <a:pt x="934" y="216"/>
                    </a:lnTo>
                    <a:lnTo>
                      <a:pt x="529" y="314"/>
                    </a:lnTo>
                    <a:lnTo>
                      <a:pt x="174" y="327"/>
                    </a:lnTo>
                    <a:lnTo>
                      <a:pt x="0" y="628"/>
                    </a:lnTo>
                    <a:lnTo>
                      <a:pt x="91" y="726"/>
                    </a:lnTo>
                    <a:lnTo>
                      <a:pt x="231" y="654"/>
                    </a:lnTo>
                    <a:lnTo>
                      <a:pt x="430" y="687"/>
                    </a:lnTo>
                    <a:lnTo>
                      <a:pt x="504" y="850"/>
                    </a:lnTo>
                    <a:lnTo>
                      <a:pt x="347" y="1020"/>
                    </a:lnTo>
                    <a:lnTo>
                      <a:pt x="529" y="1144"/>
                    </a:lnTo>
                    <a:lnTo>
                      <a:pt x="727" y="1105"/>
                    </a:lnTo>
                    <a:lnTo>
                      <a:pt x="901" y="1216"/>
                    </a:lnTo>
                    <a:lnTo>
                      <a:pt x="1256" y="1229"/>
                    </a:lnTo>
                    <a:lnTo>
                      <a:pt x="1611" y="1425"/>
                    </a:lnTo>
                    <a:lnTo>
                      <a:pt x="1694" y="1673"/>
                    </a:lnTo>
                    <a:lnTo>
                      <a:pt x="1619" y="2118"/>
                    </a:lnTo>
                    <a:lnTo>
                      <a:pt x="1694" y="2268"/>
                    </a:lnTo>
                    <a:lnTo>
                      <a:pt x="2132" y="2242"/>
                    </a:lnTo>
                    <a:lnTo>
                      <a:pt x="2289" y="2366"/>
                    </a:lnTo>
                    <a:lnTo>
                      <a:pt x="2594" y="2046"/>
                    </a:lnTo>
                    <a:lnTo>
                      <a:pt x="2537" y="1817"/>
                    </a:lnTo>
                    <a:lnTo>
                      <a:pt x="2818" y="1673"/>
                    </a:lnTo>
                    <a:lnTo>
                      <a:pt x="3016" y="1719"/>
                    </a:lnTo>
                    <a:lnTo>
                      <a:pt x="3280" y="1615"/>
                    </a:lnTo>
                    <a:lnTo>
                      <a:pt x="3405" y="1174"/>
                    </a:lnTo>
                    <a:lnTo>
                      <a:pt x="3643" y="922"/>
                    </a:lnTo>
                    <a:lnTo>
                      <a:pt x="3966" y="896"/>
                    </a:lnTo>
                    <a:lnTo>
                      <a:pt x="3908" y="733"/>
                    </a:lnTo>
                    <a:lnTo>
                      <a:pt x="3669" y="563"/>
                    </a:lnTo>
                    <a:lnTo>
                      <a:pt x="3817" y="210"/>
                    </a:lnTo>
                    <a:lnTo>
                      <a:pt x="3590" y="0"/>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26" name="Freeform 6"/>
              <p:cNvSpPr>
                <a:spLocks/>
              </p:cNvSpPr>
              <p:nvPr userDrawn="1"/>
            </p:nvSpPr>
            <p:spPr bwMode="hidden">
              <a:xfrm>
                <a:off x="20" y="1069"/>
                <a:ext cx="5732" cy="3107"/>
              </a:xfrm>
              <a:custGeom>
                <a:avLst/>
                <a:gdLst/>
                <a:ahLst/>
                <a:cxnLst>
                  <a:cxn ang="0">
                    <a:pos x="81" y="0"/>
                  </a:cxn>
                  <a:cxn ang="0">
                    <a:pos x="133" y="328"/>
                  </a:cxn>
                  <a:cxn ang="0">
                    <a:pos x="0" y="666"/>
                  </a:cxn>
                  <a:cxn ang="0">
                    <a:pos x="83" y="1221"/>
                  </a:cxn>
                  <a:cxn ang="0">
                    <a:pos x="413" y="1515"/>
                  </a:cxn>
                  <a:cxn ang="0">
                    <a:pos x="881" y="1700"/>
                  </a:cxn>
                  <a:cxn ang="0">
                    <a:pos x="1440" y="1651"/>
                  </a:cxn>
                  <a:cxn ang="0">
                    <a:pos x="1755" y="1940"/>
                  </a:cxn>
                  <a:cxn ang="0">
                    <a:pos x="1653" y="2126"/>
                  </a:cxn>
                  <a:cxn ang="0">
                    <a:pos x="1136" y="2142"/>
                  </a:cxn>
                  <a:cxn ang="0">
                    <a:pos x="911" y="2021"/>
                  </a:cxn>
                  <a:cxn ang="0">
                    <a:pos x="739" y="2142"/>
                  </a:cxn>
                  <a:cxn ang="0">
                    <a:pos x="954" y="2524"/>
                  </a:cxn>
                  <a:cxn ang="0">
                    <a:pos x="973" y="2905"/>
                  </a:cxn>
                  <a:cxn ang="0">
                    <a:pos x="1511" y="3107"/>
                  </a:cxn>
                  <a:cxn ang="0">
                    <a:pos x="1644" y="2922"/>
                  </a:cxn>
                  <a:cxn ang="0">
                    <a:pos x="2077" y="2797"/>
                  </a:cxn>
                  <a:cxn ang="0">
                    <a:pos x="2610" y="2962"/>
                  </a:cxn>
                  <a:cxn ang="0">
                    <a:pos x="3222" y="2812"/>
                  </a:cxn>
                  <a:cxn ang="0">
                    <a:pos x="3443" y="2922"/>
                  </a:cxn>
                  <a:cxn ang="0">
                    <a:pos x="3861" y="2648"/>
                  </a:cxn>
                  <a:cxn ang="0">
                    <a:pos x="4125" y="2311"/>
                  </a:cxn>
                  <a:cxn ang="0">
                    <a:pos x="4369" y="2318"/>
                  </a:cxn>
                  <a:cxn ang="0">
                    <a:pos x="4554" y="2445"/>
                  </a:cxn>
                  <a:cxn ang="0">
                    <a:pos x="5015" y="2142"/>
                  </a:cxn>
                  <a:cxn ang="0">
                    <a:pos x="5404" y="2185"/>
                  </a:cxn>
                  <a:cxn ang="0">
                    <a:pos x="5732" y="2069"/>
                  </a:cxn>
                </a:cxnLst>
                <a:rect l="0" t="0" r="r" b="b"/>
                <a:pathLst>
                  <a:path w="5732" h="3107">
                    <a:moveTo>
                      <a:pt x="81" y="0"/>
                    </a:moveTo>
                    <a:lnTo>
                      <a:pt x="133" y="328"/>
                    </a:lnTo>
                    <a:lnTo>
                      <a:pt x="0" y="666"/>
                    </a:lnTo>
                    <a:lnTo>
                      <a:pt x="83" y="1221"/>
                    </a:lnTo>
                    <a:lnTo>
                      <a:pt x="413" y="1515"/>
                    </a:lnTo>
                    <a:lnTo>
                      <a:pt x="881" y="1700"/>
                    </a:lnTo>
                    <a:lnTo>
                      <a:pt x="1440" y="1651"/>
                    </a:lnTo>
                    <a:lnTo>
                      <a:pt x="1755" y="1940"/>
                    </a:lnTo>
                    <a:lnTo>
                      <a:pt x="1653" y="2126"/>
                    </a:lnTo>
                    <a:lnTo>
                      <a:pt x="1136" y="2142"/>
                    </a:lnTo>
                    <a:lnTo>
                      <a:pt x="911" y="2021"/>
                    </a:lnTo>
                    <a:lnTo>
                      <a:pt x="739" y="2142"/>
                    </a:lnTo>
                    <a:lnTo>
                      <a:pt x="954" y="2524"/>
                    </a:lnTo>
                    <a:lnTo>
                      <a:pt x="973" y="2905"/>
                    </a:lnTo>
                    <a:lnTo>
                      <a:pt x="1511" y="3107"/>
                    </a:lnTo>
                    <a:lnTo>
                      <a:pt x="1644" y="2922"/>
                    </a:lnTo>
                    <a:lnTo>
                      <a:pt x="2077" y="2797"/>
                    </a:lnTo>
                    <a:lnTo>
                      <a:pt x="2610" y="2962"/>
                    </a:lnTo>
                    <a:lnTo>
                      <a:pt x="3222" y="2812"/>
                    </a:lnTo>
                    <a:lnTo>
                      <a:pt x="3443" y="2922"/>
                    </a:lnTo>
                    <a:lnTo>
                      <a:pt x="3861" y="2648"/>
                    </a:lnTo>
                    <a:lnTo>
                      <a:pt x="4125" y="2311"/>
                    </a:lnTo>
                    <a:lnTo>
                      <a:pt x="4369" y="2318"/>
                    </a:lnTo>
                    <a:lnTo>
                      <a:pt x="4554" y="2445"/>
                    </a:lnTo>
                    <a:lnTo>
                      <a:pt x="5015" y="2142"/>
                    </a:lnTo>
                    <a:lnTo>
                      <a:pt x="5404" y="2185"/>
                    </a:lnTo>
                    <a:lnTo>
                      <a:pt x="5732" y="206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27" name="Freeform 7"/>
              <p:cNvSpPr>
                <a:spLocks/>
              </p:cNvSpPr>
              <p:nvPr userDrawn="1"/>
            </p:nvSpPr>
            <p:spPr bwMode="hidden">
              <a:xfrm>
                <a:off x="242" y="1145"/>
                <a:ext cx="5512" cy="2760"/>
              </a:xfrm>
              <a:custGeom>
                <a:avLst/>
                <a:gdLst/>
                <a:ahLst/>
                <a:cxnLst>
                  <a:cxn ang="0">
                    <a:pos x="240" y="0"/>
                  </a:cxn>
                  <a:cxn ang="0">
                    <a:pos x="0" y="336"/>
                  </a:cxn>
                  <a:cxn ang="0">
                    <a:pos x="82" y="821"/>
                  </a:cxn>
                  <a:cxn ang="0">
                    <a:pos x="243" y="873"/>
                  </a:cxn>
                  <a:cxn ang="0">
                    <a:pos x="473" y="1087"/>
                  </a:cxn>
                  <a:cxn ang="0">
                    <a:pos x="557" y="1441"/>
                  </a:cxn>
                  <a:cxn ang="0">
                    <a:pos x="839" y="1499"/>
                  </a:cxn>
                  <a:cxn ang="0">
                    <a:pos x="1258" y="1349"/>
                  </a:cxn>
                  <a:cxn ang="0">
                    <a:pos x="1307" y="1493"/>
                  </a:cxn>
                  <a:cxn ang="0">
                    <a:pos x="1621" y="1513"/>
                  </a:cxn>
                  <a:cxn ang="0">
                    <a:pos x="1862" y="1865"/>
                  </a:cxn>
                  <a:cxn ang="0">
                    <a:pos x="1668" y="2166"/>
                  </a:cxn>
                  <a:cxn ang="0">
                    <a:pos x="1308" y="2217"/>
                  </a:cxn>
                  <a:cxn ang="0">
                    <a:pos x="992" y="2172"/>
                  </a:cxn>
                  <a:cxn ang="0">
                    <a:pos x="903" y="2244"/>
                  </a:cxn>
                  <a:cxn ang="0">
                    <a:pos x="1008" y="2415"/>
                  </a:cxn>
                  <a:cxn ang="0">
                    <a:pos x="992" y="2538"/>
                  </a:cxn>
                  <a:cxn ang="0">
                    <a:pos x="1137" y="2760"/>
                  </a:cxn>
                  <a:cxn ang="0">
                    <a:pos x="1661" y="2623"/>
                  </a:cxn>
                  <a:cxn ang="0">
                    <a:pos x="1725" y="2492"/>
                  </a:cxn>
                  <a:cxn ang="0">
                    <a:pos x="1895" y="2551"/>
                  </a:cxn>
                  <a:cxn ang="0">
                    <a:pos x="2338" y="2448"/>
                  </a:cxn>
                  <a:cxn ang="0">
                    <a:pos x="2443" y="2714"/>
                  </a:cxn>
                  <a:cxn ang="0">
                    <a:pos x="2870" y="2541"/>
                  </a:cxn>
                  <a:cxn ang="0">
                    <a:pos x="3264" y="2591"/>
                  </a:cxn>
                  <a:cxn ang="0">
                    <a:pos x="3522" y="2427"/>
                  </a:cxn>
                  <a:cxn ang="0">
                    <a:pos x="3594" y="2081"/>
                  </a:cxn>
                  <a:cxn ang="0">
                    <a:pos x="4013" y="2087"/>
                  </a:cxn>
                  <a:cxn ang="0">
                    <a:pos x="4070" y="1924"/>
                  </a:cxn>
                  <a:cxn ang="0">
                    <a:pos x="4239" y="1931"/>
                  </a:cxn>
                  <a:cxn ang="0">
                    <a:pos x="4465" y="2094"/>
                  </a:cxn>
                  <a:cxn ang="0">
                    <a:pos x="4836" y="1814"/>
                  </a:cxn>
                  <a:cxn ang="0">
                    <a:pos x="5225" y="1785"/>
                  </a:cxn>
                  <a:cxn ang="0">
                    <a:pos x="5367" y="1571"/>
                  </a:cxn>
                  <a:cxn ang="0">
                    <a:pos x="5512" y="1585"/>
                  </a:cxn>
                </a:cxnLst>
                <a:rect l="0" t="0" r="r" b="b"/>
                <a:pathLst>
                  <a:path w="5512" h="2760">
                    <a:moveTo>
                      <a:pt x="240" y="0"/>
                    </a:moveTo>
                    <a:lnTo>
                      <a:pt x="0" y="336"/>
                    </a:lnTo>
                    <a:lnTo>
                      <a:pt x="82" y="821"/>
                    </a:lnTo>
                    <a:lnTo>
                      <a:pt x="243" y="873"/>
                    </a:lnTo>
                    <a:lnTo>
                      <a:pt x="473" y="1087"/>
                    </a:lnTo>
                    <a:lnTo>
                      <a:pt x="557" y="1441"/>
                    </a:lnTo>
                    <a:lnTo>
                      <a:pt x="839" y="1499"/>
                    </a:lnTo>
                    <a:lnTo>
                      <a:pt x="1258" y="1349"/>
                    </a:lnTo>
                    <a:lnTo>
                      <a:pt x="1307" y="1493"/>
                    </a:lnTo>
                    <a:lnTo>
                      <a:pt x="1621" y="1513"/>
                    </a:lnTo>
                    <a:lnTo>
                      <a:pt x="1862" y="1865"/>
                    </a:lnTo>
                    <a:lnTo>
                      <a:pt x="1668" y="2166"/>
                    </a:lnTo>
                    <a:lnTo>
                      <a:pt x="1308" y="2217"/>
                    </a:lnTo>
                    <a:lnTo>
                      <a:pt x="992" y="2172"/>
                    </a:lnTo>
                    <a:lnTo>
                      <a:pt x="903" y="2244"/>
                    </a:lnTo>
                    <a:lnTo>
                      <a:pt x="1008" y="2415"/>
                    </a:lnTo>
                    <a:lnTo>
                      <a:pt x="992" y="2538"/>
                    </a:lnTo>
                    <a:lnTo>
                      <a:pt x="1137" y="2760"/>
                    </a:lnTo>
                    <a:lnTo>
                      <a:pt x="1661" y="2623"/>
                    </a:lnTo>
                    <a:lnTo>
                      <a:pt x="1725" y="2492"/>
                    </a:lnTo>
                    <a:lnTo>
                      <a:pt x="1895" y="2551"/>
                    </a:lnTo>
                    <a:lnTo>
                      <a:pt x="2338" y="2448"/>
                    </a:lnTo>
                    <a:lnTo>
                      <a:pt x="2443" y="2714"/>
                    </a:lnTo>
                    <a:lnTo>
                      <a:pt x="2870" y="2541"/>
                    </a:lnTo>
                    <a:lnTo>
                      <a:pt x="3264" y="2591"/>
                    </a:lnTo>
                    <a:lnTo>
                      <a:pt x="3522" y="2427"/>
                    </a:lnTo>
                    <a:lnTo>
                      <a:pt x="3594" y="2081"/>
                    </a:lnTo>
                    <a:lnTo>
                      <a:pt x="4013" y="2087"/>
                    </a:lnTo>
                    <a:lnTo>
                      <a:pt x="4070" y="1924"/>
                    </a:lnTo>
                    <a:lnTo>
                      <a:pt x="4239" y="1931"/>
                    </a:lnTo>
                    <a:lnTo>
                      <a:pt x="4465" y="2094"/>
                    </a:lnTo>
                    <a:lnTo>
                      <a:pt x="4836" y="1814"/>
                    </a:lnTo>
                    <a:lnTo>
                      <a:pt x="5225" y="1785"/>
                    </a:lnTo>
                    <a:lnTo>
                      <a:pt x="5367" y="1571"/>
                    </a:lnTo>
                    <a:lnTo>
                      <a:pt x="5512" y="1585"/>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5128" name="Freeform 8"/>
              <p:cNvSpPr>
                <a:spLocks/>
              </p:cNvSpPr>
              <p:nvPr userDrawn="1"/>
            </p:nvSpPr>
            <p:spPr bwMode="hidden">
              <a:xfrm>
                <a:off x="4840" y="984"/>
                <a:ext cx="790" cy="1189"/>
              </a:xfrm>
              <a:custGeom>
                <a:avLst/>
                <a:gdLst/>
                <a:ahLst/>
                <a:cxnLst>
                  <a:cxn ang="0">
                    <a:pos x="139" y="0"/>
                  </a:cxn>
                  <a:cxn ang="0">
                    <a:pos x="210" y="233"/>
                  </a:cxn>
                  <a:cxn ang="0">
                    <a:pos x="159" y="643"/>
                  </a:cxn>
                  <a:cxn ang="0">
                    <a:pos x="454" y="771"/>
                  </a:cxn>
                  <a:cxn ang="0">
                    <a:pos x="605" y="1046"/>
                  </a:cxn>
                  <a:cxn ang="0">
                    <a:pos x="790" y="1189"/>
                  </a:cxn>
                  <a:cxn ang="0">
                    <a:pos x="540" y="1111"/>
                  </a:cxn>
                  <a:cxn ang="0">
                    <a:pos x="363" y="883"/>
                  </a:cxn>
                  <a:cxn ang="0">
                    <a:pos x="139" y="852"/>
                  </a:cxn>
                  <a:cxn ang="0">
                    <a:pos x="0" y="499"/>
                  </a:cxn>
                  <a:cxn ang="0">
                    <a:pos x="48" y="209"/>
                  </a:cxn>
                </a:cxnLst>
                <a:rect l="0" t="0" r="r" b="b"/>
                <a:pathLst>
                  <a:path w="790" h="1189">
                    <a:moveTo>
                      <a:pt x="139" y="0"/>
                    </a:moveTo>
                    <a:lnTo>
                      <a:pt x="210" y="233"/>
                    </a:lnTo>
                    <a:lnTo>
                      <a:pt x="159" y="643"/>
                    </a:lnTo>
                    <a:lnTo>
                      <a:pt x="454" y="771"/>
                    </a:lnTo>
                    <a:lnTo>
                      <a:pt x="605" y="1046"/>
                    </a:lnTo>
                    <a:lnTo>
                      <a:pt x="790" y="1189"/>
                    </a:lnTo>
                    <a:lnTo>
                      <a:pt x="540" y="1111"/>
                    </a:lnTo>
                    <a:lnTo>
                      <a:pt x="363" y="883"/>
                    </a:lnTo>
                    <a:lnTo>
                      <a:pt x="139" y="852"/>
                    </a:lnTo>
                    <a:lnTo>
                      <a:pt x="0" y="499"/>
                    </a:lnTo>
                    <a:lnTo>
                      <a:pt x="48" y="209"/>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5129" name="Freeform 9"/>
              <p:cNvSpPr>
                <a:spLocks/>
              </p:cNvSpPr>
              <p:nvPr userDrawn="1"/>
            </p:nvSpPr>
            <p:spPr bwMode="hidden">
              <a:xfrm>
                <a:off x="5173" y="896"/>
                <a:ext cx="579" cy="1117"/>
              </a:xfrm>
              <a:custGeom>
                <a:avLst/>
                <a:gdLst/>
                <a:ahLst/>
                <a:cxnLst>
                  <a:cxn ang="0">
                    <a:pos x="0" y="0"/>
                  </a:cxn>
                  <a:cxn ang="0">
                    <a:pos x="128" y="328"/>
                  </a:cxn>
                  <a:cxn ang="0">
                    <a:pos x="9" y="659"/>
                  </a:cxn>
                  <a:cxn ang="0">
                    <a:pos x="40" y="763"/>
                  </a:cxn>
                  <a:cxn ang="0">
                    <a:pos x="234" y="739"/>
                  </a:cxn>
                  <a:cxn ang="0">
                    <a:pos x="344" y="1055"/>
                  </a:cxn>
                  <a:cxn ang="0">
                    <a:pos x="579" y="1117"/>
                  </a:cxn>
                </a:cxnLst>
                <a:rect l="0" t="0" r="r" b="b"/>
                <a:pathLst>
                  <a:path w="579" h="1117">
                    <a:moveTo>
                      <a:pt x="0" y="0"/>
                    </a:moveTo>
                    <a:lnTo>
                      <a:pt x="128" y="328"/>
                    </a:lnTo>
                    <a:lnTo>
                      <a:pt x="9" y="659"/>
                    </a:lnTo>
                    <a:lnTo>
                      <a:pt x="40" y="763"/>
                    </a:lnTo>
                    <a:lnTo>
                      <a:pt x="234" y="739"/>
                    </a:lnTo>
                    <a:lnTo>
                      <a:pt x="344" y="1055"/>
                    </a:lnTo>
                    <a:lnTo>
                      <a:pt x="579" y="1117"/>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30" name="Freeform 10"/>
              <p:cNvSpPr>
                <a:spLocks/>
              </p:cNvSpPr>
              <p:nvPr userDrawn="1"/>
            </p:nvSpPr>
            <p:spPr bwMode="hidden">
              <a:xfrm>
                <a:off x="3291" y="968"/>
                <a:ext cx="2471" cy="2396"/>
              </a:xfrm>
              <a:custGeom>
                <a:avLst/>
                <a:gdLst/>
                <a:ahLst/>
                <a:cxnLst>
                  <a:cxn ang="0">
                    <a:pos x="1118" y="0"/>
                  </a:cxn>
                  <a:cxn ang="0">
                    <a:pos x="1179" y="225"/>
                  </a:cxn>
                  <a:cxn ang="0">
                    <a:pos x="1393" y="339"/>
                  </a:cxn>
                  <a:cxn ang="0">
                    <a:pos x="1404" y="548"/>
                  </a:cxn>
                  <a:cxn ang="0">
                    <a:pos x="1342" y="732"/>
                  </a:cxn>
                  <a:cxn ang="0">
                    <a:pos x="1434" y="925"/>
                  </a:cxn>
                  <a:cxn ang="0">
                    <a:pos x="1455" y="1109"/>
                  </a:cxn>
                  <a:cxn ang="0">
                    <a:pos x="1311" y="1142"/>
                  </a:cxn>
                  <a:cxn ang="0">
                    <a:pos x="926" y="1384"/>
                  </a:cxn>
                  <a:cxn ang="0">
                    <a:pos x="975" y="1456"/>
                  </a:cxn>
                  <a:cxn ang="0">
                    <a:pos x="956" y="1624"/>
                  </a:cxn>
                  <a:cxn ang="0">
                    <a:pos x="782" y="1817"/>
                  </a:cxn>
                  <a:cxn ang="0">
                    <a:pos x="539" y="1978"/>
                  </a:cxn>
                  <a:cxn ang="0">
                    <a:pos x="152" y="2026"/>
                  </a:cxn>
                  <a:cxn ang="0">
                    <a:pos x="19" y="2251"/>
                  </a:cxn>
                  <a:cxn ang="0">
                    <a:pos x="0" y="2396"/>
                  </a:cxn>
                  <a:cxn ang="0">
                    <a:pos x="213" y="2179"/>
                  </a:cxn>
                  <a:cxn ang="0">
                    <a:pos x="629" y="2090"/>
                  </a:cxn>
                  <a:cxn ang="0">
                    <a:pos x="894" y="1906"/>
                  </a:cxn>
                  <a:cxn ang="0">
                    <a:pos x="1230" y="1986"/>
                  </a:cxn>
                  <a:cxn ang="0">
                    <a:pos x="1668" y="1906"/>
                  </a:cxn>
                  <a:cxn ang="0">
                    <a:pos x="1983" y="1745"/>
                  </a:cxn>
                  <a:cxn ang="0">
                    <a:pos x="2014" y="1600"/>
                  </a:cxn>
                  <a:cxn ang="0">
                    <a:pos x="2237" y="1496"/>
                  </a:cxn>
                  <a:cxn ang="0">
                    <a:pos x="2359" y="1552"/>
                  </a:cxn>
                  <a:cxn ang="0">
                    <a:pos x="2471" y="1479"/>
                  </a:cxn>
                </a:cxnLst>
                <a:rect l="0" t="0" r="r" b="b"/>
                <a:pathLst>
                  <a:path w="2471" h="2396">
                    <a:moveTo>
                      <a:pt x="1118" y="0"/>
                    </a:moveTo>
                    <a:lnTo>
                      <a:pt x="1179" y="225"/>
                    </a:lnTo>
                    <a:lnTo>
                      <a:pt x="1393" y="339"/>
                    </a:lnTo>
                    <a:lnTo>
                      <a:pt x="1404" y="548"/>
                    </a:lnTo>
                    <a:lnTo>
                      <a:pt x="1342" y="732"/>
                    </a:lnTo>
                    <a:lnTo>
                      <a:pt x="1434" y="925"/>
                    </a:lnTo>
                    <a:lnTo>
                      <a:pt x="1455" y="1109"/>
                    </a:lnTo>
                    <a:lnTo>
                      <a:pt x="1311" y="1142"/>
                    </a:lnTo>
                    <a:lnTo>
                      <a:pt x="926" y="1384"/>
                    </a:lnTo>
                    <a:lnTo>
                      <a:pt x="975" y="1456"/>
                    </a:lnTo>
                    <a:lnTo>
                      <a:pt x="956" y="1624"/>
                    </a:lnTo>
                    <a:lnTo>
                      <a:pt x="782" y="1817"/>
                    </a:lnTo>
                    <a:lnTo>
                      <a:pt x="539" y="1978"/>
                    </a:lnTo>
                    <a:lnTo>
                      <a:pt x="152" y="2026"/>
                    </a:lnTo>
                    <a:lnTo>
                      <a:pt x="19" y="2251"/>
                    </a:lnTo>
                    <a:lnTo>
                      <a:pt x="0" y="2396"/>
                    </a:lnTo>
                    <a:lnTo>
                      <a:pt x="213" y="2179"/>
                    </a:lnTo>
                    <a:lnTo>
                      <a:pt x="629" y="2090"/>
                    </a:lnTo>
                    <a:lnTo>
                      <a:pt x="894" y="1906"/>
                    </a:lnTo>
                    <a:lnTo>
                      <a:pt x="1230" y="1986"/>
                    </a:lnTo>
                    <a:lnTo>
                      <a:pt x="1668" y="1906"/>
                    </a:lnTo>
                    <a:lnTo>
                      <a:pt x="1983" y="1745"/>
                    </a:lnTo>
                    <a:lnTo>
                      <a:pt x="2014" y="1600"/>
                    </a:lnTo>
                    <a:lnTo>
                      <a:pt x="2237" y="1496"/>
                    </a:lnTo>
                    <a:lnTo>
                      <a:pt x="2359" y="1552"/>
                    </a:lnTo>
                    <a:lnTo>
                      <a:pt x="2471" y="147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31" name="Freeform 11"/>
              <p:cNvSpPr>
                <a:spLocks/>
              </p:cNvSpPr>
              <p:nvPr userDrawn="1"/>
            </p:nvSpPr>
            <p:spPr bwMode="hidden">
              <a:xfrm>
                <a:off x="2366" y="1067"/>
                <a:ext cx="1399" cy="1349"/>
              </a:xfrm>
              <a:custGeom>
                <a:avLst/>
                <a:gdLst/>
                <a:ahLst/>
                <a:cxnLst>
                  <a:cxn ang="0">
                    <a:pos x="620" y="155"/>
                  </a:cxn>
                  <a:cxn ang="0">
                    <a:pos x="421" y="155"/>
                  </a:cxn>
                  <a:cxn ang="0">
                    <a:pos x="205" y="507"/>
                  </a:cxn>
                  <a:cxn ang="0">
                    <a:pos x="0" y="673"/>
                  </a:cxn>
                  <a:cxn ang="0">
                    <a:pos x="487" y="783"/>
                  </a:cxn>
                  <a:cxn ang="0">
                    <a:pos x="425" y="1009"/>
                  </a:cxn>
                  <a:cxn ang="0">
                    <a:pos x="617" y="1086"/>
                  </a:cxn>
                  <a:cxn ang="0">
                    <a:pos x="498" y="1349"/>
                  </a:cxn>
                  <a:cxn ang="0">
                    <a:pos x="961" y="1035"/>
                  </a:cxn>
                  <a:cxn ang="0">
                    <a:pos x="926" y="776"/>
                  </a:cxn>
                  <a:cxn ang="0">
                    <a:pos x="1181" y="749"/>
                  </a:cxn>
                  <a:cxn ang="0">
                    <a:pos x="1399" y="601"/>
                  </a:cxn>
                  <a:cxn ang="0">
                    <a:pos x="1315" y="416"/>
                  </a:cxn>
                  <a:cxn ang="0">
                    <a:pos x="1341" y="196"/>
                  </a:cxn>
                  <a:cxn ang="0">
                    <a:pos x="1171" y="164"/>
                  </a:cxn>
                  <a:cxn ang="0">
                    <a:pos x="928" y="0"/>
                  </a:cxn>
                  <a:cxn ang="0">
                    <a:pos x="620" y="155"/>
                  </a:cxn>
                </a:cxnLst>
                <a:rect l="0" t="0" r="r" b="b"/>
                <a:pathLst>
                  <a:path w="1399" h="1349">
                    <a:moveTo>
                      <a:pt x="620" y="155"/>
                    </a:moveTo>
                    <a:lnTo>
                      <a:pt x="421" y="155"/>
                    </a:lnTo>
                    <a:lnTo>
                      <a:pt x="205" y="507"/>
                    </a:lnTo>
                    <a:lnTo>
                      <a:pt x="0" y="673"/>
                    </a:lnTo>
                    <a:lnTo>
                      <a:pt x="487" y="783"/>
                    </a:lnTo>
                    <a:lnTo>
                      <a:pt x="425" y="1009"/>
                    </a:lnTo>
                    <a:lnTo>
                      <a:pt x="617" y="1086"/>
                    </a:lnTo>
                    <a:lnTo>
                      <a:pt x="498" y="1349"/>
                    </a:lnTo>
                    <a:lnTo>
                      <a:pt x="961" y="1035"/>
                    </a:lnTo>
                    <a:lnTo>
                      <a:pt x="926" y="776"/>
                    </a:lnTo>
                    <a:lnTo>
                      <a:pt x="1181" y="749"/>
                    </a:lnTo>
                    <a:lnTo>
                      <a:pt x="1399" y="601"/>
                    </a:lnTo>
                    <a:lnTo>
                      <a:pt x="1315" y="416"/>
                    </a:lnTo>
                    <a:lnTo>
                      <a:pt x="1341" y="196"/>
                    </a:lnTo>
                    <a:lnTo>
                      <a:pt x="1171" y="164"/>
                    </a:lnTo>
                    <a:lnTo>
                      <a:pt x="928" y="0"/>
                    </a:lnTo>
                    <a:lnTo>
                      <a:pt x="620" y="155"/>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2" name="Freeform 12"/>
              <p:cNvSpPr>
                <a:spLocks/>
              </p:cNvSpPr>
              <p:nvPr userDrawn="1"/>
            </p:nvSpPr>
            <p:spPr bwMode="hidden">
              <a:xfrm>
                <a:off x="4275" y="2031"/>
                <a:ext cx="1256" cy="810"/>
              </a:xfrm>
              <a:custGeom>
                <a:avLst/>
                <a:gdLst/>
                <a:ahLst/>
                <a:cxnLst>
                  <a:cxn ang="0">
                    <a:pos x="719" y="183"/>
                  </a:cxn>
                  <a:cxn ang="0">
                    <a:pos x="760" y="33"/>
                  </a:cxn>
                  <a:cxn ang="0">
                    <a:pos x="884" y="0"/>
                  </a:cxn>
                  <a:cxn ang="0">
                    <a:pos x="983" y="78"/>
                  </a:cxn>
                  <a:cxn ang="0">
                    <a:pos x="1082" y="248"/>
                  </a:cxn>
                  <a:cxn ang="0">
                    <a:pos x="1256" y="229"/>
                  </a:cxn>
                  <a:cxn ang="0">
                    <a:pos x="1248" y="359"/>
                  </a:cxn>
                  <a:cxn ang="0">
                    <a:pos x="1016" y="431"/>
                  </a:cxn>
                  <a:cxn ang="0">
                    <a:pos x="879" y="417"/>
                  </a:cxn>
                  <a:cxn ang="0">
                    <a:pos x="719" y="481"/>
                  </a:cxn>
                  <a:cxn ang="0">
                    <a:pos x="591" y="633"/>
                  </a:cxn>
                  <a:cxn ang="0">
                    <a:pos x="423" y="537"/>
                  </a:cxn>
                  <a:cxn ang="0">
                    <a:pos x="256" y="810"/>
                  </a:cxn>
                  <a:cxn ang="0">
                    <a:pos x="66" y="764"/>
                  </a:cxn>
                  <a:cxn ang="0">
                    <a:pos x="0" y="601"/>
                  </a:cxn>
                  <a:cxn ang="0">
                    <a:pos x="157" y="483"/>
                  </a:cxn>
                  <a:cxn ang="0">
                    <a:pos x="248" y="281"/>
                  </a:cxn>
                  <a:cxn ang="0">
                    <a:pos x="438" y="150"/>
                  </a:cxn>
                  <a:cxn ang="0">
                    <a:pos x="719" y="189"/>
                  </a:cxn>
                </a:cxnLst>
                <a:rect l="0" t="0" r="r" b="b"/>
                <a:pathLst>
                  <a:path w="1256" h="810">
                    <a:moveTo>
                      <a:pt x="719" y="183"/>
                    </a:moveTo>
                    <a:lnTo>
                      <a:pt x="760" y="33"/>
                    </a:lnTo>
                    <a:lnTo>
                      <a:pt x="884" y="0"/>
                    </a:lnTo>
                    <a:lnTo>
                      <a:pt x="983" y="78"/>
                    </a:lnTo>
                    <a:lnTo>
                      <a:pt x="1082" y="248"/>
                    </a:lnTo>
                    <a:lnTo>
                      <a:pt x="1256" y="229"/>
                    </a:lnTo>
                    <a:lnTo>
                      <a:pt x="1248" y="359"/>
                    </a:lnTo>
                    <a:lnTo>
                      <a:pt x="1016" y="431"/>
                    </a:lnTo>
                    <a:lnTo>
                      <a:pt x="879" y="417"/>
                    </a:lnTo>
                    <a:lnTo>
                      <a:pt x="719" y="481"/>
                    </a:lnTo>
                    <a:lnTo>
                      <a:pt x="591" y="633"/>
                    </a:lnTo>
                    <a:lnTo>
                      <a:pt x="423" y="537"/>
                    </a:lnTo>
                    <a:lnTo>
                      <a:pt x="256" y="810"/>
                    </a:lnTo>
                    <a:lnTo>
                      <a:pt x="66" y="764"/>
                    </a:lnTo>
                    <a:lnTo>
                      <a:pt x="0" y="601"/>
                    </a:lnTo>
                    <a:lnTo>
                      <a:pt x="157" y="483"/>
                    </a:lnTo>
                    <a:lnTo>
                      <a:pt x="248" y="281"/>
                    </a:lnTo>
                    <a:lnTo>
                      <a:pt x="438" y="150"/>
                    </a:lnTo>
                    <a:lnTo>
                      <a:pt x="719" y="189"/>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3" name="Freeform 13"/>
              <p:cNvSpPr>
                <a:spLocks/>
              </p:cNvSpPr>
              <p:nvPr userDrawn="1"/>
            </p:nvSpPr>
            <p:spPr bwMode="hidden">
              <a:xfrm>
                <a:off x="2914" y="3476"/>
                <a:ext cx="2848" cy="788"/>
              </a:xfrm>
              <a:custGeom>
                <a:avLst/>
                <a:gdLst/>
                <a:ahLst/>
                <a:cxnLst>
                  <a:cxn ang="0">
                    <a:pos x="2838" y="16"/>
                  </a:cxn>
                  <a:cxn ang="0">
                    <a:pos x="2493" y="0"/>
                  </a:cxn>
                  <a:cxn ang="0">
                    <a:pos x="2278" y="81"/>
                  </a:cxn>
                  <a:cxn ang="0">
                    <a:pos x="1936" y="44"/>
                  </a:cxn>
                  <a:cxn ang="0">
                    <a:pos x="1739" y="354"/>
                  </a:cxn>
                  <a:cxn ang="0">
                    <a:pos x="1600" y="212"/>
                  </a:cxn>
                  <a:cxn ang="0">
                    <a:pos x="1352" y="308"/>
                  </a:cxn>
                  <a:cxn ang="0">
                    <a:pos x="1445" y="515"/>
                  </a:cxn>
                  <a:cxn ang="0">
                    <a:pos x="1072" y="412"/>
                  </a:cxn>
                  <a:cxn ang="0">
                    <a:pos x="888" y="540"/>
                  </a:cxn>
                  <a:cxn ang="0">
                    <a:pos x="0" y="660"/>
                  </a:cxn>
                  <a:cxn ang="0">
                    <a:pos x="288" y="788"/>
                  </a:cxn>
                  <a:cxn ang="0">
                    <a:pos x="1040" y="676"/>
                  </a:cxn>
                  <a:cxn ang="0">
                    <a:pos x="1272" y="748"/>
                  </a:cxn>
                  <a:cxn ang="0">
                    <a:pos x="2096" y="691"/>
                  </a:cxn>
                  <a:cxn ang="0">
                    <a:pos x="2320" y="748"/>
                  </a:cxn>
                  <a:cxn ang="0">
                    <a:pos x="2456" y="596"/>
                  </a:cxn>
                  <a:cxn ang="0">
                    <a:pos x="2712" y="716"/>
                  </a:cxn>
                  <a:cxn ang="0">
                    <a:pos x="2716" y="339"/>
                  </a:cxn>
                  <a:cxn ang="0">
                    <a:pos x="2848" y="258"/>
                  </a:cxn>
                </a:cxnLst>
                <a:rect l="0" t="0" r="r" b="b"/>
                <a:pathLst>
                  <a:path w="2848" h="788">
                    <a:moveTo>
                      <a:pt x="2838" y="16"/>
                    </a:moveTo>
                    <a:lnTo>
                      <a:pt x="2493" y="0"/>
                    </a:lnTo>
                    <a:lnTo>
                      <a:pt x="2278" y="81"/>
                    </a:lnTo>
                    <a:lnTo>
                      <a:pt x="1936" y="44"/>
                    </a:lnTo>
                    <a:lnTo>
                      <a:pt x="1739" y="354"/>
                    </a:lnTo>
                    <a:lnTo>
                      <a:pt x="1600" y="212"/>
                    </a:lnTo>
                    <a:lnTo>
                      <a:pt x="1352" y="308"/>
                    </a:lnTo>
                    <a:lnTo>
                      <a:pt x="1445" y="515"/>
                    </a:lnTo>
                    <a:lnTo>
                      <a:pt x="1072" y="412"/>
                    </a:lnTo>
                    <a:lnTo>
                      <a:pt x="888" y="540"/>
                    </a:lnTo>
                    <a:lnTo>
                      <a:pt x="0" y="660"/>
                    </a:lnTo>
                    <a:lnTo>
                      <a:pt x="288" y="788"/>
                    </a:lnTo>
                    <a:lnTo>
                      <a:pt x="1040" y="676"/>
                    </a:lnTo>
                    <a:lnTo>
                      <a:pt x="1272" y="748"/>
                    </a:lnTo>
                    <a:lnTo>
                      <a:pt x="2096" y="691"/>
                    </a:lnTo>
                    <a:lnTo>
                      <a:pt x="2320" y="748"/>
                    </a:lnTo>
                    <a:lnTo>
                      <a:pt x="2456" y="596"/>
                    </a:lnTo>
                    <a:lnTo>
                      <a:pt x="2712" y="716"/>
                    </a:lnTo>
                    <a:lnTo>
                      <a:pt x="2716" y="339"/>
                    </a:lnTo>
                    <a:lnTo>
                      <a:pt x="2848" y="258"/>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4" name="Freeform 14"/>
              <p:cNvSpPr>
                <a:spLocks/>
              </p:cNvSpPr>
              <p:nvPr userDrawn="1"/>
            </p:nvSpPr>
            <p:spPr bwMode="hidden">
              <a:xfrm>
                <a:off x="5443" y="922"/>
                <a:ext cx="319" cy="854"/>
              </a:xfrm>
              <a:custGeom>
                <a:avLst/>
                <a:gdLst/>
                <a:ahLst/>
                <a:cxnLst>
                  <a:cxn ang="0">
                    <a:pos x="0" y="0"/>
                  </a:cxn>
                  <a:cxn ang="0">
                    <a:pos x="106" y="313"/>
                  </a:cxn>
                  <a:cxn ang="0">
                    <a:pos x="106" y="634"/>
                  </a:cxn>
                  <a:cxn ang="0">
                    <a:pos x="268" y="854"/>
                  </a:cxn>
                  <a:cxn ang="0">
                    <a:pos x="278" y="577"/>
                  </a:cxn>
                  <a:cxn ang="0">
                    <a:pos x="238" y="400"/>
                  </a:cxn>
                  <a:cxn ang="0">
                    <a:pos x="319" y="240"/>
                  </a:cxn>
                </a:cxnLst>
                <a:rect l="0" t="0" r="r" b="b"/>
                <a:pathLst>
                  <a:path w="319" h="854">
                    <a:moveTo>
                      <a:pt x="0" y="0"/>
                    </a:moveTo>
                    <a:lnTo>
                      <a:pt x="106" y="313"/>
                    </a:lnTo>
                    <a:lnTo>
                      <a:pt x="106" y="634"/>
                    </a:lnTo>
                    <a:lnTo>
                      <a:pt x="268" y="854"/>
                    </a:lnTo>
                    <a:lnTo>
                      <a:pt x="278" y="577"/>
                    </a:lnTo>
                    <a:lnTo>
                      <a:pt x="238" y="400"/>
                    </a:lnTo>
                    <a:lnTo>
                      <a:pt x="319" y="240"/>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5" name="Freeform 15"/>
              <p:cNvSpPr>
                <a:spLocks/>
              </p:cNvSpPr>
              <p:nvPr userDrawn="1"/>
            </p:nvSpPr>
            <p:spPr bwMode="hidden">
              <a:xfrm>
                <a:off x="4954" y="3568"/>
                <a:ext cx="646" cy="392"/>
              </a:xfrm>
              <a:custGeom>
                <a:avLst/>
                <a:gdLst/>
                <a:ahLst/>
                <a:cxnLst>
                  <a:cxn ang="0">
                    <a:pos x="504" y="0"/>
                  </a:cxn>
                  <a:cxn ang="0">
                    <a:pos x="320" y="61"/>
                  </a:cxn>
                  <a:cxn ang="0">
                    <a:pos x="238" y="109"/>
                  </a:cxn>
                  <a:cxn ang="0">
                    <a:pos x="144" y="216"/>
                  </a:cxn>
                  <a:cxn ang="0">
                    <a:pos x="0" y="392"/>
                  </a:cxn>
                  <a:cxn ang="0">
                    <a:pos x="360" y="263"/>
                  </a:cxn>
                  <a:cxn ang="0">
                    <a:pos x="432" y="182"/>
                  </a:cxn>
                  <a:cxn ang="0">
                    <a:pos x="646" y="142"/>
                  </a:cxn>
                  <a:cxn ang="0">
                    <a:pos x="504" y="0"/>
                  </a:cxn>
                </a:cxnLst>
                <a:rect l="0" t="0" r="r" b="b"/>
                <a:pathLst>
                  <a:path w="646" h="392">
                    <a:moveTo>
                      <a:pt x="504" y="0"/>
                    </a:moveTo>
                    <a:lnTo>
                      <a:pt x="320" y="61"/>
                    </a:lnTo>
                    <a:lnTo>
                      <a:pt x="238" y="109"/>
                    </a:lnTo>
                    <a:lnTo>
                      <a:pt x="144" y="216"/>
                    </a:lnTo>
                    <a:lnTo>
                      <a:pt x="0" y="392"/>
                    </a:lnTo>
                    <a:lnTo>
                      <a:pt x="360" y="263"/>
                    </a:lnTo>
                    <a:lnTo>
                      <a:pt x="432" y="182"/>
                    </a:lnTo>
                    <a:lnTo>
                      <a:pt x="646" y="142"/>
                    </a:lnTo>
                    <a:lnTo>
                      <a:pt x="504" y="0"/>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6" name="Freeform 16"/>
              <p:cNvSpPr>
                <a:spLocks/>
              </p:cNvSpPr>
              <p:nvPr userDrawn="1"/>
            </p:nvSpPr>
            <p:spPr bwMode="hidden">
              <a:xfrm>
                <a:off x="50" y="2400"/>
                <a:ext cx="2736" cy="1920"/>
              </a:xfrm>
              <a:custGeom>
                <a:avLst/>
                <a:gdLst/>
                <a:ahLst/>
                <a:cxnLst>
                  <a:cxn ang="0">
                    <a:pos x="0" y="0"/>
                  </a:cxn>
                  <a:cxn ang="0">
                    <a:pos x="96" y="336"/>
                  </a:cxn>
                  <a:cxn ang="0">
                    <a:pos x="384" y="384"/>
                  </a:cxn>
                  <a:cxn ang="0">
                    <a:pos x="576" y="720"/>
                  </a:cxn>
                  <a:cxn ang="0">
                    <a:pos x="528" y="960"/>
                  </a:cxn>
                  <a:cxn ang="0">
                    <a:pos x="672" y="1104"/>
                  </a:cxn>
                  <a:cxn ang="0">
                    <a:pos x="576" y="1392"/>
                  </a:cxn>
                  <a:cxn ang="0">
                    <a:pos x="624" y="1632"/>
                  </a:cxn>
                  <a:cxn ang="0">
                    <a:pos x="1488" y="1872"/>
                  </a:cxn>
                  <a:cxn ang="0">
                    <a:pos x="1680" y="1728"/>
                  </a:cxn>
                  <a:cxn ang="0">
                    <a:pos x="2208" y="1728"/>
                  </a:cxn>
                  <a:cxn ang="0">
                    <a:pos x="2304" y="1632"/>
                  </a:cxn>
                  <a:cxn ang="0">
                    <a:pos x="2736" y="1872"/>
                  </a:cxn>
                  <a:cxn ang="0">
                    <a:pos x="2640" y="1920"/>
                  </a:cxn>
                  <a:cxn ang="0">
                    <a:pos x="2304" y="1824"/>
                  </a:cxn>
                  <a:cxn ang="0">
                    <a:pos x="2160" y="1872"/>
                  </a:cxn>
                  <a:cxn ang="0">
                    <a:pos x="1632" y="1920"/>
                  </a:cxn>
                  <a:cxn ang="0">
                    <a:pos x="1440" y="1920"/>
                  </a:cxn>
                  <a:cxn ang="0">
                    <a:pos x="480" y="1824"/>
                  </a:cxn>
                  <a:cxn ang="0">
                    <a:pos x="192" y="1872"/>
                  </a:cxn>
                  <a:cxn ang="0">
                    <a:pos x="96" y="1680"/>
                  </a:cxn>
                  <a:cxn ang="0">
                    <a:pos x="288" y="1440"/>
                  </a:cxn>
                  <a:cxn ang="0">
                    <a:pos x="336" y="1104"/>
                  </a:cxn>
                  <a:cxn ang="0">
                    <a:pos x="144" y="864"/>
                  </a:cxn>
                  <a:cxn ang="0">
                    <a:pos x="240" y="624"/>
                  </a:cxn>
                  <a:cxn ang="0">
                    <a:pos x="48" y="528"/>
                  </a:cxn>
                  <a:cxn ang="0">
                    <a:pos x="0" y="0"/>
                  </a:cxn>
                </a:cxnLst>
                <a:rect l="0" t="0" r="r" b="b"/>
                <a:pathLst>
                  <a:path w="2736" h="1920">
                    <a:moveTo>
                      <a:pt x="0" y="0"/>
                    </a:moveTo>
                    <a:lnTo>
                      <a:pt x="96" y="336"/>
                    </a:lnTo>
                    <a:lnTo>
                      <a:pt x="384" y="384"/>
                    </a:lnTo>
                    <a:lnTo>
                      <a:pt x="576" y="720"/>
                    </a:lnTo>
                    <a:lnTo>
                      <a:pt x="528" y="960"/>
                    </a:lnTo>
                    <a:lnTo>
                      <a:pt x="672" y="1104"/>
                    </a:lnTo>
                    <a:lnTo>
                      <a:pt x="576" y="1392"/>
                    </a:lnTo>
                    <a:lnTo>
                      <a:pt x="624" y="1632"/>
                    </a:lnTo>
                    <a:lnTo>
                      <a:pt x="1488" y="1872"/>
                    </a:lnTo>
                    <a:lnTo>
                      <a:pt x="1680" y="1728"/>
                    </a:lnTo>
                    <a:lnTo>
                      <a:pt x="2208" y="1728"/>
                    </a:lnTo>
                    <a:lnTo>
                      <a:pt x="2304" y="1632"/>
                    </a:lnTo>
                    <a:lnTo>
                      <a:pt x="2736" y="1872"/>
                    </a:lnTo>
                    <a:lnTo>
                      <a:pt x="2640" y="1920"/>
                    </a:lnTo>
                    <a:lnTo>
                      <a:pt x="2304" y="1824"/>
                    </a:lnTo>
                    <a:lnTo>
                      <a:pt x="2160" y="1872"/>
                    </a:lnTo>
                    <a:lnTo>
                      <a:pt x="1632" y="1920"/>
                    </a:lnTo>
                    <a:lnTo>
                      <a:pt x="1440" y="1920"/>
                    </a:lnTo>
                    <a:lnTo>
                      <a:pt x="480" y="1824"/>
                    </a:lnTo>
                    <a:lnTo>
                      <a:pt x="192" y="1872"/>
                    </a:lnTo>
                    <a:lnTo>
                      <a:pt x="96" y="1680"/>
                    </a:lnTo>
                    <a:lnTo>
                      <a:pt x="288" y="1440"/>
                    </a:lnTo>
                    <a:lnTo>
                      <a:pt x="336" y="1104"/>
                    </a:lnTo>
                    <a:lnTo>
                      <a:pt x="144" y="864"/>
                    </a:lnTo>
                    <a:lnTo>
                      <a:pt x="240" y="624"/>
                    </a:lnTo>
                    <a:lnTo>
                      <a:pt x="48" y="528"/>
                    </a:lnTo>
                    <a:lnTo>
                      <a:pt x="0" y="0"/>
                    </a:lnTo>
                    <a:close/>
                  </a:path>
                </a:pathLst>
              </a:custGeom>
              <a:noFill/>
              <a:ln w="9525" cap="flat" cmpd="sng">
                <a:solidFill>
                  <a:schemeClr val="bg2"/>
                </a:solidFill>
                <a:prstDash val="solid"/>
                <a:round/>
                <a:headEnd type="none" w="med" len="med"/>
                <a:tailEnd type="none" w="med" len="med"/>
              </a:ln>
              <a:effectLst/>
            </p:spPr>
            <p:txBody>
              <a:bodyPr/>
              <a:lstStyle/>
              <a:p>
                <a:endParaRPr lang="en-GB" sz="1800"/>
              </a:p>
            </p:txBody>
          </p:sp>
        </p:grpSp>
        <p:grpSp>
          <p:nvGrpSpPr>
            <p:cNvPr id="4" name="Group 17"/>
            <p:cNvGrpSpPr>
              <a:grpSpLocks/>
            </p:cNvGrpSpPr>
            <p:nvPr userDrawn="1"/>
          </p:nvGrpSpPr>
          <p:grpSpPr bwMode="auto">
            <a:xfrm>
              <a:off x="0" y="2291"/>
              <a:ext cx="1385" cy="1702"/>
              <a:chOff x="0" y="2291"/>
              <a:chExt cx="1385" cy="1702"/>
            </a:xfrm>
          </p:grpSpPr>
          <p:sp>
            <p:nvSpPr>
              <p:cNvPr id="5138" name="Rectangle 18"/>
              <p:cNvSpPr>
                <a:spLocks noChangeArrowheads="1"/>
              </p:cNvSpPr>
              <p:nvPr userDrawn="1"/>
            </p:nvSpPr>
            <p:spPr bwMode="ltGray">
              <a:xfrm rot="6798887">
                <a:off x="62" y="388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39" name="Rectangle 19"/>
              <p:cNvSpPr>
                <a:spLocks noChangeArrowheads="1"/>
              </p:cNvSpPr>
              <p:nvPr userDrawn="1"/>
            </p:nvSpPr>
            <p:spPr bwMode="ltGray">
              <a:xfrm rot="6798887">
                <a:off x="33" y="388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40" name="Rectangle 20"/>
              <p:cNvSpPr>
                <a:spLocks noChangeArrowheads="1"/>
              </p:cNvSpPr>
              <p:nvPr userDrawn="1"/>
            </p:nvSpPr>
            <p:spPr bwMode="ltGray">
              <a:xfrm rot="6798887">
                <a:off x="6" y="387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41" name="Rectangle 21"/>
              <p:cNvSpPr>
                <a:spLocks noChangeArrowheads="1"/>
              </p:cNvSpPr>
              <p:nvPr userDrawn="1"/>
            </p:nvSpPr>
            <p:spPr bwMode="ltGray">
              <a:xfrm rot="5999912">
                <a:off x="209" y="388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2" name="Rectangle 22"/>
              <p:cNvSpPr>
                <a:spLocks noChangeArrowheads="1"/>
              </p:cNvSpPr>
              <p:nvPr userDrawn="1"/>
            </p:nvSpPr>
            <p:spPr bwMode="ltGray">
              <a:xfrm rot="5999912">
                <a:off x="182" y="388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3" name="Rectangle 23"/>
              <p:cNvSpPr>
                <a:spLocks noChangeArrowheads="1"/>
              </p:cNvSpPr>
              <p:nvPr userDrawn="1"/>
            </p:nvSpPr>
            <p:spPr bwMode="ltGray">
              <a:xfrm rot="6250138">
                <a:off x="152" y="388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4" name="Rectangle 24"/>
              <p:cNvSpPr>
                <a:spLocks noChangeArrowheads="1"/>
              </p:cNvSpPr>
              <p:nvPr userDrawn="1"/>
            </p:nvSpPr>
            <p:spPr bwMode="ltGray">
              <a:xfrm rot="6238076">
                <a:off x="123" y="388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5" name="Rectangle 25"/>
              <p:cNvSpPr>
                <a:spLocks noChangeArrowheads="1"/>
              </p:cNvSpPr>
              <p:nvPr userDrawn="1"/>
            </p:nvSpPr>
            <p:spPr bwMode="ltGray">
              <a:xfrm rot="5380717">
                <a:off x="363" y="386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6" name="Rectangle 26"/>
              <p:cNvSpPr>
                <a:spLocks noChangeArrowheads="1"/>
              </p:cNvSpPr>
              <p:nvPr userDrawn="1"/>
            </p:nvSpPr>
            <p:spPr bwMode="ltGray">
              <a:xfrm rot="5380717">
                <a:off x="332" y="387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7" name="Rectangle 27"/>
              <p:cNvSpPr>
                <a:spLocks noChangeArrowheads="1"/>
              </p:cNvSpPr>
              <p:nvPr userDrawn="1"/>
            </p:nvSpPr>
            <p:spPr bwMode="ltGray">
              <a:xfrm rot="5583200">
                <a:off x="302" y="387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8" name="Rectangle 28"/>
              <p:cNvSpPr>
                <a:spLocks noChangeArrowheads="1"/>
              </p:cNvSpPr>
              <p:nvPr userDrawn="1"/>
            </p:nvSpPr>
            <p:spPr bwMode="ltGray">
              <a:xfrm rot="5737625">
                <a:off x="270" y="388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9" name="Rectangle 29"/>
              <p:cNvSpPr>
                <a:spLocks noChangeArrowheads="1"/>
              </p:cNvSpPr>
              <p:nvPr userDrawn="1"/>
            </p:nvSpPr>
            <p:spPr bwMode="ltGray">
              <a:xfrm rot="4715477">
                <a:off x="516" y="382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0" name="Rectangle 30"/>
              <p:cNvSpPr>
                <a:spLocks noChangeArrowheads="1"/>
              </p:cNvSpPr>
              <p:nvPr userDrawn="1"/>
            </p:nvSpPr>
            <p:spPr bwMode="ltGray">
              <a:xfrm rot="4924949">
                <a:off x="486" y="38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1" name="Rectangle 31"/>
              <p:cNvSpPr>
                <a:spLocks noChangeArrowheads="1"/>
              </p:cNvSpPr>
              <p:nvPr userDrawn="1"/>
            </p:nvSpPr>
            <p:spPr bwMode="ltGray">
              <a:xfrm rot="4924949">
                <a:off x="456" y="38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2" name="Rectangle 32"/>
              <p:cNvSpPr>
                <a:spLocks noChangeArrowheads="1"/>
              </p:cNvSpPr>
              <p:nvPr userDrawn="1"/>
            </p:nvSpPr>
            <p:spPr bwMode="ltGray">
              <a:xfrm rot="5041352">
                <a:off x="426" y="385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3" name="Rectangle 33"/>
              <p:cNvSpPr>
                <a:spLocks noChangeArrowheads="1"/>
              </p:cNvSpPr>
              <p:nvPr userDrawn="1"/>
            </p:nvSpPr>
            <p:spPr bwMode="ltGray">
              <a:xfrm rot="3816889">
                <a:off x="664" y="376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4" name="Rectangle 34"/>
              <p:cNvSpPr>
                <a:spLocks noChangeArrowheads="1"/>
              </p:cNvSpPr>
              <p:nvPr userDrawn="1"/>
            </p:nvSpPr>
            <p:spPr bwMode="ltGray">
              <a:xfrm rot="3816889">
                <a:off x="634" y="3780"/>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5" name="Rectangle 35"/>
              <p:cNvSpPr>
                <a:spLocks noChangeArrowheads="1"/>
              </p:cNvSpPr>
              <p:nvPr userDrawn="1"/>
            </p:nvSpPr>
            <p:spPr bwMode="ltGray">
              <a:xfrm rot="4104184">
                <a:off x="605" y="379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6" name="Rectangle 36"/>
              <p:cNvSpPr>
                <a:spLocks noChangeArrowheads="1"/>
              </p:cNvSpPr>
              <p:nvPr userDrawn="1"/>
            </p:nvSpPr>
            <p:spPr bwMode="ltGray">
              <a:xfrm rot="4325343">
                <a:off x="575" y="380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7" name="Rectangle 37"/>
              <p:cNvSpPr>
                <a:spLocks noChangeArrowheads="1"/>
              </p:cNvSpPr>
              <p:nvPr userDrawn="1"/>
            </p:nvSpPr>
            <p:spPr bwMode="ltGray">
              <a:xfrm rot="3368036">
                <a:off x="799" y="3683"/>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8" name="Rectangle 38"/>
              <p:cNvSpPr>
                <a:spLocks noChangeArrowheads="1"/>
              </p:cNvSpPr>
              <p:nvPr userDrawn="1"/>
            </p:nvSpPr>
            <p:spPr bwMode="ltGray">
              <a:xfrm rot="3368036">
                <a:off x="772" y="369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9" name="Rectangle 39"/>
              <p:cNvSpPr>
                <a:spLocks noChangeArrowheads="1"/>
              </p:cNvSpPr>
              <p:nvPr userDrawn="1"/>
            </p:nvSpPr>
            <p:spPr bwMode="ltGray">
              <a:xfrm rot="3368036">
                <a:off x="745" y="37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60" name="Rectangle 40"/>
              <p:cNvSpPr>
                <a:spLocks noChangeArrowheads="1"/>
              </p:cNvSpPr>
              <p:nvPr userDrawn="1"/>
            </p:nvSpPr>
            <p:spPr bwMode="ltGray">
              <a:xfrm rot="3816889">
                <a:off x="717" y="37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61" name="Rectangle 41"/>
              <p:cNvSpPr>
                <a:spLocks noChangeArrowheads="1"/>
              </p:cNvSpPr>
              <p:nvPr userDrawn="1"/>
            </p:nvSpPr>
            <p:spPr bwMode="ltGray">
              <a:xfrm rot="2302266">
                <a:off x="923" y="358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2" name="Rectangle 42"/>
              <p:cNvSpPr>
                <a:spLocks noChangeArrowheads="1"/>
              </p:cNvSpPr>
              <p:nvPr userDrawn="1"/>
            </p:nvSpPr>
            <p:spPr bwMode="ltGray">
              <a:xfrm rot="2302266">
                <a:off x="899" y="360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3" name="Rectangle 43"/>
              <p:cNvSpPr>
                <a:spLocks noChangeArrowheads="1"/>
              </p:cNvSpPr>
              <p:nvPr userDrawn="1"/>
            </p:nvSpPr>
            <p:spPr bwMode="ltGray">
              <a:xfrm rot="2707562">
                <a:off x="876" y="362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4" name="Rectangle 44"/>
              <p:cNvSpPr>
                <a:spLocks noChangeArrowheads="1"/>
              </p:cNvSpPr>
              <p:nvPr userDrawn="1"/>
            </p:nvSpPr>
            <p:spPr bwMode="ltGray">
              <a:xfrm rot="2707562">
                <a:off x="850" y="364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65" name="Rectangle 45"/>
              <p:cNvSpPr>
                <a:spLocks noChangeArrowheads="1"/>
              </p:cNvSpPr>
              <p:nvPr userDrawn="1"/>
            </p:nvSpPr>
            <p:spPr bwMode="ltGray">
              <a:xfrm rot="1525830">
                <a:off x="1027" y="3473"/>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6" name="Rectangle 46"/>
              <p:cNvSpPr>
                <a:spLocks noChangeArrowheads="1"/>
              </p:cNvSpPr>
              <p:nvPr userDrawn="1"/>
            </p:nvSpPr>
            <p:spPr bwMode="ltGray">
              <a:xfrm rot="1525830">
                <a:off x="1009" y="349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7" name="Rectangle 47"/>
              <p:cNvSpPr>
                <a:spLocks noChangeArrowheads="1"/>
              </p:cNvSpPr>
              <p:nvPr userDrawn="1"/>
            </p:nvSpPr>
            <p:spPr bwMode="ltGray">
              <a:xfrm rot="1788117">
                <a:off x="990" y="351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8" name="Rectangle 48"/>
              <p:cNvSpPr>
                <a:spLocks noChangeArrowheads="1"/>
              </p:cNvSpPr>
              <p:nvPr userDrawn="1"/>
            </p:nvSpPr>
            <p:spPr bwMode="ltGray">
              <a:xfrm rot="1788117">
                <a:off x="969" y="354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9" name="Rectangle 49"/>
              <p:cNvSpPr>
                <a:spLocks noChangeArrowheads="1"/>
              </p:cNvSpPr>
              <p:nvPr userDrawn="1"/>
            </p:nvSpPr>
            <p:spPr bwMode="ltGray">
              <a:xfrm rot="841630">
                <a:off x="1113" y="335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70" name="Rectangle 50"/>
              <p:cNvSpPr>
                <a:spLocks noChangeArrowheads="1"/>
              </p:cNvSpPr>
              <p:nvPr userDrawn="1"/>
            </p:nvSpPr>
            <p:spPr bwMode="ltGray">
              <a:xfrm rot="841630">
                <a:off x="1100" y="337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71" name="Rectangle 51"/>
              <p:cNvSpPr>
                <a:spLocks noChangeArrowheads="1"/>
              </p:cNvSpPr>
              <p:nvPr userDrawn="1"/>
            </p:nvSpPr>
            <p:spPr bwMode="ltGray">
              <a:xfrm rot="1308689">
                <a:off x="1086" y="340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72" name="Rectangle 52"/>
              <p:cNvSpPr>
                <a:spLocks noChangeArrowheads="1"/>
              </p:cNvSpPr>
              <p:nvPr userDrawn="1"/>
            </p:nvSpPr>
            <p:spPr bwMode="ltGray">
              <a:xfrm rot="1308689">
                <a:off x="1064" y="342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73" name="Rectangle 53"/>
              <p:cNvSpPr>
                <a:spLocks noChangeArrowheads="1"/>
              </p:cNvSpPr>
              <p:nvPr userDrawn="1"/>
            </p:nvSpPr>
            <p:spPr bwMode="ltGray">
              <a:xfrm rot="469913">
                <a:off x="1172" y="3225"/>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4" name="Rectangle 54"/>
              <p:cNvSpPr>
                <a:spLocks noChangeArrowheads="1"/>
              </p:cNvSpPr>
              <p:nvPr userDrawn="1"/>
            </p:nvSpPr>
            <p:spPr bwMode="ltGray">
              <a:xfrm rot="559869">
                <a:off x="1162" y="3250"/>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5" name="Rectangle 55"/>
              <p:cNvSpPr>
                <a:spLocks noChangeArrowheads="1"/>
              </p:cNvSpPr>
              <p:nvPr userDrawn="1"/>
            </p:nvSpPr>
            <p:spPr bwMode="ltGray">
              <a:xfrm rot="734079">
                <a:off x="1154" y="327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6" name="Rectangle 56"/>
              <p:cNvSpPr>
                <a:spLocks noChangeArrowheads="1"/>
              </p:cNvSpPr>
              <p:nvPr userDrawn="1"/>
            </p:nvSpPr>
            <p:spPr bwMode="ltGray">
              <a:xfrm rot="734079">
                <a:off x="1141" y="330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77" name="Rectangle 57"/>
              <p:cNvSpPr>
                <a:spLocks noChangeArrowheads="1"/>
              </p:cNvSpPr>
              <p:nvPr userDrawn="1"/>
            </p:nvSpPr>
            <p:spPr bwMode="ltGray">
              <a:xfrm rot="-293905">
                <a:off x="1211" y="309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8" name="Rectangle 58"/>
              <p:cNvSpPr>
                <a:spLocks noChangeArrowheads="1"/>
              </p:cNvSpPr>
              <p:nvPr userDrawn="1"/>
            </p:nvSpPr>
            <p:spPr bwMode="ltGray">
              <a:xfrm rot="-8">
                <a:off x="1201" y="3122"/>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9" name="Rectangle 59"/>
              <p:cNvSpPr>
                <a:spLocks noChangeArrowheads="1"/>
              </p:cNvSpPr>
              <p:nvPr userDrawn="1"/>
            </p:nvSpPr>
            <p:spPr bwMode="ltGray">
              <a:xfrm rot="-8">
                <a:off x="1200" y="3147"/>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80" name="Rectangle 60"/>
              <p:cNvSpPr>
                <a:spLocks noChangeArrowheads="1"/>
              </p:cNvSpPr>
              <p:nvPr userDrawn="1"/>
            </p:nvSpPr>
            <p:spPr bwMode="ltGray">
              <a:xfrm rot="214188">
                <a:off x="1189" y="31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81" name="Rectangle 61"/>
              <p:cNvSpPr>
                <a:spLocks noChangeArrowheads="1"/>
              </p:cNvSpPr>
              <p:nvPr userDrawn="1"/>
            </p:nvSpPr>
            <p:spPr bwMode="ltGray">
              <a:xfrm rot="-682388">
                <a:off x="1219" y="296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2" name="Rectangle 62"/>
              <p:cNvSpPr>
                <a:spLocks noChangeArrowheads="1"/>
              </p:cNvSpPr>
              <p:nvPr userDrawn="1"/>
            </p:nvSpPr>
            <p:spPr bwMode="ltGray">
              <a:xfrm rot="-480400">
                <a:off x="1220" y="2991"/>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3" name="Rectangle 63"/>
              <p:cNvSpPr>
                <a:spLocks noChangeArrowheads="1"/>
              </p:cNvSpPr>
              <p:nvPr userDrawn="1"/>
            </p:nvSpPr>
            <p:spPr bwMode="ltGray">
              <a:xfrm rot="-480400">
                <a:off x="1220" y="30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4" name="Rectangle 64"/>
              <p:cNvSpPr>
                <a:spLocks noChangeArrowheads="1"/>
              </p:cNvSpPr>
              <p:nvPr userDrawn="1"/>
            </p:nvSpPr>
            <p:spPr bwMode="ltGray">
              <a:xfrm rot="-270546">
                <a:off x="1219" y="30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85" name="Rectangle 65"/>
              <p:cNvSpPr>
                <a:spLocks noChangeArrowheads="1"/>
              </p:cNvSpPr>
              <p:nvPr userDrawn="1"/>
            </p:nvSpPr>
            <p:spPr bwMode="ltGray">
              <a:xfrm rot="-1132286">
                <a:off x="1207" y="2843"/>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6" name="Rectangle 66"/>
              <p:cNvSpPr>
                <a:spLocks noChangeArrowheads="1"/>
              </p:cNvSpPr>
              <p:nvPr userDrawn="1"/>
            </p:nvSpPr>
            <p:spPr bwMode="ltGray">
              <a:xfrm rot="-969272">
                <a:off x="1213" y="286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7" name="Rectangle 67"/>
              <p:cNvSpPr>
                <a:spLocks noChangeArrowheads="1"/>
              </p:cNvSpPr>
              <p:nvPr userDrawn="1"/>
            </p:nvSpPr>
            <p:spPr bwMode="ltGray">
              <a:xfrm rot="-969272">
                <a:off x="1216" y="288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8" name="Rectangle 68"/>
              <p:cNvSpPr>
                <a:spLocks noChangeArrowheads="1"/>
              </p:cNvSpPr>
              <p:nvPr userDrawn="1"/>
            </p:nvSpPr>
            <p:spPr bwMode="ltGray">
              <a:xfrm rot="-806259">
                <a:off x="1219" y="29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9" name="Rectangle 69"/>
              <p:cNvSpPr>
                <a:spLocks noChangeArrowheads="1"/>
              </p:cNvSpPr>
              <p:nvPr userDrawn="1"/>
            </p:nvSpPr>
            <p:spPr bwMode="ltGray">
              <a:xfrm rot="-1543941">
                <a:off x="1165" y="272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0" name="Rectangle 70"/>
              <p:cNvSpPr>
                <a:spLocks noChangeArrowheads="1"/>
              </p:cNvSpPr>
              <p:nvPr userDrawn="1"/>
            </p:nvSpPr>
            <p:spPr bwMode="ltGray">
              <a:xfrm rot="-1341953">
                <a:off x="1176" y="2752"/>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1" name="Rectangle 71"/>
              <p:cNvSpPr>
                <a:spLocks noChangeArrowheads="1"/>
              </p:cNvSpPr>
              <p:nvPr userDrawn="1"/>
            </p:nvSpPr>
            <p:spPr bwMode="ltGray">
              <a:xfrm rot="-1341953">
                <a:off x="1184" y="277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2" name="Rectangle 72"/>
              <p:cNvSpPr>
                <a:spLocks noChangeArrowheads="1"/>
              </p:cNvSpPr>
              <p:nvPr userDrawn="1"/>
            </p:nvSpPr>
            <p:spPr bwMode="ltGray">
              <a:xfrm rot="-1341953">
                <a:off x="1194" y="279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3" name="Rectangle 73"/>
              <p:cNvSpPr>
                <a:spLocks noChangeArrowheads="1"/>
              </p:cNvSpPr>
              <p:nvPr userDrawn="1"/>
            </p:nvSpPr>
            <p:spPr bwMode="ltGray">
              <a:xfrm rot="-1928746">
                <a:off x="1101" y="262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4" name="Rectangle 74"/>
              <p:cNvSpPr>
                <a:spLocks noChangeArrowheads="1"/>
              </p:cNvSpPr>
              <p:nvPr userDrawn="1"/>
            </p:nvSpPr>
            <p:spPr bwMode="ltGray">
              <a:xfrm rot="-1844175">
                <a:off x="1114" y="264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5" name="Rectangle 75"/>
              <p:cNvSpPr>
                <a:spLocks noChangeArrowheads="1"/>
              </p:cNvSpPr>
              <p:nvPr userDrawn="1"/>
            </p:nvSpPr>
            <p:spPr bwMode="ltGray">
              <a:xfrm rot="-1752383">
                <a:off x="1129" y="266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6" name="Rectangle 76"/>
              <p:cNvSpPr>
                <a:spLocks noChangeArrowheads="1"/>
              </p:cNvSpPr>
              <p:nvPr userDrawn="1"/>
            </p:nvSpPr>
            <p:spPr bwMode="ltGray">
              <a:xfrm rot="-1752383">
                <a:off x="1142" y="268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7" name="Rectangle 77"/>
              <p:cNvSpPr>
                <a:spLocks noChangeArrowheads="1"/>
              </p:cNvSpPr>
              <p:nvPr userDrawn="1"/>
            </p:nvSpPr>
            <p:spPr bwMode="ltGray">
              <a:xfrm rot="-2466736">
                <a:off x="1014" y="253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8" name="Rectangle 78"/>
              <p:cNvSpPr>
                <a:spLocks noChangeArrowheads="1"/>
              </p:cNvSpPr>
              <p:nvPr userDrawn="1"/>
            </p:nvSpPr>
            <p:spPr bwMode="ltGray">
              <a:xfrm rot="-2466736">
                <a:off x="1035" y="255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9" name="Rectangle 79"/>
              <p:cNvSpPr>
                <a:spLocks noChangeArrowheads="1"/>
              </p:cNvSpPr>
              <p:nvPr userDrawn="1"/>
            </p:nvSpPr>
            <p:spPr bwMode="ltGray">
              <a:xfrm rot="-2466736">
                <a:off x="1050" y="257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0" name="Rectangle 80"/>
              <p:cNvSpPr>
                <a:spLocks noChangeArrowheads="1"/>
              </p:cNvSpPr>
              <p:nvPr userDrawn="1"/>
            </p:nvSpPr>
            <p:spPr bwMode="ltGray">
              <a:xfrm rot="-2342866">
                <a:off x="1068" y="2590"/>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1" name="Freeform 81"/>
              <p:cNvSpPr>
                <a:spLocks/>
              </p:cNvSpPr>
              <p:nvPr userDrawn="1"/>
            </p:nvSpPr>
            <p:spPr bwMode="ltGray">
              <a:xfrm>
                <a:off x="486" y="2563"/>
                <a:ext cx="180" cy="151"/>
              </a:xfrm>
              <a:custGeom>
                <a:avLst/>
                <a:gdLst/>
                <a:ahLst/>
                <a:cxnLst>
                  <a:cxn ang="0">
                    <a:pos x="0" y="144"/>
                  </a:cxn>
                  <a:cxn ang="0">
                    <a:pos x="28" y="147"/>
                  </a:cxn>
                  <a:cxn ang="0">
                    <a:pos x="64" y="46"/>
                  </a:cxn>
                  <a:cxn ang="0">
                    <a:pos x="94" y="151"/>
                  </a:cxn>
                  <a:cxn ang="0">
                    <a:pos x="129" y="151"/>
                  </a:cxn>
                  <a:cxn ang="0">
                    <a:pos x="180" y="9"/>
                  </a:cxn>
                  <a:cxn ang="0">
                    <a:pos x="148" y="10"/>
                  </a:cxn>
                  <a:cxn ang="0">
                    <a:pos x="112" y="112"/>
                  </a:cxn>
                  <a:cxn ang="0">
                    <a:pos x="79" y="0"/>
                  </a:cxn>
                  <a:cxn ang="0">
                    <a:pos x="48" y="0"/>
                  </a:cxn>
                  <a:cxn ang="0">
                    <a:pos x="0" y="144"/>
                  </a:cxn>
                </a:cxnLst>
                <a:rect l="0" t="0" r="r" b="b"/>
                <a:pathLst>
                  <a:path w="180" h="151">
                    <a:moveTo>
                      <a:pt x="0" y="144"/>
                    </a:moveTo>
                    <a:lnTo>
                      <a:pt x="28" y="147"/>
                    </a:lnTo>
                    <a:lnTo>
                      <a:pt x="64" y="46"/>
                    </a:lnTo>
                    <a:lnTo>
                      <a:pt x="94" y="151"/>
                    </a:lnTo>
                    <a:lnTo>
                      <a:pt x="129" y="151"/>
                    </a:lnTo>
                    <a:lnTo>
                      <a:pt x="180" y="9"/>
                    </a:lnTo>
                    <a:lnTo>
                      <a:pt x="148" y="10"/>
                    </a:lnTo>
                    <a:lnTo>
                      <a:pt x="112" y="112"/>
                    </a:lnTo>
                    <a:lnTo>
                      <a:pt x="79" y="0"/>
                    </a:lnTo>
                    <a:lnTo>
                      <a:pt x="48" y="0"/>
                    </a:lnTo>
                    <a:lnTo>
                      <a:pt x="0" y="144"/>
                    </a:lnTo>
                    <a:close/>
                  </a:path>
                </a:pathLst>
              </a:custGeom>
              <a:solidFill>
                <a:schemeClr val="bg2"/>
              </a:solidFill>
              <a:ln w="9525">
                <a:noFill/>
                <a:round/>
                <a:headEnd/>
                <a:tailEnd/>
              </a:ln>
              <a:effectLst/>
            </p:spPr>
            <p:txBody>
              <a:bodyPr/>
              <a:lstStyle/>
              <a:p>
                <a:endParaRPr lang="en-GB" sz="1800"/>
              </a:p>
            </p:txBody>
          </p:sp>
          <p:sp>
            <p:nvSpPr>
              <p:cNvPr id="5202" name="Rectangle 82"/>
              <p:cNvSpPr>
                <a:spLocks noChangeArrowheads="1"/>
              </p:cNvSpPr>
              <p:nvPr userDrawn="1"/>
            </p:nvSpPr>
            <p:spPr bwMode="ltGray">
              <a:xfrm rot="6575641">
                <a:off x="-217" y="3138"/>
                <a:ext cx="1226" cy="12"/>
              </a:xfrm>
              <a:prstGeom prst="rect">
                <a:avLst/>
              </a:prstGeom>
              <a:solidFill>
                <a:schemeClr val="bg2"/>
              </a:solidFill>
              <a:ln w="9525">
                <a:noFill/>
                <a:miter lim="800000"/>
                <a:headEnd/>
                <a:tailEnd/>
              </a:ln>
              <a:effectLst/>
            </p:spPr>
            <p:txBody>
              <a:bodyPr wrap="none" anchor="ctr"/>
              <a:lstStyle/>
              <a:p>
                <a:endParaRPr lang="en-GB" sz="1800"/>
              </a:p>
            </p:txBody>
          </p:sp>
          <p:sp>
            <p:nvSpPr>
              <p:cNvPr id="5203" name="Rectangle 83"/>
              <p:cNvSpPr>
                <a:spLocks noChangeArrowheads="1"/>
              </p:cNvSpPr>
              <p:nvPr userDrawn="1"/>
            </p:nvSpPr>
            <p:spPr bwMode="ltGray">
              <a:xfrm rot="238799">
                <a:off x="4" y="3146"/>
                <a:ext cx="1031" cy="12"/>
              </a:xfrm>
              <a:prstGeom prst="rect">
                <a:avLst/>
              </a:prstGeom>
              <a:solidFill>
                <a:schemeClr val="bg2"/>
              </a:solidFill>
              <a:ln w="9525">
                <a:noFill/>
                <a:miter lim="800000"/>
                <a:headEnd/>
                <a:tailEnd/>
              </a:ln>
              <a:effectLst/>
            </p:spPr>
            <p:txBody>
              <a:bodyPr wrap="none" anchor="ctr"/>
              <a:lstStyle/>
              <a:p>
                <a:endParaRPr lang="en-GB" sz="1800"/>
              </a:p>
            </p:txBody>
          </p:sp>
          <p:sp>
            <p:nvSpPr>
              <p:cNvPr id="5204" name="Rectangle 84"/>
              <p:cNvSpPr>
                <a:spLocks noChangeArrowheads="1"/>
              </p:cNvSpPr>
              <p:nvPr userDrawn="1"/>
            </p:nvSpPr>
            <p:spPr bwMode="ltGray">
              <a:xfrm rot="-2957028">
                <a:off x="907" y="24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05" name="Rectangle 85"/>
              <p:cNvSpPr>
                <a:spLocks noChangeArrowheads="1"/>
              </p:cNvSpPr>
              <p:nvPr userDrawn="1"/>
            </p:nvSpPr>
            <p:spPr bwMode="ltGray">
              <a:xfrm rot="-2957028">
                <a:off x="930" y="248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06" name="Rectangle 86"/>
              <p:cNvSpPr>
                <a:spLocks noChangeArrowheads="1"/>
              </p:cNvSpPr>
              <p:nvPr userDrawn="1"/>
            </p:nvSpPr>
            <p:spPr bwMode="ltGray">
              <a:xfrm rot="-2957028">
                <a:off x="954" y="249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7" name="Rectangle 87"/>
              <p:cNvSpPr>
                <a:spLocks noChangeArrowheads="1"/>
              </p:cNvSpPr>
              <p:nvPr userDrawn="1"/>
            </p:nvSpPr>
            <p:spPr bwMode="ltGray">
              <a:xfrm rot="-2661033">
                <a:off x="974" y="2509"/>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8" name="Rectangle 88"/>
              <p:cNvSpPr>
                <a:spLocks noChangeArrowheads="1"/>
              </p:cNvSpPr>
              <p:nvPr userDrawn="1"/>
            </p:nvSpPr>
            <p:spPr bwMode="ltGray">
              <a:xfrm rot="-3638503">
                <a:off x="788" y="242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09" name="Rectangle 89"/>
              <p:cNvSpPr>
                <a:spLocks noChangeArrowheads="1"/>
              </p:cNvSpPr>
              <p:nvPr userDrawn="1"/>
            </p:nvSpPr>
            <p:spPr bwMode="ltGray">
              <a:xfrm rot="-3638503">
                <a:off x="815" y="243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0" name="Rectangle 90"/>
              <p:cNvSpPr>
                <a:spLocks noChangeArrowheads="1"/>
              </p:cNvSpPr>
              <p:nvPr userDrawn="1"/>
            </p:nvSpPr>
            <p:spPr bwMode="ltGray">
              <a:xfrm rot="-3514633">
                <a:off x="837" y="24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11" name="Rectangle 91"/>
              <p:cNvSpPr>
                <a:spLocks noChangeArrowheads="1"/>
              </p:cNvSpPr>
              <p:nvPr userDrawn="1"/>
            </p:nvSpPr>
            <p:spPr bwMode="ltGray">
              <a:xfrm rot="-3220799">
                <a:off x="862" y="245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12" name="Rectangle 92"/>
              <p:cNvSpPr>
                <a:spLocks noChangeArrowheads="1"/>
              </p:cNvSpPr>
              <p:nvPr userDrawn="1"/>
            </p:nvSpPr>
            <p:spPr bwMode="ltGray">
              <a:xfrm rot="-4338250">
                <a:off x="649" y="239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3" name="Rectangle 93"/>
              <p:cNvSpPr>
                <a:spLocks noChangeArrowheads="1"/>
              </p:cNvSpPr>
              <p:nvPr userDrawn="1"/>
            </p:nvSpPr>
            <p:spPr bwMode="ltGray">
              <a:xfrm rot="-4250359">
                <a:off x="677" y="2402"/>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4" name="Rectangle 94"/>
              <p:cNvSpPr>
                <a:spLocks noChangeArrowheads="1"/>
              </p:cNvSpPr>
              <p:nvPr userDrawn="1"/>
            </p:nvSpPr>
            <p:spPr bwMode="ltGray">
              <a:xfrm rot="-4250359">
                <a:off x="707" y="2407"/>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5" name="Rectangle 95"/>
              <p:cNvSpPr>
                <a:spLocks noChangeArrowheads="1"/>
              </p:cNvSpPr>
              <p:nvPr userDrawn="1"/>
            </p:nvSpPr>
            <p:spPr bwMode="ltGray">
              <a:xfrm rot="-3989246">
                <a:off x="737" y="241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6" name="Rectangle 96"/>
              <p:cNvSpPr>
                <a:spLocks noChangeArrowheads="1"/>
              </p:cNvSpPr>
              <p:nvPr userDrawn="1"/>
            </p:nvSpPr>
            <p:spPr bwMode="ltGray">
              <a:xfrm rot="-4862215">
                <a:off x="503" y="239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17" name="Rectangle 97"/>
              <p:cNvSpPr>
                <a:spLocks noChangeArrowheads="1"/>
              </p:cNvSpPr>
              <p:nvPr userDrawn="1"/>
            </p:nvSpPr>
            <p:spPr bwMode="ltGray">
              <a:xfrm rot="-4673370">
                <a:off x="533" y="239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8" name="Rectangle 98"/>
              <p:cNvSpPr>
                <a:spLocks noChangeArrowheads="1"/>
              </p:cNvSpPr>
              <p:nvPr userDrawn="1"/>
            </p:nvSpPr>
            <p:spPr bwMode="ltGray">
              <a:xfrm rot="-4646721">
                <a:off x="563" y="239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9" name="Rectangle 99"/>
              <p:cNvSpPr>
                <a:spLocks noChangeArrowheads="1"/>
              </p:cNvSpPr>
              <p:nvPr userDrawn="1"/>
            </p:nvSpPr>
            <p:spPr bwMode="ltGray">
              <a:xfrm rot="-4580623">
                <a:off x="594" y="239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20" name="Rectangle 100"/>
              <p:cNvSpPr>
                <a:spLocks noChangeArrowheads="1"/>
              </p:cNvSpPr>
              <p:nvPr userDrawn="1"/>
            </p:nvSpPr>
            <p:spPr bwMode="ltGray">
              <a:xfrm rot="-5195129">
                <a:off x="355" y="241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1" name="Rectangle 101"/>
              <p:cNvSpPr>
                <a:spLocks noChangeArrowheads="1"/>
              </p:cNvSpPr>
              <p:nvPr userDrawn="1"/>
            </p:nvSpPr>
            <p:spPr bwMode="ltGray">
              <a:xfrm rot="-5360484">
                <a:off x="385" y="240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2" name="Rectangle 102"/>
              <p:cNvSpPr>
                <a:spLocks noChangeArrowheads="1"/>
              </p:cNvSpPr>
              <p:nvPr userDrawn="1"/>
            </p:nvSpPr>
            <p:spPr bwMode="ltGray">
              <a:xfrm rot="-5288939">
                <a:off x="418" y="240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3" name="Rectangle 103"/>
              <p:cNvSpPr>
                <a:spLocks noChangeArrowheads="1"/>
              </p:cNvSpPr>
              <p:nvPr userDrawn="1"/>
            </p:nvSpPr>
            <p:spPr bwMode="ltGray">
              <a:xfrm rot="-5164854">
                <a:off x="449" y="2400"/>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4" name="Rectangle 104"/>
              <p:cNvSpPr>
                <a:spLocks noChangeArrowheads="1"/>
              </p:cNvSpPr>
              <p:nvPr userDrawn="1"/>
            </p:nvSpPr>
            <p:spPr bwMode="ltGray">
              <a:xfrm rot="-6132163">
                <a:off x="206" y="245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5" name="Rectangle 105"/>
              <p:cNvSpPr>
                <a:spLocks noChangeArrowheads="1"/>
              </p:cNvSpPr>
              <p:nvPr userDrawn="1"/>
            </p:nvSpPr>
            <p:spPr bwMode="ltGray">
              <a:xfrm rot="-6220433">
                <a:off x="237" y="24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6" name="Rectangle 106"/>
              <p:cNvSpPr>
                <a:spLocks noChangeArrowheads="1"/>
              </p:cNvSpPr>
              <p:nvPr userDrawn="1"/>
            </p:nvSpPr>
            <p:spPr bwMode="ltGray">
              <a:xfrm rot="-6110943">
                <a:off x="266" y="243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7" name="Rectangle 107"/>
              <p:cNvSpPr>
                <a:spLocks noChangeArrowheads="1"/>
              </p:cNvSpPr>
              <p:nvPr userDrawn="1"/>
            </p:nvSpPr>
            <p:spPr bwMode="ltGray">
              <a:xfrm rot="-5919570">
                <a:off x="292" y="242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8" name="Rectangle 108"/>
              <p:cNvSpPr>
                <a:spLocks noChangeArrowheads="1"/>
              </p:cNvSpPr>
              <p:nvPr userDrawn="1"/>
            </p:nvSpPr>
            <p:spPr bwMode="ltGray">
              <a:xfrm rot="-7376291">
                <a:off x="5" y="254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9" name="Rectangle 109"/>
              <p:cNvSpPr>
                <a:spLocks noChangeArrowheads="1"/>
              </p:cNvSpPr>
              <p:nvPr userDrawn="1"/>
            </p:nvSpPr>
            <p:spPr bwMode="ltGray">
              <a:xfrm rot="-7168347">
                <a:off x="64" y="25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0" name="Rectangle 110"/>
              <p:cNvSpPr>
                <a:spLocks noChangeArrowheads="1"/>
              </p:cNvSpPr>
              <p:nvPr userDrawn="1"/>
            </p:nvSpPr>
            <p:spPr bwMode="ltGray">
              <a:xfrm rot="-6802416">
                <a:off x="92" y="250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1" name="Rectangle 111"/>
              <p:cNvSpPr>
                <a:spLocks noChangeArrowheads="1"/>
              </p:cNvSpPr>
              <p:nvPr userDrawn="1"/>
            </p:nvSpPr>
            <p:spPr bwMode="ltGray">
              <a:xfrm rot="-6802416">
                <a:off x="119" y="249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2" name="Rectangle 112"/>
              <p:cNvSpPr>
                <a:spLocks noChangeArrowheads="1"/>
              </p:cNvSpPr>
              <p:nvPr userDrawn="1"/>
            </p:nvSpPr>
            <p:spPr bwMode="ltGray">
              <a:xfrm rot="-6457704">
                <a:off x="150" y="247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3" name="Rectangle 113"/>
              <p:cNvSpPr>
                <a:spLocks noChangeArrowheads="1"/>
              </p:cNvSpPr>
              <p:nvPr userDrawn="1"/>
            </p:nvSpPr>
            <p:spPr bwMode="ltGray">
              <a:xfrm rot="-1876771">
                <a:off x="0" y="336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34" name="Rectangle 114"/>
              <p:cNvSpPr>
                <a:spLocks noChangeArrowheads="1"/>
              </p:cNvSpPr>
              <p:nvPr userDrawn="1"/>
            </p:nvSpPr>
            <p:spPr bwMode="ltGray">
              <a:xfrm rot="3283992">
                <a:off x="511" y="347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5235" name="Rectangle 115"/>
              <p:cNvSpPr>
                <a:spLocks noChangeArrowheads="1"/>
              </p:cNvSpPr>
              <p:nvPr userDrawn="1"/>
            </p:nvSpPr>
            <p:spPr bwMode="ltGray">
              <a:xfrm rot="3283992">
                <a:off x="35" y="279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5236" name="Rectangle 116"/>
              <p:cNvSpPr>
                <a:spLocks noChangeArrowheads="1"/>
              </p:cNvSpPr>
              <p:nvPr userDrawn="1"/>
            </p:nvSpPr>
            <p:spPr bwMode="ltGray">
              <a:xfrm rot="-1876771">
                <a:off x="700" y="2851"/>
                <a:ext cx="317" cy="12"/>
              </a:xfrm>
              <a:prstGeom prst="rect">
                <a:avLst/>
              </a:prstGeom>
              <a:solidFill>
                <a:schemeClr val="bg2"/>
              </a:solidFill>
              <a:ln w="9525">
                <a:noFill/>
                <a:miter lim="800000"/>
                <a:headEnd/>
                <a:tailEnd/>
              </a:ln>
              <a:effectLst/>
            </p:spPr>
            <p:txBody>
              <a:bodyPr wrap="none" anchor="ctr"/>
              <a:lstStyle/>
              <a:p>
                <a:endParaRPr lang="en-GB" sz="1800"/>
              </a:p>
            </p:txBody>
          </p:sp>
          <p:sp>
            <p:nvSpPr>
              <p:cNvPr id="5237" name="Rectangle 117"/>
              <p:cNvSpPr>
                <a:spLocks noChangeArrowheads="1"/>
              </p:cNvSpPr>
              <p:nvPr userDrawn="1"/>
            </p:nvSpPr>
            <p:spPr bwMode="ltGray">
              <a:xfrm rot="5908516">
                <a:off x="200" y="3915"/>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5238" name="Rectangle 118"/>
              <p:cNvSpPr>
                <a:spLocks noChangeArrowheads="1"/>
              </p:cNvSpPr>
              <p:nvPr userDrawn="1"/>
            </p:nvSpPr>
            <p:spPr bwMode="ltGray">
              <a:xfrm rot="6683973">
                <a:off x="45" y="3915"/>
                <a:ext cx="144" cy="12"/>
              </a:xfrm>
              <a:prstGeom prst="rect">
                <a:avLst/>
              </a:prstGeom>
              <a:solidFill>
                <a:schemeClr val="bg2"/>
              </a:solidFill>
              <a:ln w="9525">
                <a:noFill/>
                <a:miter lim="800000"/>
                <a:headEnd/>
                <a:tailEnd/>
              </a:ln>
              <a:effectLst/>
            </p:spPr>
            <p:txBody>
              <a:bodyPr wrap="none" anchor="ctr"/>
              <a:lstStyle/>
              <a:p>
                <a:endParaRPr lang="en-GB" sz="1800"/>
              </a:p>
            </p:txBody>
          </p:sp>
          <p:sp>
            <p:nvSpPr>
              <p:cNvPr id="5239" name="Rectangle 119"/>
              <p:cNvSpPr>
                <a:spLocks noChangeArrowheads="1"/>
              </p:cNvSpPr>
              <p:nvPr userDrawn="1"/>
            </p:nvSpPr>
            <p:spPr bwMode="ltGray">
              <a:xfrm rot="5245609">
                <a:off x="361" y="389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0" name="Rectangle 120"/>
              <p:cNvSpPr>
                <a:spLocks noChangeArrowheads="1"/>
              </p:cNvSpPr>
              <p:nvPr userDrawn="1"/>
            </p:nvSpPr>
            <p:spPr bwMode="ltGray">
              <a:xfrm rot="4500520">
                <a:off x="522" y="3847"/>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1" name="Rectangle 121"/>
              <p:cNvSpPr>
                <a:spLocks noChangeArrowheads="1"/>
              </p:cNvSpPr>
              <p:nvPr userDrawn="1"/>
            </p:nvSpPr>
            <p:spPr bwMode="ltGray">
              <a:xfrm rot="3805227">
                <a:off x="670" y="377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2" name="Rectangle 122"/>
              <p:cNvSpPr>
                <a:spLocks noChangeArrowheads="1"/>
              </p:cNvSpPr>
              <p:nvPr userDrawn="1"/>
            </p:nvSpPr>
            <p:spPr bwMode="ltGray">
              <a:xfrm rot="3060138">
                <a:off x="813" y="368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3" name="Rectangle 123"/>
              <p:cNvSpPr>
                <a:spLocks noChangeArrowheads="1"/>
              </p:cNvSpPr>
              <p:nvPr userDrawn="1"/>
            </p:nvSpPr>
            <p:spPr bwMode="ltGray">
              <a:xfrm rot="2090281">
                <a:off x="938" y="3582"/>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4" name="Rectangle 124"/>
              <p:cNvSpPr>
                <a:spLocks noChangeArrowheads="1"/>
              </p:cNvSpPr>
              <p:nvPr userDrawn="1"/>
            </p:nvSpPr>
            <p:spPr bwMode="ltGray">
              <a:xfrm rot="-7168347">
                <a:off x="-18" y="2506"/>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5" name="Rectangle 125"/>
              <p:cNvSpPr>
                <a:spLocks noChangeArrowheads="1"/>
              </p:cNvSpPr>
              <p:nvPr userDrawn="1"/>
            </p:nvSpPr>
            <p:spPr bwMode="ltGray">
              <a:xfrm rot="-6406501">
                <a:off x="136" y="243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6" name="Rectangle 126"/>
              <p:cNvSpPr>
                <a:spLocks noChangeArrowheads="1"/>
              </p:cNvSpPr>
              <p:nvPr userDrawn="1"/>
            </p:nvSpPr>
            <p:spPr bwMode="ltGray">
              <a:xfrm rot="-4970620">
                <a:off x="447" y="2364"/>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5247" name="Rectangle 127"/>
              <p:cNvSpPr>
                <a:spLocks noChangeArrowheads="1"/>
              </p:cNvSpPr>
              <p:nvPr userDrawn="1"/>
            </p:nvSpPr>
            <p:spPr bwMode="ltGray">
              <a:xfrm rot="-4298502">
                <a:off x="597" y="2360"/>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5248" name="Rectangle 128"/>
              <p:cNvSpPr>
                <a:spLocks noChangeArrowheads="1"/>
              </p:cNvSpPr>
              <p:nvPr userDrawn="1"/>
            </p:nvSpPr>
            <p:spPr bwMode="ltGray">
              <a:xfrm rot="-3676305">
                <a:off x="739" y="2386"/>
                <a:ext cx="155" cy="12"/>
              </a:xfrm>
              <a:prstGeom prst="rect">
                <a:avLst/>
              </a:prstGeom>
              <a:solidFill>
                <a:schemeClr val="bg2"/>
              </a:solidFill>
              <a:ln w="9525">
                <a:noFill/>
                <a:miter lim="800000"/>
                <a:headEnd/>
                <a:tailEnd/>
              </a:ln>
              <a:effectLst/>
            </p:spPr>
            <p:txBody>
              <a:bodyPr wrap="none" anchor="ctr"/>
              <a:lstStyle/>
              <a:p>
                <a:endParaRPr lang="en-GB" sz="1800"/>
              </a:p>
            </p:txBody>
          </p:sp>
          <p:sp>
            <p:nvSpPr>
              <p:cNvPr id="5249" name="Rectangle 129"/>
              <p:cNvSpPr>
                <a:spLocks noChangeArrowheads="1"/>
              </p:cNvSpPr>
              <p:nvPr userDrawn="1"/>
            </p:nvSpPr>
            <p:spPr bwMode="ltGray">
              <a:xfrm rot="-3188616">
                <a:off x="869" y="24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0" name="Rectangle 130"/>
              <p:cNvSpPr>
                <a:spLocks noChangeArrowheads="1"/>
              </p:cNvSpPr>
              <p:nvPr userDrawn="1"/>
            </p:nvSpPr>
            <p:spPr bwMode="ltGray">
              <a:xfrm rot="-2610246">
                <a:off x="984" y="2497"/>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1" name="Rectangle 131"/>
              <p:cNvSpPr>
                <a:spLocks noChangeArrowheads="1"/>
              </p:cNvSpPr>
              <p:nvPr userDrawn="1"/>
            </p:nvSpPr>
            <p:spPr bwMode="ltGray">
              <a:xfrm rot="-2190008">
                <a:off x="1075" y="2585"/>
                <a:ext cx="173" cy="12"/>
              </a:xfrm>
              <a:prstGeom prst="rect">
                <a:avLst/>
              </a:prstGeom>
              <a:solidFill>
                <a:schemeClr val="bg2"/>
              </a:solidFill>
              <a:ln w="9525">
                <a:noFill/>
                <a:miter lim="800000"/>
                <a:headEnd/>
                <a:tailEnd/>
              </a:ln>
              <a:effectLst/>
            </p:spPr>
            <p:txBody>
              <a:bodyPr wrap="none" anchor="ctr"/>
              <a:lstStyle/>
              <a:p>
                <a:endParaRPr lang="en-GB" sz="1800"/>
              </a:p>
            </p:txBody>
          </p:sp>
          <p:sp>
            <p:nvSpPr>
              <p:cNvPr id="5252" name="Rectangle 132"/>
              <p:cNvSpPr>
                <a:spLocks noChangeArrowheads="1"/>
              </p:cNvSpPr>
              <p:nvPr userDrawn="1"/>
            </p:nvSpPr>
            <p:spPr bwMode="ltGray">
              <a:xfrm rot="-1728558">
                <a:off x="1147" y="2688"/>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3" name="Rectangle 133"/>
              <p:cNvSpPr>
                <a:spLocks noChangeArrowheads="1"/>
              </p:cNvSpPr>
              <p:nvPr userDrawn="1"/>
            </p:nvSpPr>
            <p:spPr bwMode="ltGray">
              <a:xfrm rot="-1172118">
                <a:off x="1198" y="2805"/>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4" name="Rectangle 134"/>
              <p:cNvSpPr>
                <a:spLocks noChangeArrowheads="1"/>
              </p:cNvSpPr>
              <p:nvPr userDrawn="1"/>
            </p:nvSpPr>
            <p:spPr bwMode="ltGray">
              <a:xfrm rot="-753845">
                <a:off x="1218" y="29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5" name="Rectangle 135"/>
              <p:cNvSpPr>
                <a:spLocks noChangeArrowheads="1"/>
              </p:cNvSpPr>
              <p:nvPr userDrawn="1"/>
            </p:nvSpPr>
            <p:spPr bwMode="ltGray">
              <a:xfrm rot="-287823">
                <a:off x="1213" y="3066"/>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6" name="Rectangle 136"/>
              <p:cNvSpPr>
                <a:spLocks noChangeArrowheads="1"/>
              </p:cNvSpPr>
              <p:nvPr userDrawn="1"/>
            </p:nvSpPr>
            <p:spPr bwMode="ltGray">
              <a:xfrm rot="696741">
                <a:off x="1126" y="3337"/>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5257" name="Rectangle 137"/>
              <p:cNvSpPr>
                <a:spLocks noChangeArrowheads="1"/>
              </p:cNvSpPr>
              <p:nvPr userDrawn="1"/>
            </p:nvSpPr>
            <p:spPr bwMode="ltGray">
              <a:xfrm rot="1529990">
                <a:off x="1041" y="3465"/>
                <a:ext cx="140" cy="12"/>
              </a:xfrm>
              <a:prstGeom prst="rect">
                <a:avLst/>
              </a:prstGeom>
              <a:solidFill>
                <a:schemeClr val="bg2"/>
              </a:solidFill>
              <a:ln w="9525">
                <a:noFill/>
                <a:miter lim="800000"/>
                <a:headEnd/>
                <a:tailEnd/>
              </a:ln>
              <a:effectLst/>
            </p:spPr>
            <p:txBody>
              <a:bodyPr wrap="none" anchor="ctr"/>
              <a:lstStyle/>
              <a:p>
                <a:endParaRPr lang="en-GB" sz="1800"/>
              </a:p>
            </p:txBody>
          </p:sp>
          <p:sp>
            <p:nvSpPr>
              <p:cNvPr id="5258" name="Freeform 138"/>
              <p:cNvSpPr>
                <a:spLocks/>
              </p:cNvSpPr>
              <p:nvPr userDrawn="1"/>
            </p:nvSpPr>
            <p:spPr bwMode="ltGray">
              <a:xfrm>
                <a:off x="850" y="3136"/>
                <a:ext cx="204" cy="120"/>
              </a:xfrm>
              <a:custGeom>
                <a:avLst/>
                <a:gdLst/>
                <a:ahLst/>
                <a:cxnLst>
                  <a:cxn ang="0">
                    <a:pos x="168" y="120"/>
                  </a:cxn>
                  <a:cxn ang="0">
                    <a:pos x="204" y="12"/>
                  </a:cxn>
                  <a:cxn ang="0">
                    <a:pos x="42" y="0"/>
                  </a:cxn>
                  <a:cxn ang="0">
                    <a:pos x="0" y="108"/>
                  </a:cxn>
                  <a:cxn ang="0">
                    <a:pos x="30" y="114"/>
                  </a:cxn>
                  <a:cxn ang="0">
                    <a:pos x="60" y="30"/>
                  </a:cxn>
                  <a:cxn ang="0">
                    <a:pos x="102" y="36"/>
                  </a:cxn>
                  <a:cxn ang="0">
                    <a:pos x="78" y="108"/>
                  </a:cxn>
                  <a:cxn ang="0">
                    <a:pos x="102" y="108"/>
                  </a:cxn>
                  <a:cxn ang="0">
                    <a:pos x="132" y="36"/>
                  </a:cxn>
                  <a:cxn ang="0">
                    <a:pos x="162" y="36"/>
                  </a:cxn>
                  <a:cxn ang="0">
                    <a:pos x="138" y="114"/>
                  </a:cxn>
                  <a:cxn ang="0">
                    <a:pos x="168" y="120"/>
                  </a:cxn>
                </a:cxnLst>
                <a:rect l="0" t="0" r="r" b="b"/>
                <a:pathLst>
                  <a:path w="204" h="120">
                    <a:moveTo>
                      <a:pt x="168" y="120"/>
                    </a:moveTo>
                    <a:lnTo>
                      <a:pt x="204" y="12"/>
                    </a:lnTo>
                    <a:lnTo>
                      <a:pt x="42" y="0"/>
                    </a:lnTo>
                    <a:lnTo>
                      <a:pt x="0" y="108"/>
                    </a:lnTo>
                    <a:lnTo>
                      <a:pt x="30" y="114"/>
                    </a:lnTo>
                    <a:lnTo>
                      <a:pt x="60" y="30"/>
                    </a:lnTo>
                    <a:lnTo>
                      <a:pt x="102" y="36"/>
                    </a:lnTo>
                    <a:lnTo>
                      <a:pt x="78" y="108"/>
                    </a:lnTo>
                    <a:lnTo>
                      <a:pt x="102" y="108"/>
                    </a:lnTo>
                    <a:lnTo>
                      <a:pt x="132" y="36"/>
                    </a:lnTo>
                    <a:lnTo>
                      <a:pt x="162" y="36"/>
                    </a:lnTo>
                    <a:lnTo>
                      <a:pt x="138" y="114"/>
                    </a:lnTo>
                    <a:lnTo>
                      <a:pt x="168" y="120"/>
                    </a:lnTo>
                    <a:close/>
                  </a:path>
                </a:pathLst>
              </a:custGeom>
              <a:solidFill>
                <a:schemeClr val="bg2"/>
              </a:solidFill>
              <a:ln w="9525">
                <a:noFill/>
                <a:round/>
                <a:headEnd/>
                <a:tailEnd/>
              </a:ln>
            </p:spPr>
            <p:txBody>
              <a:bodyPr/>
              <a:lstStyle/>
              <a:p>
                <a:endParaRPr lang="en-GB" sz="1800"/>
              </a:p>
            </p:txBody>
          </p:sp>
          <p:sp>
            <p:nvSpPr>
              <p:cNvPr id="5259" name="Freeform 139"/>
              <p:cNvSpPr>
                <a:spLocks/>
              </p:cNvSpPr>
              <p:nvPr userDrawn="1"/>
            </p:nvSpPr>
            <p:spPr bwMode="ltGray">
              <a:xfrm>
                <a:off x="19" y="2722"/>
                <a:ext cx="90" cy="78"/>
              </a:xfrm>
              <a:custGeom>
                <a:avLst/>
                <a:gdLst/>
                <a:ahLst/>
                <a:cxnLst>
                  <a:cxn ang="0">
                    <a:pos x="66" y="36"/>
                  </a:cxn>
                  <a:cxn ang="0">
                    <a:pos x="66" y="36"/>
                  </a:cxn>
                  <a:cxn ang="0">
                    <a:pos x="18" y="24"/>
                  </a:cxn>
                  <a:cxn ang="0">
                    <a:pos x="0" y="30"/>
                  </a:cxn>
                  <a:cxn ang="0">
                    <a:pos x="36" y="78"/>
                  </a:cxn>
                  <a:cxn ang="0">
                    <a:pos x="48" y="72"/>
                  </a:cxn>
                  <a:cxn ang="0">
                    <a:pos x="24" y="36"/>
                  </a:cxn>
                  <a:cxn ang="0">
                    <a:pos x="24" y="36"/>
                  </a:cxn>
                  <a:cxn ang="0">
                    <a:pos x="72" y="54"/>
                  </a:cxn>
                  <a:cxn ang="0">
                    <a:pos x="90" y="42"/>
                  </a:cxn>
                  <a:cxn ang="0">
                    <a:pos x="54" y="0"/>
                  </a:cxn>
                  <a:cxn ang="0">
                    <a:pos x="42" y="6"/>
                  </a:cxn>
                  <a:cxn ang="0">
                    <a:pos x="66" y="36"/>
                  </a:cxn>
                </a:cxnLst>
                <a:rect l="0" t="0" r="r" b="b"/>
                <a:pathLst>
                  <a:path w="90" h="78">
                    <a:moveTo>
                      <a:pt x="66" y="36"/>
                    </a:moveTo>
                    <a:lnTo>
                      <a:pt x="66" y="36"/>
                    </a:lnTo>
                    <a:lnTo>
                      <a:pt x="18" y="24"/>
                    </a:lnTo>
                    <a:lnTo>
                      <a:pt x="0" y="30"/>
                    </a:lnTo>
                    <a:lnTo>
                      <a:pt x="36" y="78"/>
                    </a:lnTo>
                    <a:lnTo>
                      <a:pt x="48" y="72"/>
                    </a:lnTo>
                    <a:lnTo>
                      <a:pt x="24" y="36"/>
                    </a:lnTo>
                    <a:lnTo>
                      <a:pt x="24" y="36"/>
                    </a:lnTo>
                    <a:lnTo>
                      <a:pt x="72" y="54"/>
                    </a:lnTo>
                    <a:lnTo>
                      <a:pt x="90" y="42"/>
                    </a:lnTo>
                    <a:lnTo>
                      <a:pt x="54" y="0"/>
                    </a:lnTo>
                    <a:lnTo>
                      <a:pt x="42" y="6"/>
                    </a:lnTo>
                    <a:lnTo>
                      <a:pt x="66" y="36"/>
                    </a:lnTo>
                    <a:close/>
                  </a:path>
                </a:pathLst>
              </a:custGeom>
              <a:solidFill>
                <a:schemeClr val="bg2"/>
              </a:solidFill>
              <a:ln w="9525">
                <a:noFill/>
                <a:round/>
                <a:headEnd/>
                <a:tailEnd/>
              </a:ln>
            </p:spPr>
            <p:txBody>
              <a:bodyPr/>
              <a:lstStyle/>
              <a:p>
                <a:endParaRPr lang="en-GB" sz="1800"/>
              </a:p>
            </p:txBody>
          </p:sp>
          <p:sp>
            <p:nvSpPr>
              <p:cNvPr id="5260" name="Freeform 140"/>
              <p:cNvSpPr>
                <a:spLocks/>
              </p:cNvSpPr>
              <p:nvPr userDrawn="1"/>
            </p:nvSpPr>
            <p:spPr bwMode="ltGray">
              <a:xfrm>
                <a:off x="97" y="2651"/>
                <a:ext cx="101" cy="89"/>
              </a:xfrm>
              <a:custGeom>
                <a:avLst/>
                <a:gdLst/>
                <a:ahLst/>
                <a:cxnLst>
                  <a:cxn ang="0">
                    <a:pos x="54" y="89"/>
                  </a:cxn>
                  <a:cxn ang="0">
                    <a:pos x="65" y="83"/>
                  </a:cxn>
                  <a:cxn ang="0">
                    <a:pos x="48" y="35"/>
                  </a:cxn>
                  <a:cxn ang="0">
                    <a:pos x="89" y="65"/>
                  </a:cxn>
                  <a:cxn ang="0">
                    <a:pos x="101" y="59"/>
                  </a:cxn>
                  <a:cxn ang="0">
                    <a:pos x="83" y="0"/>
                  </a:cxn>
                  <a:cxn ang="0">
                    <a:pos x="71" y="12"/>
                  </a:cxn>
                  <a:cxn ang="0">
                    <a:pos x="83" y="41"/>
                  </a:cxn>
                  <a:cxn ang="0">
                    <a:pos x="48" y="23"/>
                  </a:cxn>
                  <a:cxn ang="0">
                    <a:pos x="36" y="29"/>
                  </a:cxn>
                  <a:cxn ang="0">
                    <a:pos x="45" y="68"/>
                  </a:cxn>
                  <a:cxn ang="0">
                    <a:pos x="18" y="41"/>
                  </a:cxn>
                  <a:cxn ang="0">
                    <a:pos x="0" y="53"/>
                  </a:cxn>
                  <a:cxn ang="0">
                    <a:pos x="54" y="89"/>
                  </a:cxn>
                </a:cxnLst>
                <a:rect l="0" t="0" r="r" b="b"/>
                <a:pathLst>
                  <a:path w="101" h="89">
                    <a:moveTo>
                      <a:pt x="54" y="89"/>
                    </a:moveTo>
                    <a:lnTo>
                      <a:pt x="65" y="83"/>
                    </a:lnTo>
                    <a:lnTo>
                      <a:pt x="48" y="35"/>
                    </a:lnTo>
                    <a:lnTo>
                      <a:pt x="89" y="65"/>
                    </a:lnTo>
                    <a:lnTo>
                      <a:pt x="101" y="59"/>
                    </a:lnTo>
                    <a:lnTo>
                      <a:pt x="83" y="0"/>
                    </a:lnTo>
                    <a:lnTo>
                      <a:pt x="71" y="12"/>
                    </a:lnTo>
                    <a:lnTo>
                      <a:pt x="83" y="41"/>
                    </a:lnTo>
                    <a:lnTo>
                      <a:pt x="48" y="23"/>
                    </a:lnTo>
                    <a:lnTo>
                      <a:pt x="36" y="29"/>
                    </a:lnTo>
                    <a:lnTo>
                      <a:pt x="45" y="68"/>
                    </a:lnTo>
                    <a:lnTo>
                      <a:pt x="18" y="41"/>
                    </a:lnTo>
                    <a:lnTo>
                      <a:pt x="0" y="53"/>
                    </a:lnTo>
                    <a:lnTo>
                      <a:pt x="54" y="89"/>
                    </a:lnTo>
                    <a:close/>
                  </a:path>
                </a:pathLst>
              </a:custGeom>
              <a:solidFill>
                <a:schemeClr val="bg2"/>
              </a:solidFill>
              <a:ln w="9525">
                <a:noFill/>
                <a:round/>
                <a:headEnd/>
                <a:tailEnd/>
              </a:ln>
            </p:spPr>
            <p:txBody>
              <a:bodyPr/>
              <a:lstStyle/>
              <a:p>
                <a:endParaRPr lang="en-GB" sz="1800"/>
              </a:p>
            </p:txBody>
          </p:sp>
          <p:sp>
            <p:nvSpPr>
              <p:cNvPr id="5261" name="Freeform 141"/>
              <p:cNvSpPr>
                <a:spLocks/>
              </p:cNvSpPr>
              <p:nvPr userDrawn="1"/>
            </p:nvSpPr>
            <p:spPr bwMode="ltGray">
              <a:xfrm>
                <a:off x="677" y="3502"/>
                <a:ext cx="83" cy="78"/>
              </a:xfrm>
              <a:custGeom>
                <a:avLst/>
                <a:gdLst/>
                <a:ahLst/>
                <a:cxnLst>
                  <a:cxn ang="0">
                    <a:pos x="36" y="78"/>
                  </a:cxn>
                  <a:cxn ang="0">
                    <a:pos x="83" y="48"/>
                  </a:cxn>
                  <a:cxn ang="0">
                    <a:pos x="54" y="0"/>
                  </a:cxn>
                  <a:cxn ang="0">
                    <a:pos x="0" y="30"/>
                  </a:cxn>
                  <a:cxn ang="0">
                    <a:pos x="6" y="36"/>
                  </a:cxn>
                  <a:cxn ang="0">
                    <a:pos x="42" y="18"/>
                  </a:cxn>
                  <a:cxn ang="0">
                    <a:pos x="54" y="30"/>
                  </a:cxn>
                  <a:cxn ang="0">
                    <a:pos x="24" y="48"/>
                  </a:cxn>
                  <a:cxn ang="0">
                    <a:pos x="30" y="54"/>
                  </a:cxn>
                  <a:cxn ang="0">
                    <a:pos x="60" y="36"/>
                  </a:cxn>
                  <a:cxn ang="0">
                    <a:pos x="66" y="48"/>
                  </a:cxn>
                  <a:cxn ang="0">
                    <a:pos x="30" y="66"/>
                  </a:cxn>
                  <a:cxn ang="0">
                    <a:pos x="36" y="78"/>
                  </a:cxn>
                </a:cxnLst>
                <a:rect l="0" t="0" r="r" b="b"/>
                <a:pathLst>
                  <a:path w="83" h="78">
                    <a:moveTo>
                      <a:pt x="36" y="78"/>
                    </a:moveTo>
                    <a:lnTo>
                      <a:pt x="83" y="48"/>
                    </a:lnTo>
                    <a:lnTo>
                      <a:pt x="54" y="0"/>
                    </a:lnTo>
                    <a:lnTo>
                      <a:pt x="0" y="30"/>
                    </a:lnTo>
                    <a:lnTo>
                      <a:pt x="6" y="36"/>
                    </a:lnTo>
                    <a:lnTo>
                      <a:pt x="42" y="18"/>
                    </a:lnTo>
                    <a:lnTo>
                      <a:pt x="54" y="30"/>
                    </a:lnTo>
                    <a:lnTo>
                      <a:pt x="24" y="48"/>
                    </a:lnTo>
                    <a:lnTo>
                      <a:pt x="30" y="54"/>
                    </a:lnTo>
                    <a:lnTo>
                      <a:pt x="60" y="36"/>
                    </a:lnTo>
                    <a:lnTo>
                      <a:pt x="66" y="48"/>
                    </a:lnTo>
                    <a:lnTo>
                      <a:pt x="30" y="66"/>
                    </a:lnTo>
                    <a:lnTo>
                      <a:pt x="36" y="78"/>
                    </a:lnTo>
                    <a:close/>
                  </a:path>
                </a:pathLst>
              </a:custGeom>
              <a:solidFill>
                <a:schemeClr val="bg2"/>
              </a:solidFill>
              <a:ln w="9525">
                <a:noFill/>
                <a:round/>
                <a:headEnd/>
                <a:tailEnd/>
              </a:ln>
            </p:spPr>
            <p:txBody>
              <a:bodyPr/>
              <a:lstStyle/>
              <a:p>
                <a:endParaRPr lang="en-GB" sz="1800"/>
              </a:p>
            </p:txBody>
          </p:sp>
          <p:sp>
            <p:nvSpPr>
              <p:cNvPr id="5262" name="Freeform 142"/>
              <p:cNvSpPr>
                <a:spLocks/>
              </p:cNvSpPr>
              <p:nvPr userDrawn="1"/>
            </p:nvSpPr>
            <p:spPr bwMode="ltGray">
              <a:xfrm>
                <a:off x="940" y="2782"/>
                <a:ext cx="90" cy="72"/>
              </a:xfrm>
              <a:custGeom>
                <a:avLst/>
                <a:gdLst/>
                <a:ahLst/>
                <a:cxnLst>
                  <a:cxn ang="0">
                    <a:pos x="90" y="30"/>
                  </a:cxn>
                  <a:cxn ang="0">
                    <a:pos x="66" y="0"/>
                  </a:cxn>
                  <a:cxn ang="0">
                    <a:pos x="0" y="36"/>
                  </a:cxn>
                  <a:cxn ang="0">
                    <a:pos x="24" y="72"/>
                  </a:cxn>
                  <a:cxn ang="0">
                    <a:pos x="36" y="66"/>
                  </a:cxn>
                  <a:cxn ang="0">
                    <a:pos x="18" y="42"/>
                  </a:cxn>
                  <a:cxn ang="0">
                    <a:pos x="36" y="30"/>
                  </a:cxn>
                  <a:cxn ang="0">
                    <a:pos x="54" y="54"/>
                  </a:cxn>
                  <a:cxn ang="0">
                    <a:pos x="60" y="48"/>
                  </a:cxn>
                  <a:cxn ang="0">
                    <a:pos x="48" y="24"/>
                  </a:cxn>
                  <a:cxn ang="0">
                    <a:pos x="60" y="12"/>
                  </a:cxn>
                  <a:cxn ang="0">
                    <a:pos x="78" y="42"/>
                  </a:cxn>
                  <a:cxn ang="0">
                    <a:pos x="90" y="30"/>
                  </a:cxn>
                </a:cxnLst>
                <a:rect l="0" t="0" r="r" b="b"/>
                <a:pathLst>
                  <a:path w="90" h="72">
                    <a:moveTo>
                      <a:pt x="90" y="30"/>
                    </a:moveTo>
                    <a:lnTo>
                      <a:pt x="66" y="0"/>
                    </a:lnTo>
                    <a:lnTo>
                      <a:pt x="0" y="36"/>
                    </a:lnTo>
                    <a:lnTo>
                      <a:pt x="24" y="72"/>
                    </a:lnTo>
                    <a:lnTo>
                      <a:pt x="36" y="66"/>
                    </a:lnTo>
                    <a:lnTo>
                      <a:pt x="18" y="42"/>
                    </a:lnTo>
                    <a:lnTo>
                      <a:pt x="36" y="30"/>
                    </a:lnTo>
                    <a:lnTo>
                      <a:pt x="54" y="54"/>
                    </a:lnTo>
                    <a:lnTo>
                      <a:pt x="60" y="48"/>
                    </a:lnTo>
                    <a:lnTo>
                      <a:pt x="48" y="24"/>
                    </a:lnTo>
                    <a:lnTo>
                      <a:pt x="60" y="12"/>
                    </a:lnTo>
                    <a:lnTo>
                      <a:pt x="78" y="42"/>
                    </a:lnTo>
                    <a:lnTo>
                      <a:pt x="90" y="30"/>
                    </a:lnTo>
                    <a:close/>
                  </a:path>
                </a:pathLst>
              </a:custGeom>
              <a:solidFill>
                <a:schemeClr val="bg2"/>
              </a:solidFill>
              <a:ln w="9525">
                <a:noFill/>
                <a:round/>
                <a:headEnd/>
                <a:tailEnd/>
              </a:ln>
            </p:spPr>
            <p:txBody>
              <a:bodyPr/>
              <a:lstStyle/>
              <a:p>
                <a:endParaRPr lang="en-GB" sz="1800"/>
              </a:p>
            </p:txBody>
          </p:sp>
          <p:sp>
            <p:nvSpPr>
              <p:cNvPr id="5263" name="Freeform 143"/>
              <p:cNvSpPr>
                <a:spLocks/>
              </p:cNvSpPr>
              <p:nvPr userDrawn="1"/>
            </p:nvSpPr>
            <p:spPr bwMode="ltGray">
              <a:xfrm>
                <a:off x="898" y="2716"/>
                <a:ext cx="90" cy="84"/>
              </a:xfrm>
              <a:custGeom>
                <a:avLst/>
                <a:gdLst/>
                <a:ahLst/>
                <a:cxnLst>
                  <a:cxn ang="0">
                    <a:pos x="42" y="60"/>
                  </a:cxn>
                  <a:cxn ang="0">
                    <a:pos x="42" y="60"/>
                  </a:cxn>
                  <a:cxn ang="0">
                    <a:pos x="72" y="12"/>
                  </a:cxn>
                  <a:cxn ang="0">
                    <a:pos x="66" y="0"/>
                  </a:cxn>
                  <a:cxn ang="0">
                    <a:pos x="0" y="42"/>
                  </a:cxn>
                  <a:cxn ang="0">
                    <a:pos x="6" y="54"/>
                  </a:cxn>
                  <a:cxn ang="0">
                    <a:pos x="54" y="24"/>
                  </a:cxn>
                  <a:cxn ang="0">
                    <a:pos x="54" y="24"/>
                  </a:cxn>
                  <a:cxn ang="0">
                    <a:pos x="18" y="72"/>
                  </a:cxn>
                  <a:cxn ang="0">
                    <a:pos x="24" y="84"/>
                  </a:cxn>
                  <a:cxn ang="0">
                    <a:pos x="90" y="42"/>
                  </a:cxn>
                  <a:cxn ang="0">
                    <a:pos x="84" y="30"/>
                  </a:cxn>
                  <a:cxn ang="0">
                    <a:pos x="42" y="60"/>
                  </a:cxn>
                </a:cxnLst>
                <a:rect l="0" t="0" r="r" b="b"/>
                <a:pathLst>
                  <a:path w="90" h="84">
                    <a:moveTo>
                      <a:pt x="42" y="60"/>
                    </a:moveTo>
                    <a:lnTo>
                      <a:pt x="42" y="60"/>
                    </a:lnTo>
                    <a:lnTo>
                      <a:pt x="72" y="12"/>
                    </a:lnTo>
                    <a:lnTo>
                      <a:pt x="66" y="0"/>
                    </a:lnTo>
                    <a:lnTo>
                      <a:pt x="0" y="42"/>
                    </a:lnTo>
                    <a:lnTo>
                      <a:pt x="6" y="54"/>
                    </a:lnTo>
                    <a:lnTo>
                      <a:pt x="54" y="24"/>
                    </a:lnTo>
                    <a:lnTo>
                      <a:pt x="54" y="24"/>
                    </a:lnTo>
                    <a:lnTo>
                      <a:pt x="18" y="72"/>
                    </a:lnTo>
                    <a:lnTo>
                      <a:pt x="24" y="84"/>
                    </a:lnTo>
                    <a:lnTo>
                      <a:pt x="90" y="42"/>
                    </a:lnTo>
                    <a:lnTo>
                      <a:pt x="84" y="30"/>
                    </a:lnTo>
                    <a:lnTo>
                      <a:pt x="42" y="60"/>
                    </a:lnTo>
                    <a:close/>
                  </a:path>
                </a:pathLst>
              </a:custGeom>
              <a:solidFill>
                <a:schemeClr val="bg2"/>
              </a:solidFill>
              <a:ln w="9525">
                <a:noFill/>
                <a:round/>
                <a:headEnd/>
                <a:tailEnd/>
              </a:ln>
            </p:spPr>
            <p:txBody>
              <a:bodyPr/>
              <a:lstStyle/>
              <a:p>
                <a:endParaRPr lang="en-GB" sz="1800"/>
              </a:p>
            </p:txBody>
          </p:sp>
          <p:sp>
            <p:nvSpPr>
              <p:cNvPr id="5264" name="Freeform 144"/>
              <p:cNvSpPr>
                <a:spLocks/>
              </p:cNvSpPr>
              <p:nvPr userDrawn="1"/>
            </p:nvSpPr>
            <p:spPr bwMode="ltGray">
              <a:xfrm>
                <a:off x="7" y="3837"/>
                <a:ext cx="6" cy="12"/>
              </a:xfrm>
              <a:custGeom>
                <a:avLst/>
                <a:gdLst/>
                <a:ahLst/>
                <a:cxnLst>
                  <a:cxn ang="0">
                    <a:pos x="6" y="0"/>
                  </a:cxn>
                  <a:cxn ang="0">
                    <a:pos x="6" y="0"/>
                  </a:cxn>
                  <a:cxn ang="0">
                    <a:pos x="0" y="0"/>
                  </a:cxn>
                  <a:cxn ang="0">
                    <a:pos x="0" y="0"/>
                  </a:cxn>
                  <a:cxn ang="0">
                    <a:pos x="0" y="12"/>
                  </a:cxn>
                  <a:cxn ang="0">
                    <a:pos x="6" y="0"/>
                  </a:cxn>
                  <a:cxn ang="0">
                    <a:pos x="6" y="0"/>
                  </a:cxn>
                </a:cxnLst>
                <a:rect l="0" t="0" r="r" b="b"/>
                <a:pathLst>
                  <a:path w="6" h="12">
                    <a:moveTo>
                      <a:pt x="6" y="0"/>
                    </a:moveTo>
                    <a:lnTo>
                      <a:pt x="6" y="0"/>
                    </a:lnTo>
                    <a:lnTo>
                      <a:pt x="0" y="0"/>
                    </a:lnTo>
                    <a:lnTo>
                      <a:pt x="0" y="0"/>
                    </a:lnTo>
                    <a:lnTo>
                      <a:pt x="0" y="12"/>
                    </a:lnTo>
                    <a:lnTo>
                      <a:pt x="6" y="0"/>
                    </a:lnTo>
                    <a:lnTo>
                      <a:pt x="6" y="0"/>
                    </a:lnTo>
                    <a:close/>
                  </a:path>
                </a:pathLst>
              </a:custGeom>
              <a:solidFill>
                <a:schemeClr val="bg2"/>
              </a:solidFill>
              <a:ln w="9525">
                <a:noFill/>
                <a:round/>
                <a:headEnd/>
                <a:tailEnd/>
              </a:ln>
            </p:spPr>
            <p:txBody>
              <a:bodyPr/>
              <a:lstStyle/>
              <a:p>
                <a:endParaRPr lang="en-GB" sz="1800"/>
              </a:p>
            </p:txBody>
          </p:sp>
          <p:sp>
            <p:nvSpPr>
              <p:cNvPr id="5265" name="Freeform 145"/>
              <p:cNvSpPr>
                <a:spLocks/>
              </p:cNvSpPr>
              <p:nvPr userDrawn="1"/>
            </p:nvSpPr>
            <p:spPr bwMode="ltGray">
              <a:xfrm>
                <a:off x="7" y="2555"/>
                <a:ext cx="30" cy="48"/>
              </a:xfrm>
              <a:custGeom>
                <a:avLst/>
                <a:gdLst/>
                <a:ahLst/>
                <a:cxnLst>
                  <a:cxn ang="0">
                    <a:pos x="18" y="48"/>
                  </a:cxn>
                  <a:cxn ang="0">
                    <a:pos x="18" y="48"/>
                  </a:cxn>
                  <a:cxn ang="0">
                    <a:pos x="30" y="42"/>
                  </a:cxn>
                  <a:cxn ang="0">
                    <a:pos x="0" y="0"/>
                  </a:cxn>
                  <a:cxn ang="0">
                    <a:pos x="0" y="24"/>
                  </a:cxn>
                  <a:cxn ang="0">
                    <a:pos x="18" y="48"/>
                  </a:cxn>
                  <a:cxn ang="0">
                    <a:pos x="18" y="48"/>
                  </a:cxn>
                </a:cxnLst>
                <a:rect l="0" t="0" r="r" b="b"/>
                <a:pathLst>
                  <a:path w="30" h="48">
                    <a:moveTo>
                      <a:pt x="18" y="48"/>
                    </a:moveTo>
                    <a:lnTo>
                      <a:pt x="18" y="48"/>
                    </a:lnTo>
                    <a:lnTo>
                      <a:pt x="30" y="42"/>
                    </a:lnTo>
                    <a:lnTo>
                      <a:pt x="0" y="0"/>
                    </a:lnTo>
                    <a:lnTo>
                      <a:pt x="0" y="24"/>
                    </a:lnTo>
                    <a:lnTo>
                      <a:pt x="18" y="48"/>
                    </a:lnTo>
                    <a:lnTo>
                      <a:pt x="18" y="48"/>
                    </a:lnTo>
                    <a:close/>
                  </a:path>
                </a:pathLst>
              </a:custGeom>
              <a:solidFill>
                <a:schemeClr val="bg2"/>
              </a:solidFill>
              <a:ln w="9525">
                <a:noFill/>
                <a:round/>
                <a:headEnd/>
                <a:tailEnd/>
              </a:ln>
            </p:spPr>
            <p:txBody>
              <a:bodyPr/>
              <a:lstStyle/>
              <a:p>
                <a:endParaRPr lang="en-GB" sz="1800"/>
              </a:p>
            </p:txBody>
          </p:sp>
          <p:sp>
            <p:nvSpPr>
              <p:cNvPr id="5266" name="Freeform 146"/>
              <p:cNvSpPr>
                <a:spLocks/>
              </p:cNvSpPr>
              <p:nvPr userDrawn="1"/>
            </p:nvSpPr>
            <p:spPr bwMode="ltGray">
              <a:xfrm>
                <a:off x="7" y="3843"/>
                <a:ext cx="36" cy="66"/>
              </a:xfrm>
              <a:custGeom>
                <a:avLst/>
                <a:gdLst/>
                <a:ahLst/>
                <a:cxnLst>
                  <a:cxn ang="0">
                    <a:pos x="36" y="0"/>
                  </a:cxn>
                  <a:cxn ang="0">
                    <a:pos x="24" y="0"/>
                  </a:cxn>
                  <a:cxn ang="0">
                    <a:pos x="24" y="0"/>
                  </a:cxn>
                  <a:cxn ang="0">
                    <a:pos x="0" y="36"/>
                  </a:cxn>
                  <a:cxn ang="0">
                    <a:pos x="0" y="66"/>
                  </a:cxn>
                  <a:cxn ang="0">
                    <a:pos x="36" y="0"/>
                  </a:cxn>
                  <a:cxn ang="0">
                    <a:pos x="36" y="0"/>
                  </a:cxn>
                </a:cxnLst>
                <a:rect l="0" t="0" r="r" b="b"/>
                <a:pathLst>
                  <a:path w="36" h="66">
                    <a:moveTo>
                      <a:pt x="36" y="0"/>
                    </a:moveTo>
                    <a:lnTo>
                      <a:pt x="24" y="0"/>
                    </a:lnTo>
                    <a:lnTo>
                      <a:pt x="24" y="0"/>
                    </a:lnTo>
                    <a:lnTo>
                      <a:pt x="0" y="36"/>
                    </a:lnTo>
                    <a:lnTo>
                      <a:pt x="0" y="66"/>
                    </a:lnTo>
                    <a:lnTo>
                      <a:pt x="36" y="0"/>
                    </a:lnTo>
                    <a:lnTo>
                      <a:pt x="36" y="0"/>
                    </a:lnTo>
                    <a:close/>
                  </a:path>
                </a:pathLst>
              </a:custGeom>
              <a:solidFill>
                <a:schemeClr val="bg2"/>
              </a:solidFill>
              <a:ln w="9525">
                <a:noFill/>
                <a:round/>
                <a:headEnd/>
                <a:tailEnd/>
              </a:ln>
            </p:spPr>
            <p:txBody>
              <a:bodyPr/>
              <a:lstStyle/>
              <a:p>
                <a:endParaRPr lang="en-GB" sz="1800"/>
              </a:p>
            </p:txBody>
          </p:sp>
          <p:sp>
            <p:nvSpPr>
              <p:cNvPr id="5267" name="Rectangle 147"/>
              <p:cNvSpPr>
                <a:spLocks noChangeArrowheads="1"/>
              </p:cNvSpPr>
              <p:nvPr userDrawn="1"/>
            </p:nvSpPr>
            <p:spPr bwMode="ltGray">
              <a:xfrm rot="244926">
                <a:off x="1177" y="3201"/>
                <a:ext cx="161" cy="12"/>
              </a:xfrm>
              <a:prstGeom prst="rect">
                <a:avLst/>
              </a:prstGeom>
              <a:solidFill>
                <a:schemeClr val="bg2"/>
              </a:solidFill>
              <a:ln w="9525">
                <a:noFill/>
                <a:miter lim="800000"/>
                <a:headEnd/>
                <a:tailEnd/>
              </a:ln>
              <a:effectLst/>
            </p:spPr>
            <p:txBody>
              <a:bodyPr wrap="none" anchor="ctr"/>
              <a:lstStyle/>
              <a:p>
                <a:endParaRPr lang="en-GB" sz="1800"/>
              </a:p>
            </p:txBody>
          </p:sp>
          <p:sp>
            <p:nvSpPr>
              <p:cNvPr id="5268" name="Rectangle 148"/>
              <p:cNvSpPr>
                <a:spLocks noChangeArrowheads="1"/>
              </p:cNvSpPr>
              <p:nvPr userDrawn="1"/>
            </p:nvSpPr>
            <p:spPr bwMode="ltGray">
              <a:xfrm rot="-5598588">
                <a:off x="290" y="2386"/>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5269" name="Freeform 149"/>
              <p:cNvSpPr>
                <a:spLocks/>
              </p:cNvSpPr>
              <p:nvPr userDrawn="1"/>
            </p:nvSpPr>
            <p:spPr bwMode="ltGray">
              <a:xfrm>
                <a:off x="139" y="3573"/>
                <a:ext cx="144" cy="154"/>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9" y="61"/>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5270" name="Freeform 150"/>
              <p:cNvSpPr>
                <a:spLocks/>
              </p:cNvSpPr>
              <p:nvPr userDrawn="1"/>
            </p:nvSpPr>
            <p:spPr bwMode="ltGray">
              <a:xfrm rot="-2857037">
                <a:off x="619" y="3550"/>
                <a:ext cx="68" cy="69"/>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3" y="47"/>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5271" name="Freeform 151"/>
              <p:cNvSpPr>
                <a:spLocks/>
              </p:cNvSpPr>
              <p:nvPr userDrawn="1"/>
            </p:nvSpPr>
            <p:spPr bwMode="ltGray">
              <a:xfrm>
                <a:off x="235" y="2503"/>
                <a:ext cx="348" cy="1272"/>
              </a:xfrm>
              <a:custGeom>
                <a:avLst/>
                <a:gdLst/>
                <a:ahLst/>
                <a:cxnLst>
                  <a:cxn ang="0">
                    <a:pos x="0" y="0"/>
                  </a:cxn>
                  <a:cxn ang="0">
                    <a:pos x="287" y="582"/>
                  </a:cxn>
                  <a:cxn ang="0">
                    <a:pos x="348" y="1272"/>
                  </a:cxn>
                  <a:cxn ang="0">
                    <a:pos x="54" y="676"/>
                  </a:cxn>
                  <a:cxn ang="0">
                    <a:pos x="0" y="0"/>
                  </a:cxn>
                </a:cxnLst>
                <a:rect l="0" t="0" r="r" b="b"/>
                <a:pathLst>
                  <a:path w="348" h="1272">
                    <a:moveTo>
                      <a:pt x="0" y="0"/>
                    </a:moveTo>
                    <a:lnTo>
                      <a:pt x="287" y="582"/>
                    </a:lnTo>
                    <a:lnTo>
                      <a:pt x="348" y="1272"/>
                    </a:lnTo>
                    <a:lnTo>
                      <a:pt x="54" y="676"/>
                    </a:lnTo>
                    <a:lnTo>
                      <a:pt x="0" y="0"/>
                    </a:lnTo>
                    <a:close/>
                  </a:path>
                </a:pathLst>
              </a:custGeom>
              <a:gradFill rotWithShape="0">
                <a:gsLst>
                  <a:gs pos="0">
                    <a:schemeClr val="bg2"/>
                  </a:gs>
                  <a:gs pos="100000">
                    <a:schemeClr val="bg2">
                      <a:gamma/>
                      <a:shade val="96863"/>
                      <a:invGamma/>
                    </a:schemeClr>
                  </a:gs>
                </a:gsLst>
                <a:lin ang="18900000" scaled="1"/>
              </a:gradFill>
              <a:ln w="9525" cap="flat" cmpd="sng">
                <a:noFill/>
                <a:prstDash val="solid"/>
                <a:round/>
                <a:headEnd type="none" w="med" len="med"/>
                <a:tailEnd type="none" w="med" len="med"/>
              </a:ln>
              <a:effectLst/>
            </p:spPr>
            <p:txBody>
              <a:bodyPr/>
              <a:lstStyle/>
              <a:p>
                <a:endParaRPr lang="en-GB" sz="1800"/>
              </a:p>
            </p:txBody>
          </p:sp>
          <p:sp>
            <p:nvSpPr>
              <p:cNvPr id="5272" name="Oval 152"/>
              <p:cNvSpPr>
                <a:spLocks noChangeArrowheads="1"/>
              </p:cNvSpPr>
              <p:nvPr userDrawn="1"/>
            </p:nvSpPr>
            <p:spPr bwMode="ltGray">
              <a:xfrm rot="-1684349">
                <a:off x="296" y="3047"/>
                <a:ext cx="221" cy="174"/>
              </a:xfrm>
              <a:prstGeom prst="ellipse">
                <a:avLst/>
              </a:prstGeom>
              <a:gradFill rotWithShape="0">
                <a:gsLst>
                  <a:gs pos="0">
                    <a:schemeClr val="bg2">
                      <a:gamma/>
                      <a:shade val="90980"/>
                      <a:invGamma/>
                    </a:schemeClr>
                  </a:gs>
                  <a:gs pos="50000">
                    <a:schemeClr val="bg2"/>
                  </a:gs>
                  <a:gs pos="100000">
                    <a:schemeClr val="bg2">
                      <a:gamma/>
                      <a:shade val="90980"/>
                      <a:invGamma/>
                    </a:schemeClr>
                  </a:gs>
                </a:gsLst>
                <a:lin ang="18900000" scaled="1"/>
              </a:gradFill>
              <a:ln w="9525">
                <a:noFill/>
                <a:round/>
                <a:headEnd/>
                <a:tailEnd/>
              </a:ln>
              <a:effectLst/>
            </p:spPr>
            <p:txBody>
              <a:bodyPr/>
              <a:lstStyle/>
              <a:p>
                <a:endParaRPr lang="en-GB" sz="1800"/>
              </a:p>
            </p:txBody>
          </p:sp>
        </p:grpSp>
      </p:grpSp>
      <p:sp>
        <p:nvSpPr>
          <p:cNvPr id="5273" name="Rectangle 153"/>
          <p:cNvSpPr>
            <a:spLocks noGrp="1" noChangeArrowheads="1"/>
          </p:cNvSpPr>
          <p:nvPr>
            <p:ph type="ctrTitle" sz="quarter"/>
          </p:nvPr>
        </p:nvSpPr>
        <p:spPr>
          <a:xfrm>
            <a:off x="914400" y="1768476"/>
            <a:ext cx="10363200" cy="1736725"/>
          </a:xfrm>
        </p:spPr>
        <p:txBody>
          <a:bodyPr anchor="b" anchorCtr="1"/>
          <a:lstStyle>
            <a:lvl1pPr>
              <a:defRPr sz="5400"/>
            </a:lvl1pPr>
          </a:lstStyle>
          <a:p>
            <a:r>
              <a:rPr lang="en-US"/>
              <a:t>Click to edit Master title style</a:t>
            </a:r>
            <a:endParaRPr lang="en-GB"/>
          </a:p>
        </p:txBody>
      </p:sp>
      <p:sp>
        <p:nvSpPr>
          <p:cNvPr id="5274" name="Rectangle 154"/>
          <p:cNvSpPr>
            <a:spLocks noGrp="1" noChangeArrowheads="1"/>
          </p:cNvSpPr>
          <p:nvPr>
            <p:ph type="subTitle" sz="quarter" idx="1"/>
          </p:nvPr>
        </p:nvSpPr>
        <p:spPr>
          <a:xfrm>
            <a:off x="1828800" y="3886200"/>
            <a:ext cx="8534400" cy="1752600"/>
          </a:xfrm>
        </p:spPr>
        <p:txBody>
          <a:bodyPr/>
          <a:lstStyle>
            <a:lvl1pPr marL="0" indent="0" algn="ctr">
              <a:buFont typeface="Arial" charset="0"/>
              <a:buNone/>
              <a:defRPr/>
            </a:lvl1pPr>
          </a:lstStyle>
          <a:p>
            <a:r>
              <a:rPr lang="en-US"/>
              <a:t>Click to edit Master subtitle style</a:t>
            </a:r>
            <a:endParaRPr lang="en-GB"/>
          </a:p>
        </p:txBody>
      </p:sp>
      <p:sp>
        <p:nvSpPr>
          <p:cNvPr id="5275" name="Rectangle 155"/>
          <p:cNvSpPr>
            <a:spLocks noGrp="1" noChangeArrowheads="1"/>
          </p:cNvSpPr>
          <p:nvPr>
            <p:ph type="dt" sz="quarter" idx="2"/>
          </p:nvPr>
        </p:nvSpPr>
        <p:spPr>
          <a:xfrm>
            <a:off x="406400" y="6248400"/>
            <a:ext cx="3048000" cy="457200"/>
          </a:xfrm>
        </p:spPr>
        <p:txBody>
          <a:bodyPr/>
          <a:lstStyle>
            <a:lvl1pPr>
              <a:defRPr>
                <a:effectLst>
                  <a:outerShdw blurRad="38100" dist="38100" dir="2700000" algn="tl">
                    <a:srgbClr val="000000"/>
                  </a:outerShdw>
                </a:effectLst>
                <a:latin typeface="+mn-lt"/>
              </a:defRPr>
            </a:lvl1pPr>
          </a:lstStyle>
          <a:p>
            <a:endParaRPr lang="en-GB"/>
          </a:p>
        </p:txBody>
      </p:sp>
      <p:sp>
        <p:nvSpPr>
          <p:cNvPr id="5276" name="Rectangle 156"/>
          <p:cNvSpPr>
            <a:spLocks noGrp="1" noChangeArrowheads="1"/>
          </p:cNvSpPr>
          <p:nvPr>
            <p:ph type="ftr" sz="quarter" idx="3"/>
          </p:nvPr>
        </p:nvSpPr>
        <p:spPr>
          <a:xfrm>
            <a:off x="4165600" y="6248400"/>
            <a:ext cx="3860800" cy="457200"/>
          </a:xfrm>
        </p:spPr>
        <p:txBody>
          <a:bodyPr/>
          <a:lstStyle>
            <a:lvl1pPr>
              <a:defRPr>
                <a:effectLst>
                  <a:outerShdw blurRad="38100" dist="38100" dir="2700000" algn="tl">
                    <a:srgbClr val="000000"/>
                  </a:outerShdw>
                </a:effectLst>
                <a:latin typeface="+mn-lt"/>
              </a:defRPr>
            </a:lvl1pPr>
          </a:lstStyle>
          <a:p>
            <a:endParaRPr lang="en-GB"/>
          </a:p>
        </p:txBody>
      </p:sp>
      <p:sp>
        <p:nvSpPr>
          <p:cNvPr id="5277" name="Rectangle 157"/>
          <p:cNvSpPr>
            <a:spLocks noGrp="1" noChangeArrowheads="1"/>
          </p:cNvSpPr>
          <p:nvPr>
            <p:ph type="sldNum" sz="quarter" idx="4"/>
          </p:nvPr>
        </p:nvSpPr>
        <p:spPr>
          <a:xfrm>
            <a:off x="8737600" y="6248400"/>
            <a:ext cx="3048000" cy="457200"/>
          </a:xfrm>
        </p:spPr>
        <p:txBody>
          <a:bodyPr/>
          <a:lstStyle>
            <a:lvl1pPr>
              <a:defRPr>
                <a:effectLst>
                  <a:outerShdw blurRad="38100" dist="38100" dir="2700000" algn="tl">
                    <a:srgbClr val="000000"/>
                  </a:outerShdw>
                </a:effectLst>
                <a:latin typeface="+mn-lt"/>
              </a:defRPr>
            </a:lvl1pPr>
          </a:lstStyle>
          <a:p>
            <a:fld id="{5EF23E74-E689-485B-8263-06224BCE9A68}" type="slidenum">
              <a:rPr lang="en-GB" smtClean="0"/>
              <a:pPr/>
              <a:t>‹#›</a:t>
            </a:fld>
            <a:endParaRPr lang="en-GB"/>
          </a:p>
        </p:txBody>
      </p:sp>
    </p:spTree>
    <p:extLst>
      <p:ext uri="{BB962C8B-B14F-4D97-AF65-F5344CB8AC3E}">
        <p14:creationId xmlns:p14="http://schemas.microsoft.com/office/powerpoint/2010/main" val="4220440214"/>
      </p:ext>
    </p:extLst>
  </p:cSld>
  <p:clrMapOvr>
    <a:masterClrMapping/>
  </p:clrMapOvr>
  <p:transition>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6F8C7BB-3DFD-430F-B575-9B919E8F7508}" type="slidenum">
              <a:rPr lang="en-GB" smtClean="0"/>
              <a:pPr/>
              <a:t>‹#›</a:t>
            </a:fld>
            <a:endParaRPr lang="en-GB"/>
          </a:p>
        </p:txBody>
      </p:sp>
    </p:spTree>
    <p:extLst>
      <p:ext uri="{BB962C8B-B14F-4D97-AF65-F5344CB8AC3E}">
        <p14:creationId xmlns:p14="http://schemas.microsoft.com/office/powerpoint/2010/main" val="3543112742"/>
      </p:ext>
    </p:extLst>
  </p:cSld>
  <p:clrMapOvr>
    <a:masterClrMapping/>
  </p:clrMapOvr>
  <p:transition>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52E235A2-CE0B-407C-8B9A-08515DC94478}" type="slidenum">
              <a:rPr lang="en-GB" smtClean="0"/>
              <a:pPr/>
              <a:t>‹#›</a:t>
            </a:fld>
            <a:endParaRPr lang="en-GB"/>
          </a:p>
        </p:txBody>
      </p:sp>
    </p:spTree>
    <p:extLst>
      <p:ext uri="{BB962C8B-B14F-4D97-AF65-F5344CB8AC3E}">
        <p14:creationId xmlns:p14="http://schemas.microsoft.com/office/powerpoint/2010/main" val="14800404"/>
      </p:ext>
    </p:extLst>
  </p:cSld>
  <p:clrMapOvr>
    <a:masterClrMapping/>
  </p:clrMapOvr>
  <p:transition>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02168" y="1600200"/>
            <a:ext cx="5592233"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1" y="1600200"/>
            <a:ext cx="5592233"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52266BE2-66BE-49AF-86A6-FB88A2169E13}" type="slidenum">
              <a:rPr lang="en-GB" smtClean="0"/>
              <a:pPr/>
              <a:t>‹#›</a:t>
            </a:fld>
            <a:endParaRPr lang="en-GB"/>
          </a:p>
        </p:txBody>
      </p:sp>
    </p:spTree>
    <p:extLst>
      <p:ext uri="{BB962C8B-B14F-4D97-AF65-F5344CB8AC3E}">
        <p14:creationId xmlns:p14="http://schemas.microsoft.com/office/powerpoint/2010/main" val="3574745547"/>
      </p:ext>
    </p:extLst>
  </p:cSld>
  <p:clrMapOvr>
    <a:masterClrMapping/>
  </p:clrMapOvr>
  <p:transition>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AF036A0D-5571-40B8-A81B-39FD27AC3DF5}" type="slidenum">
              <a:rPr lang="en-GB" smtClean="0"/>
              <a:pPr/>
              <a:t>‹#›</a:t>
            </a:fld>
            <a:endParaRPr lang="en-GB"/>
          </a:p>
        </p:txBody>
      </p:sp>
    </p:spTree>
    <p:extLst>
      <p:ext uri="{BB962C8B-B14F-4D97-AF65-F5344CB8AC3E}">
        <p14:creationId xmlns:p14="http://schemas.microsoft.com/office/powerpoint/2010/main" val="2005368335"/>
      </p:ext>
    </p:extLst>
  </p:cSld>
  <p:clrMapOvr>
    <a:masterClrMapping/>
  </p:clrMapOvr>
  <p:transition>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0E4CED38-8103-4F9E-9420-9BD256B0589B}" type="slidenum">
              <a:rPr lang="en-GB" smtClean="0"/>
              <a:pPr/>
              <a:t>‹#›</a:t>
            </a:fld>
            <a:endParaRPr lang="en-GB"/>
          </a:p>
        </p:txBody>
      </p:sp>
    </p:spTree>
    <p:extLst>
      <p:ext uri="{BB962C8B-B14F-4D97-AF65-F5344CB8AC3E}">
        <p14:creationId xmlns:p14="http://schemas.microsoft.com/office/powerpoint/2010/main" val="3521373113"/>
      </p:ext>
    </p:extLst>
  </p:cSld>
  <p:clrMapOvr>
    <a:masterClrMapping/>
  </p:clrMapOvr>
  <p:transition>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2239DF89-3F22-43C7-93CB-1C7A69000D82}" type="slidenum">
              <a:rPr lang="en-GB" smtClean="0"/>
              <a:pPr/>
              <a:t>‹#›</a:t>
            </a:fld>
            <a:endParaRPr lang="en-GB"/>
          </a:p>
        </p:txBody>
      </p:sp>
    </p:spTree>
    <p:extLst>
      <p:ext uri="{BB962C8B-B14F-4D97-AF65-F5344CB8AC3E}">
        <p14:creationId xmlns:p14="http://schemas.microsoft.com/office/powerpoint/2010/main" val="3931121799"/>
      </p:ext>
    </p:extLst>
  </p:cSld>
  <p:clrMapOvr>
    <a:masterClrMapping/>
  </p:clrMapOvr>
  <p:transition>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D542D2E-74A1-489C-9BCB-717CC48415A4}" type="slidenum">
              <a:rPr lang="en-GB" smtClean="0"/>
              <a:pPr/>
              <a:t>‹#›</a:t>
            </a:fld>
            <a:endParaRPr lang="en-GB"/>
          </a:p>
        </p:txBody>
      </p:sp>
    </p:spTree>
    <p:extLst>
      <p:ext uri="{BB962C8B-B14F-4D97-AF65-F5344CB8AC3E}">
        <p14:creationId xmlns:p14="http://schemas.microsoft.com/office/powerpoint/2010/main" val="4289625686"/>
      </p:ext>
    </p:extLst>
  </p:cSld>
  <p:clrMapOvr>
    <a:masterClrMapping/>
  </p:clrMapOvr>
  <p:transition>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95E6106-2E9B-4828-A150-592B4CCBFD23}" type="slidenum">
              <a:rPr lang="en-GB" smtClean="0"/>
              <a:pPr/>
              <a:t>‹#›</a:t>
            </a:fld>
            <a:endParaRPr lang="en-GB"/>
          </a:p>
        </p:txBody>
      </p:sp>
    </p:spTree>
    <p:extLst>
      <p:ext uri="{BB962C8B-B14F-4D97-AF65-F5344CB8AC3E}">
        <p14:creationId xmlns:p14="http://schemas.microsoft.com/office/powerpoint/2010/main" val="527562688"/>
      </p:ext>
    </p:extLst>
  </p:cSld>
  <p:clrMapOvr>
    <a:masterClrMapping/>
  </p:clrMapOvr>
  <p:transition>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A939AD6-2D98-46A8-BD45-02CC4E6FBA5F}" type="slidenum">
              <a:rPr lang="en-GB" smtClean="0"/>
              <a:pPr/>
              <a:t>‹#›</a:t>
            </a:fld>
            <a:endParaRPr lang="en-GB"/>
          </a:p>
        </p:txBody>
      </p:sp>
    </p:spTree>
    <p:extLst>
      <p:ext uri="{BB962C8B-B14F-4D97-AF65-F5344CB8AC3E}">
        <p14:creationId xmlns:p14="http://schemas.microsoft.com/office/powerpoint/2010/main" val="422349875"/>
      </p:ext>
    </p:extLst>
  </p:cSld>
  <p:clrMapOvr>
    <a:masterClrMapping/>
  </p:clrMapOvr>
  <p:transition>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42918" y="228601"/>
            <a:ext cx="2846916" cy="58705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02167" y="228601"/>
            <a:ext cx="8337551" cy="58705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D87D5E79-9601-4026-A340-DE948956D5BC}" type="slidenum">
              <a:rPr lang="en-GB" smtClean="0"/>
              <a:pPr/>
              <a:t>‹#›</a:t>
            </a:fld>
            <a:endParaRPr lang="en-GB"/>
          </a:p>
        </p:txBody>
      </p:sp>
    </p:spTree>
    <p:extLst>
      <p:ext uri="{BB962C8B-B14F-4D97-AF65-F5344CB8AC3E}">
        <p14:creationId xmlns:p14="http://schemas.microsoft.com/office/powerpoint/2010/main" val="1964463168"/>
      </p:ext>
    </p:extLst>
  </p:cSld>
  <p:clrMapOvr>
    <a:masterClrMapping/>
  </p:clrMapOvr>
  <p:transition>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1" y="1422400"/>
            <a:ext cx="12196233" cy="5435600"/>
            <a:chOff x="0" y="896"/>
            <a:chExt cx="5762" cy="3424"/>
          </a:xfrm>
        </p:grpSpPr>
        <p:grpSp>
          <p:nvGrpSpPr>
            <p:cNvPr id="3" name="Group 3"/>
            <p:cNvGrpSpPr>
              <a:grpSpLocks/>
            </p:cNvGrpSpPr>
            <p:nvPr userDrawn="1"/>
          </p:nvGrpSpPr>
          <p:grpSpPr bwMode="auto">
            <a:xfrm>
              <a:off x="20" y="896"/>
              <a:ext cx="5742" cy="3424"/>
              <a:chOff x="20" y="896"/>
              <a:chExt cx="5742" cy="3424"/>
            </a:xfrm>
          </p:grpSpPr>
          <p:sp>
            <p:nvSpPr>
              <p:cNvPr id="5124" name="Freeform 4"/>
              <p:cNvSpPr>
                <a:spLocks/>
              </p:cNvSpPr>
              <p:nvPr userDrawn="1"/>
            </p:nvSpPr>
            <p:spPr bwMode="hidden">
              <a:xfrm>
                <a:off x="1399" y="1116"/>
                <a:ext cx="2815" cy="2110"/>
              </a:xfrm>
              <a:custGeom>
                <a:avLst/>
                <a:gdLst/>
                <a:ahLst/>
                <a:cxnLst>
                  <a:cxn ang="0">
                    <a:pos x="950" y="85"/>
                  </a:cxn>
                  <a:cxn ang="0">
                    <a:pos x="628" y="438"/>
                  </a:cxn>
                  <a:cxn ang="0">
                    <a:pos x="66" y="471"/>
                  </a:cxn>
                  <a:cxn ang="0">
                    <a:pos x="0" y="627"/>
                  </a:cxn>
                  <a:cxn ang="0">
                    <a:pos x="372" y="1026"/>
                  </a:cxn>
                  <a:cxn ang="0">
                    <a:pos x="611" y="902"/>
                  </a:cxn>
                  <a:cxn ang="0">
                    <a:pos x="992" y="1085"/>
                  </a:cxn>
                  <a:cxn ang="0">
                    <a:pos x="1116" y="1339"/>
                  </a:cxn>
                  <a:cxn ang="0">
                    <a:pos x="1083" y="1450"/>
                  </a:cxn>
                  <a:cxn ang="0">
                    <a:pos x="1124" y="1659"/>
                  </a:cxn>
                  <a:cxn ang="0">
                    <a:pos x="1149" y="1999"/>
                  </a:cxn>
                  <a:cxn ang="0">
                    <a:pos x="1463" y="2110"/>
                  </a:cxn>
                  <a:cxn ang="0">
                    <a:pos x="1686" y="2025"/>
                  </a:cxn>
                  <a:cxn ang="0">
                    <a:pos x="1603" y="1777"/>
                  </a:cxn>
                  <a:cxn ang="0">
                    <a:pos x="1991" y="1555"/>
                  </a:cxn>
                  <a:cxn ang="0">
                    <a:pos x="2281" y="1542"/>
                  </a:cxn>
                  <a:cxn ang="0">
                    <a:pos x="2446" y="1359"/>
                  </a:cxn>
                  <a:cxn ang="0">
                    <a:pos x="2361" y="1001"/>
                  </a:cxn>
                  <a:cxn ang="0">
                    <a:pos x="2606" y="893"/>
                  </a:cxn>
                  <a:cxn ang="0">
                    <a:pos x="2815" y="454"/>
                  </a:cxn>
                  <a:cxn ang="0">
                    <a:pos x="2518" y="0"/>
                  </a:cxn>
                </a:cxnLst>
                <a:rect l="0" t="0" r="r" b="b"/>
                <a:pathLst>
                  <a:path w="2815" h="2110">
                    <a:moveTo>
                      <a:pt x="950" y="85"/>
                    </a:moveTo>
                    <a:lnTo>
                      <a:pt x="628" y="438"/>
                    </a:lnTo>
                    <a:lnTo>
                      <a:pt x="66" y="471"/>
                    </a:lnTo>
                    <a:lnTo>
                      <a:pt x="0" y="627"/>
                    </a:lnTo>
                    <a:lnTo>
                      <a:pt x="372" y="1026"/>
                    </a:lnTo>
                    <a:lnTo>
                      <a:pt x="611" y="902"/>
                    </a:lnTo>
                    <a:lnTo>
                      <a:pt x="992" y="1085"/>
                    </a:lnTo>
                    <a:lnTo>
                      <a:pt x="1116" y="1339"/>
                    </a:lnTo>
                    <a:lnTo>
                      <a:pt x="1083" y="1450"/>
                    </a:lnTo>
                    <a:lnTo>
                      <a:pt x="1124" y="1659"/>
                    </a:lnTo>
                    <a:lnTo>
                      <a:pt x="1149" y="1999"/>
                    </a:lnTo>
                    <a:lnTo>
                      <a:pt x="1463" y="2110"/>
                    </a:lnTo>
                    <a:lnTo>
                      <a:pt x="1686" y="2025"/>
                    </a:lnTo>
                    <a:lnTo>
                      <a:pt x="1603" y="1777"/>
                    </a:lnTo>
                    <a:lnTo>
                      <a:pt x="1991" y="1555"/>
                    </a:lnTo>
                    <a:lnTo>
                      <a:pt x="2281" y="1542"/>
                    </a:lnTo>
                    <a:lnTo>
                      <a:pt x="2446" y="1359"/>
                    </a:lnTo>
                    <a:lnTo>
                      <a:pt x="2361" y="1001"/>
                    </a:lnTo>
                    <a:lnTo>
                      <a:pt x="2606" y="893"/>
                    </a:lnTo>
                    <a:lnTo>
                      <a:pt x="2815" y="454"/>
                    </a:lnTo>
                    <a:lnTo>
                      <a:pt x="2518" y="0"/>
                    </a:lnTo>
                  </a:path>
                </a:pathLst>
              </a:custGeom>
              <a:noFill/>
              <a:ln w="1524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25" name="Freeform 5"/>
              <p:cNvSpPr>
                <a:spLocks/>
              </p:cNvSpPr>
              <p:nvPr userDrawn="1"/>
            </p:nvSpPr>
            <p:spPr bwMode="hidden">
              <a:xfrm>
                <a:off x="672" y="1116"/>
                <a:ext cx="3966" cy="2366"/>
              </a:xfrm>
              <a:custGeom>
                <a:avLst/>
                <a:gdLst/>
                <a:ahLst/>
                <a:cxnLst>
                  <a:cxn ang="0">
                    <a:pos x="1423" y="65"/>
                  </a:cxn>
                  <a:cxn ang="0">
                    <a:pos x="1148" y="262"/>
                  </a:cxn>
                  <a:cxn ang="0">
                    <a:pos x="934" y="216"/>
                  </a:cxn>
                  <a:cxn ang="0">
                    <a:pos x="529" y="314"/>
                  </a:cxn>
                  <a:cxn ang="0">
                    <a:pos x="174" y="327"/>
                  </a:cxn>
                  <a:cxn ang="0">
                    <a:pos x="0" y="628"/>
                  </a:cxn>
                  <a:cxn ang="0">
                    <a:pos x="91" y="726"/>
                  </a:cxn>
                  <a:cxn ang="0">
                    <a:pos x="231" y="654"/>
                  </a:cxn>
                  <a:cxn ang="0">
                    <a:pos x="430" y="687"/>
                  </a:cxn>
                  <a:cxn ang="0">
                    <a:pos x="504" y="850"/>
                  </a:cxn>
                  <a:cxn ang="0">
                    <a:pos x="347" y="1020"/>
                  </a:cxn>
                  <a:cxn ang="0">
                    <a:pos x="529" y="1144"/>
                  </a:cxn>
                  <a:cxn ang="0">
                    <a:pos x="727" y="1105"/>
                  </a:cxn>
                  <a:cxn ang="0">
                    <a:pos x="901" y="1216"/>
                  </a:cxn>
                  <a:cxn ang="0">
                    <a:pos x="1256" y="1229"/>
                  </a:cxn>
                  <a:cxn ang="0">
                    <a:pos x="1611" y="1425"/>
                  </a:cxn>
                  <a:cxn ang="0">
                    <a:pos x="1694" y="1673"/>
                  </a:cxn>
                  <a:cxn ang="0">
                    <a:pos x="1619" y="2118"/>
                  </a:cxn>
                  <a:cxn ang="0">
                    <a:pos x="1694" y="2268"/>
                  </a:cxn>
                  <a:cxn ang="0">
                    <a:pos x="2132" y="2242"/>
                  </a:cxn>
                  <a:cxn ang="0">
                    <a:pos x="2289" y="2366"/>
                  </a:cxn>
                  <a:cxn ang="0">
                    <a:pos x="2594" y="2046"/>
                  </a:cxn>
                  <a:cxn ang="0">
                    <a:pos x="2537" y="1817"/>
                  </a:cxn>
                  <a:cxn ang="0">
                    <a:pos x="2818" y="1673"/>
                  </a:cxn>
                  <a:cxn ang="0">
                    <a:pos x="3016" y="1719"/>
                  </a:cxn>
                  <a:cxn ang="0">
                    <a:pos x="3280" y="1615"/>
                  </a:cxn>
                  <a:cxn ang="0">
                    <a:pos x="3405" y="1174"/>
                  </a:cxn>
                  <a:cxn ang="0">
                    <a:pos x="3643" y="922"/>
                  </a:cxn>
                  <a:cxn ang="0">
                    <a:pos x="3966" y="896"/>
                  </a:cxn>
                  <a:cxn ang="0">
                    <a:pos x="3908" y="733"/>
                  </a:cxn>
                  <a:cxn ang="0">
                    <a:pos x="3669" y="563"/>
                  </a:cxn>
                  <a:cxn ang="0">
                    <a:pos x="3817" y="210"/>
                  </a:cxn>
                  <a:cxn ang="0">
                    <a:pos x="3590" y="0"/>
                  </a:cxn>
                </a:cxnLst>
                <a:rect l="0" t="0" r="r" b="b"/>
                <a:pathLst>
                  <a:path w="3966" h="2366">
                    <a:moveTo>
                      <a:pt x="1423" y="65"/>
                    </a:moveTo>
                    <a:lnTo>
                      <a:pt x="1148" y="262"/>
                    </a:lnTo>
                    <a:lnTo>
                      <a:pt x="934" y="216"/>
                    </a:lnTo>
                    <a:lnTo>
                      <a:pt x="529" y="314"/>
                    </a:lnTo>
                    <a:lnTo>
                      <a:pt x="174" y="327"/>
                    </a:lnTo>
                    <a:lnTo>
                      <a:pt x="0" y="628"/>
                    </a:lnTo>
                    <a:lnTo>
                      <a:pt x="91" y="726"/>
                    </a:lnTo>
                    <a:lnTo>
                      <a:pt x="231" y="654"/>
                    </a:lnTo>
                    <a:lnTo>
                      <a:pt x="430" y="687"/>
                    </a:lnTo>
                    <a:lnTo>
                      <a:pt x="504" y="850"/>
                    </a:lnTo>
                    <a:lnTo>
                      <a:pt x="347" y="1020"/>
                    </a:lnTo>
                    <a:lnTo>
                      <a:pt x="529" y="1144"/>
                    </a:lnTo>
                    <a:lnTo>
                      <a:pt x="727" y="1105"/>
                    </a:lnTo>
                    <a:lnTo>
                      <a:pt x="901" y="1216"/>
                    </a:lnTo>
                    <a:lnTo>
                      <a:pt x="1256" y="1229"/>
                    </a:lnTo>
                    <a:lnTo>
                      <a:pt x="1611" y="1425"/>
                    </a:lnTo>
                    <a:lnTo>
                      <a:pt x="1694" y="1673"/>
                    </a:lnTo>
                    <a:lnTo>
                      <a:pt x="1619" y="2118"/>
                    </a:lnTo>
                    <a:lnTo>
                      <a:pt x="1694" y="2268"/>
                    </a:lnTo>
                    <a:lnTo>
                      <a:pt x="2132" y="2242"/>
                    </a:lnTo>
                    <a:lnTo>
                      <a:pt x="2289" y="2366"/>
                    </a:lnTo>
                    <a:lnTo>
                      <a:pt x="2594" y="2046"/>
                    </a:lnTo>
                    <a:lnTo>
                      <a:pt x="2537" y="1817"/>
                    </a:lnTo>
                    <a:lnTo>
                      <a:pt x="2818" y="1673"/>
                    </a:lnTo>
                    <a:lnTo>
                      <a:pt x="3016" y="1719"/>
                    </a:lnTo>
                    <a:lnTo>
                      <a:pt x="3280" y="1615"/>
                    </a:lnTo>
                    <a:lnTo>
                      <a:pt x="3405" y="1174"/>
                    </a:lnTo>
                    <a:lnTo>
                      <a:pt x="3643" y="922"/>
                    </a:lnTo>
                    <a:lnTo>
                      <a:pt x="3966" y="896"/>
                    </a:lnTo>
                    <a:lnTo>
                      <a:pt x="3908" y="733"/>
                    </a:lnTo>
                    <a:lnTo>
                      <a:pt x="3669" y="563"/>
                    </a:lnTo>
                    <a:lnTo>
                      <a:pt x="3817" y="210"/>
                    </a:lnTo>
                    <a:lnTo>
                      <a:pt x="3590" y="0"/>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26" name="Freeform 6"/>
              <p:cNvSpPr>
                <a:spLocks/>
              </p:cNvSpPr>
              <p:nvPr userDrawn="1"/>
            </p:nvSpPr>
            <p:spPr bwMode="hidden">
              <a:xfrm>
                <a:off x="20" y="1069"/>
                <a:ext cx="5732" cy="3107"/>
              </a:xfrm>
              <a:custGeom>
                <a:avLst/>
                <a:gdLst/>
                <a:ahLst/>
                <a:cxnLst>
                  <a:cxn ang="0">
                    <a:pos x="81" y="0"/>
                  </a:cxn>
                  <a:cxn ang="0">
                    <a:pos x="133" y="328"/>
                  </a:cxn>
                  <a:cxn ang="0">
                    <a:pos x="0" y="666"/>
                  </a:cxn>
                  <a:cxn ang="0">
                    <a:pos x="83" y="1221"/>
                  </a:cxn>
                  <a:cxn ang="0">
                    <a:pos x="413" y="1515"/>
                  </a:cxn>
                  <a:cxn ang="0">
                    <a:pos x="881" y="1700"/>
                  </a:cxn>
                  <a:cxn ang="0">
                    <a:pos x="1440" y="1651"/>
                  </a:cxn>
                  <a:cxn ang="0">
                    <a:pos x="1755" y="1940"/>
                  </a:cxn>
                  <a:cxn ang="0">
                    <a:pos x="1653" y="2126"/>
                  </a:cxn>
                  <a:cxn ang="0">
                    <a:pos x="1136" y="2142"/>
                  </a:cxn>
                  <a:cxn ang="0">
                    <a:pos x="911" y="2021"/>
                  </a:cxn>
                  <a:cxn ang="0">
                    <a:pos x="739" y="2142"/>
                  </a:cxn>
                  <a:cxn ang="0">
                    <a:pos x="954" y="2524"/>
                  </a:cxn>
                  <a:cxn ang="0">
                    <a:pos x="973" y="2905"/>
                  </a:cxn>
                  <a:cxn ang="0">
                    <a:pos x="1511" y="3107"/>
                  </a:cxn>
                  <a:cxn ang="0">
                    <a:pos x="1644" y="2922"/>
                  </a:cxn>
                  <a:cxn ang="0">
                    <a:pos x="2077" y="2797"/>
                  </a:cxn>
                  <a:cxn ang="0">
                    <a:pos x="2610" y="2962"/>
                  </a:cxn>
                  <a:cxn ang="0">
                    <a:pos x="3222" y="2812"/>
                  </a:cxn>
                  <a:cxn ang="0">
                    <a:pos x="3443" y="2922"/>
                  </a:cxn>
                  <a:cxn ang="0">
                    <a:pos x="3861" y="2648"/>
                  </a:cxn>
                  <a:cxn ang="0">
                    <a:pos x="4125" y="2311"/>
                  </a:cxn>
                  <a:cxn ang="0">
                    <a:pos x="4369" y="2318"/>
                  </a:cxn>
                  <a:cxn ang="0">
                    <a:pos x="4554" y="2445"/>
                  </a:cxn>
                  <a:cxn ang="0">
                    <a:pos x="5015" y="2142"/>
                  </a:cxn>
                  <a:cxn ang="0">
                    <a:pos x="5404" y="2185"/>
                  </a:cxn>
                  <a:cxn ang="0">
                    <a:pos x="5732" y="2069"/>
                  </a:cxn>
                </a:cxnLst>
                <a:rect l="0" t="0" r="r" b="b"/>
                <a:pathLst>
                  <a:path w="5732" h="3107">
                    <a:moveTo>
                      <a:pt x="81" y="0"/>
                    </a:moveTo>
                    <a:lnTo>
                      <a:pt x="133" y="328"/>
                    </a:lnTo>
                    <a:lnTo>
                      <a:pt x="0" y="666"/>
                    </a:lnTo>
                    <a:lnTo>
                      <a:pt x="83" y="1221"/>
                    </a:lnTo>
                    <a:lnTo>
                      <a:pt x="413" y="1515"/>
                    </a:lnTo>
                    <a:lnTo>
                      <a:pt x="881" y="1700"/>
                    </a:lnTo>
                    <a:lnTo>
                      <a:pt x="1440" y="1651"/>
                    </a:lnTo>
                    <a:lnTo>
                      <a:pt x="1755" y="1940"/>
                    </a:lnTo>
                    <a:lnTo>
                      <a:pt x="1653" y="2126"/>
                    </a:lnTo>
                    <a:lnTo>
                      <a:pt x="1136" y="2142"/>
                    </a:lnTo>
                    <a:lnTo>
                      <a:pt x="911" y="2021"/>
                    </a:lnTo>
                    <a:lnTo>
                      <a:pt x="739" y="2142"/>
                    </a:lnTo>
                    <a:lnTo>
                      <a:pt x="954" y="2524"/>
                    </a:lnTo>
                    <a:lnTo>
                      <a:pt x="973" y="2905"/>
                    </a:lnTo>
                    <a:lnTo>
                      <a:pt x="1511" y="3107"/>
                    </a:lnTo>
                    <a:lnTo>
                      <a:pt x="1644" y="2922"/>
                    </a:lnTo>
                    <a:lnTo>
                      <a:pt x="2077" y="2797"/>
                    </a:lnTo>
                    <a:lnTo>
                      <a:pt x="2610" y="2962"/>
                    </a:lnTo>
                    <a:lnTo>
                      <a:pt x="3222" y="2812"/>
                    </a:lnTo>
                    <a:lnTo>
                      <a:pt x="3443" y="2922"/>
                    </a:lnTo>
                    <a:lnTo>
                      <a:pt x="3861" y="2648"/>
                    </a:lnTo>
                    <a:lnTo>
                      <a:pt x="4125" y="2311"/>
                    </a:lnTo>
                    <a:lnTo>
                      <a:pt x="4369" y="2318"/>
                    </a:lnTo>
                    <a:lnTo>
                      <a:pt x="4554" y="2445"/>
                    </a:lnTo>
                    <a:lnTo>
                      <a:pt x="5015" y="2142"/>
                    </a:lnTo>
                    <a:lnTo>
                      <a:pt x="5404" y="2185"/>
                    </a:lnTo>
                    <a:lnTo>
                      <a:pt x="5732" y="2069"/>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27" name="Freeform 7"/>
              <p:cNvSpPr>
                <a:spLocks/>
              </p:cNvSpPr>
              <p:nvPr userDrawn="1"/>
            </p:nvSpPr>
            <p:spPr bwMode="hidden">
              <a:xfrm>
                <a:off x="242" y="1145"/>
                <a:ext cx="5512" cy="2760"/>
              </a:xfrm>
              <a:custGeom>
                <a:avLst/>
                <a:gdLst/>
                <a:ahLst/>
                <a:cxnLst>
                  <a:cxn ang="0">
                    <a:pos x="240" y="0"/>
                  </a:cxn>
                  <a:cxn ang="0">
                    <a:pos x="0" y="336"/>
                  </a:cxn>
                  <a:cxn ang="0">
                    <a:pos x="82" y="821"/>
                  </a:cxn>
                  <a:cxn ang="0">
                    <a:pos x="243" y="873"/>
                  </a:cxn>
                  <a:cxn ang="0">
                    <a:pos x="473" y="1087"/>
                  </a:cxn>
                  <a:cxn ang="0">
                    <a:pos x="557" y="1441"/>
                  </a:cxn>
                  <a:cxn ang="0">
                    <a:pos x="839" y="1499"/>
                  </a:cxn>
                  <a:cxn ang="0">
                    <a:pos x="1258" y="1349"/>
                  </a:cxn>
                  <a:cxn ang="0">
                    <a:pos x="1307" y="1493"/>
                  </a:cxn>
                  <a:cxn ang="0">
                    <a:pos x="1621" y="1513"/>
                  </a:cxn>
                  <a:cxn ang="0">
                    <a:pos x="1862" y="1865"/>
                  </a:cxn>
                  <a:cxn ang="0">
                    <a:pos x="1668" y="2166"/>
                  </a:cxn>
                  <a:cxn ang="0">
                    <a:pos x="1308" y="2217"/>
                  </a:cxn>
                  <a:cxn ang="0">
                    <a:pos x="992" y="2172"/>
                  </a:cxn>
                  <a:cxn ang="0">
                    <a:pos x="903" y="2244"/>
                  </a:cxn>
                  <a:cxn ang="0">
                    <a:pos x="1008" y="2415"/>
                  </a:cxn>
                  <a:cxn ang="0">
                    <a:pos x="992" y="2538"/>
                  </a:cxn>
                  <a:cxn ang="0">
                    <a:pos x="1137" y="2760"/>
                  </a:cxn>
                  <a:cxn ang="0">
                    <a:pos x="1661" y="2623"/>
                  </a:cxn>
                  <a:cxn ang="0">
                    <a:pos x="1725" y="2492"/>
                  </a:cxn>
                  <a:cxn ang="0">
                    <a:pos x="1895" y="2551"/>
                  </a:cxn>
                  <a:cxn ang="0">
                    <a:pos x="2338" y="2448"/>
                  </a:cxn>
                  <a:cxn ang="0">
                    <a:pos x="2443" y="2714"/>
                  </a:cxn>
                  <a:cxn ang="0">
                    <a:pos x="2870" y="2541"/>
                  </a:cxn>
                  <a:cxn ang="0">
                    <a:pos x="3264" y="2591"/>
                  </a:cxn>
                  <a:cxn ang="0">
                    <a:pos x="3522" y="2427"/>
                  </a:cxn>
                  <a:cxn ang="0">
                    <a:pos x="3594" y="2081"/>
                  </a:cxn>
                  <a:cxn ang="0">
                    <a:pos x="4013" y="2087"/>
                  </a:cxn>
                  <a:cxn ang="0">
                    <a:pos x="4070" y="1924"/>
                  </a:cxn>
                  <a:cxn ang="0">
                    <a:pos x="4239" y="1931"/>
                  </a:cxn>
                  <a:cxn ang="0">
                    <a:pos x="4465" y="2094"/>
                  </a:cxn>
                  <a:cxn ang="0">
                    <a:pos x="4836" y="1814"/>
                  </a:cxn>
                  <a:cxn ang="0">
                    <a:pos x="5225" y="1785"/>
                  </a:cxn>
                  <a:cxn ang="0">
                    <a:pos x="5367" y="1571"/>
                  </a:cxn>
                  <a:cxn ang="0">
                    <a:pos x="5512" y="1585"/>
                  </a:cxn>
                </a:cxnLst>
                <a:rect l="0" t="0" r="r" b="b"/>
                <a:pathLst>
                  <a:path w="5512" h="2760">
                    <a:moveTo>
                      <a:pt x="240" y="0"/>
                    </a:moveTo>
                    <a:lnTo>
                      <a:pt x="0" y="336"/>
                    </a:lnTo>
                    <a:lnTo>
                      <a:pt x="82" y="821"/>
                    </a:lnTo>
                    <a:lnTo>
                      <a:pt x="243" y="873"/>
                    </a:lnTo>
                    <a:lnTo>
                      <a:pt x="473" y="1087"/>
                    </a:lnTo>
                    <a:lnTo>
                      <a:pt x="557" y="1441"/>
                    </a:lnTo>
                    <a:lnTo>
                      <a:pt x="839" y="1499"/>
                    </a:lnTo>
                    <a:lnTo>
                      <a:pt x="1258" y="1349"/>
                    </a:lnTo>
                    <a:lnTo>
                      <a:pt x="1307" y="1493"/>
                    </a:lnTo>
                    <a:lnTo>
                      <a:pt x="1621" y="1513"/>
                    </a:lnTo>
                    <a:lnTo>
                      <a:pt x="1862" y="1865"/>
                    </a:lnTo>
                    <a:lnTo>
                      <a:pt x="1668" y="2166"/>
                    </a:lnTo>
                    <a:lnTo>
                      <a:pt x="1308" y="2217"/>
                    </a:lnTo>
                    <a:lnTo>
                      <a:pt x="992" y="2172"/>
                    </a:lnTo>
                    <a:lnTo>
                      <a:pt x="903" y="2244"/>
                    </a:lnTo>
                    <a:lnTo>
                      <a:pt x="1008" y="2415"/>
                    </a:lnTo>
                    <a:lnTo>
                      <a:pt x="992" y="2538"/>
                    </a:lnTo>
                    <a:lnTo>
                      <a:pt x="1137" y="2760"/>
                    </a:lnTo>
                    <a:lnTo>
                      <a:pt x="1661" y="2623"/>
                    </a:lnTo>
                    <a:lnTo>
                      <a:pt x="1725" y="2492"/>
                    </a:lnTo>
                    <a:lnTo>
                      <a:pt x="1895" y="2551"/>
                    </a:lnTo>
                    <a:lnTo>
                      <a:pt x="2338" y="2448"/>
                    </a:lnTo>
                    <a:lnTo>
                      <a:pt x="2443" y="2714"/>
                    </a:lnTo>
                    <a:lnTo>
                      <a:pt x="2870" y="2541"/>
                    </a:lnTo>
                    <a:lnTo>
                      <a:pt x="3264" y="2591"/>
                    </a:lnTo>
                    <a:lnTo>
                      <a:pt x="3522" y="2427"/>
                    </a:lnTo>
                    <a:lnTo>
                      <a:pt x="3594" y="2081"/>
                    </a:lnTo>
                    <a:lnTo>
                      <a:pt x="4013" y="2087"/>
                    </a:lnTo>
                    <a:lnTo>
                      <a:pt x="4070" y="1924"/>
                    </a:lnTo>
                    <a:lnTo>
                      <a:pt x="4239" y="1931"/>
                    </a:lnTo>
                    <a:lnTo>
                      <a:pt x="4465" y="2094"/>
                    </a:lnTo>
                    <a:lnTo>
                      <a:pt x="4836" y="1814"/>
                    </a:lnTo>
                    <a:lnTo>
                      <a:pt x="5225" y="1785"/>
                    </a:lnTo>
                    <a:lnTo>
                      <a:pt x="5367" y="1571"/>
                    </a:lnTo>
                    <a:lnTo>
                      <a:pt x="5512" y="1585"/>
                    </a:lnTo>
                  </a:path>
                </a:pathLst>
              </a:custGeom>
              <a:noFill/>
              <a:ln w="1524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28" name="Freeform 8"/>
              <p:cNvSpPr>
                <a:spLocks/>
              </p:cNvSpPr>
              <p:nvPr userDrawn="1"/>
            </p:nvSpPr>
            <p:spPr bwMode="hidden">
              <a:xfrm>
                <a:off x="4840" y="984"/>
                <a:ext cx="790" cy="1189"/>
              </a:xfrm>
              <a:custGeom>
                <a:avLst/>
                <a:gdLst/>
                <a:ahLst/>
                <a:cxnLst>
                  <a:cxn ang="0">
                    <a:pos x="139" y="0"/>
                  </a:cxn>
                  <a:cxn ang="0">
                    <a:pos x="210" y="233"/>
                  </a:cxn>
                  <a:cxn ang="0">
                    <a:pos x="159" y="643"/>
                  </a:cxn>
                  <a:cxn ang="0">
                    <a:pos x="454" y="771"/>
                  </a:cxn>
                  <a:cxn ang="0">
                    <a:pos x="605" y="1046"/>
                  </a:cxn>
                  <a:cxn ang="0">
                    <a:pos x="790" y="1189"/>
                  </a:cxn>
                  <a:cxn ang="0">
                    <a:pos x="540" y="1111"/>
                  </a:cxn>
                  <a:cxn ang="0">
                    <a:pos x="363" y="883"/>
                  </a:cxn>
                  <a:cxn ang="0">
                    <a:pos x="139" y="852"/>
                  </a:cxn>
                  <a:cxn ang="0">
                    <a:pos x="0" y="499"/>
                  </a:cxn>
                  <a:cxn ang="0">
                    <a:pos x="48" y="209"/>
                  </a:cxn>
                </a:cxnLst>
                <a:rect l="0" t="0" r="r" b="b"/>
                <a:pathLst>
                  <a:path w="790" h="1189">
                    <a:moveTo>
                      <a:pt x="139" y="0"/>
                    </a:moveTo>
                    <a:lnTo>
                      <a:pt x="210" y="233"/>
                    </a:lnTo>
                    <a:lnTo>
                      <a:pt x="159" y="643"/>
                    </a:lnTo>
                    <a:lnTo>
                      <a:pt x="454" y="771"/>
                    </a:lnTo>
                    <a:lnTo>
                      <a:pt x="605" y="1046"/>
                    </a:lnTo>
                    <a:lnTo>
                      <a:pt x="790" y="1189"/>
                    </a:lnTo>
                    <a:lnTo>
                      <a:pt x="540" y="1111"/>
                    </a:lnTo>
                    <a:lnTo>
                      <a:pt x="363" y="883"/>
                    </a:lnTo>
                    <a:lnTo>
                      <a:pt x="139" y="852"/>
                    </a:lnTo>
                    <a:lnTo>
                      <a:pt x="0" y="499"/>
                    </a:lnTo>
                    <a:lnTo>
                      <a:pt x="48" y="209"/>
                    </a:lnTo>
                  </a:path>
                </a:pathLst>
              </a:custGeom>
              <a:noFill/>
              <a:ln w="1524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29" name="Freeform 9"/>
              <p:cNvSpPr>
                <a:spLocks/>
              </p:cNvSpPr>
              <p:nvPr userDrawn="1"/>
            </p:nvSpPr>
            <p:spPr bwMode="hidden">
              <a:xfrm>
                <a:off x="5173" y="896"/>
                <a:ext cx="579" cy="1117"/>
              </a:xfrm>
              <a:custGeom>
                <a:avLst/>
                <a:gdLst/>
                <a:ahLst/>
                <a:cxnLst>
                  <a:cxn ang="0">
                    <a:pos x="0" y="0"/>
                  </a:cxn>
                  <a:cxn ang="0">
                    <a:pos x="128" y="328"/>
                  </a:cxn>
                  <a:cxn ang="0">
                    <a:pos x="9" y="659"/>
                  </a:cxn>
                  <a:cxn ang="0">
                    <a:pos x="40" y="763"/>
                  </a:cxn>
                  <a:cxn ang="0">
                    <a:pos x="234" y="739"/>
                  </a:cxn>
                  <a:cxn ang="0">
                    <a:pos x="344" y="1055"/>
                  </a:cxn>
                  <a:cxn ang="0">
                    <a:pos x="579" y="1117"/>
                  </a:cxn>
                </a:cxnLst>
                <a:rect l="0" t="0" r="r" b="b"/>
                <a:pathLst>
                  <a:path w="579" h="1117">
                    <a:moveTo>
                      <a:pt x="0" y="0"/>
                    </a:moveTo>
                    <a:lnTo>
                      <a:pt x="128" y="328"/>
                    </a:lnTo>
                    <a:lnTo>
                      <a:pt x="9" y="659"/>
                    </a:lnTo>
                    <a:lnTo>
                      <a:pt x="40" y="763"/>
                    </a:lnTo>
                    <a:lnTo>
                      <a:pt x="234" y="739"/>
                    </a:lnTo>
                    <a:lnTo>
                      <a:pt x="344" y="1055"/>
                    </a:lnTo>
                    <a:lnTo>
                      <a:pt x="579" y="1117"/>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0" name="Freeform 10"/>
              <p:cNvSpPr>
                <a:spLocks/>
              </p:cNvSpPr>
              <p:nvPr userDrawn="1"/>
            </p:nvSpPr>
            <p:spPr bwMode="hidden">
              <a:xfrm>
                <a:off x="3291" y="968"/>
                <a:ext cx="2471" cy="2396"/>
              </a:xfrm>
              <a:custGeom>
                <a:avLst/>
                <a:gdLst/>
                <a:ahLst/>
                <a:cxnLst>
                  <a:cxn ang="0">
                    <a:pos x="1118" y="0"/>
                  </a:cxn>
                  <a:cxn ang="0">
                    <a:pos x="1179" y="225"/>
                  </a:cxn>
                  <a:cxn ang="0">
                    <a:pos x="1393" y="339"/>
                  </a:cxn>
                  <a:cxn ang="0">
                    <a:pos x="1404" y="548"/>
                  </a:cxn>
                  <a:cxn ang="0">
                    <a:pos x="1342" y="732"/>
                  </a:cxn>
                  <a:cxn ang="0">
                    <a:pos x="1434" y="925"/>
                  </a:cxn>
                  <a:cxn ang="0">
                    <a:pos x="1455" y="1109"/>
                  </a:cxn>
                  <a:cxn ang="0">
                    <a:pos x="1311" y="1142"/>
                  </a:cxn>
                  <a:cxn ang="0">
                    <a:pos x="926" y="1384"/>
                  </a:cxn>
                  <a:cxn ang="0">
                    <a:pos x="975" y="1456"/>
                  </a:cxn>
                  <a:cxn ang="0">
                    <a:pos x="956" y="1624"/>
                  </a:cxn>
                  <a:cxn ang="0">
                    <a:pos x="782" y="1817"/>
                  </a:cxn>
                  <a:cxn ang="0">
                    <a:pos x="539" y="1978"/>
                  </a:cxn>
                  <a:cxn ang="0">
                    <a:pos x="152" y="2026"/>
                  </a:cxn>
                  <a:cxn ang="0">
                    <a:pos x="19" y="2251"/>
                  </a:cxn>
                  <a:cxn ang="0">
                    <a:pos x="0" y="2396"/>
                  </a:cxn>
                  <a:cxn ang="0">
                    <a:pos x="213" y="2179"/>
                  </a:cxn>
                  <a:cxn ang="0">
                    <a:pos x="629" y="2090"/>
                  </a:cxn>
                  <a:cxn ang="0">
                    <a:pos x="894" y="1906"/>
                  </a:cxn>
                  <a:cxn ang="0">
                    <a:pos x="1230" y="1986"/>
                  </a:cxn>
                  <a:cxn ang="0">
                    <a:pos x="1668" y="1906"/>
                  </a:cxn>
                  <a:cxn ang="0">
                    <a:pos x="1983" y="1745"/>
                  </a:cxn>
                  <a:cxn ang="0">
                    <a:pos x="2014" y="1600"/>
                  </a:cxn>
                  <a:cxn ang="0">
                    <a:pos x="2237" y="1496"/>
                  </a:cxn>
                  <a:cxn ang="0">
                    <a:pos x="2359" y="1552"/>
                  </a:cxn>
                  <a:cxn ang="0">
                    <a:pos x="2471" y="1479"/>
                  </a:cxn>
                </a:cxnLst>
                <a:rect l="0" t="0" r="r" b="b"/>
                <a:pathLst>
                  <a:path w="2471" h="2396">
                    <a:moveTo>
                      <a:pt x="1118" y="0"/>
                    </a:moveTo>
                    <a:lnTo>
                      <a:pt x="1179" y="225"/>
                    </a:lnTo>
                    <a:lnTo>
                      <a:pt x="1393" y="339"/>
                    </a:lnTo>
                    <a:lnTo>
                      <a:pt x="1404" y="548"/>
                    </a:lnTo>
                    <a:lnTo>
                      <a:pt x="1342" y="732"/>
                    </a:lnTo>
                    <a:lnTo>
                      <a:pt x="1434" y="925"/>
                    </a:lnTo>
                    <a:lnTo>
                      <a:pt x="1455" y="1109"/>
                    </a:lnTo>
                    <a:lnTo>
                      <a:pt x="1311" y="1142"/>
                    </a:lnTo>
                    <a:lnTo>
                      <a:pt x="926" y="1384"/>
                    </a:lnTo>
                    <a:lnTo>
                      <a:pt x="975" y="1456"/>
                    </a:lnTo>
                    <a:lnTo>
                      <a:pt x="956" y="1624"/>
                    </a:lnTo>
                    <a:lnTo>
                      <a:pt x="782" y="1817"/>
                    </a:lnTo>
                    <a:lnTo>
                      <a:pt x="539" y="1978"/>
                    </a:lnTo>
                    <a:lnTo>
                      <a:pt x="152" y="2026"/>
                    </a:lnTo>
                    <a:lnTo>
                      <a:pt x="19" y="2251"/>
                    </a:lnTo>
                    <a:lnTo>
                      <a:pt x="0" y="2396"/>
                    </a:lnTo>
                    <a:lnTo>
                      <a:pt x="213" y="2179"/>
                    </a:lnTo>
                    <a:lnTo>
                      <a:pt x="629" y="2090"/>
                    </a:lnTo>
                    <a:lnTo>
                      <a:pt x="894" y="1906"/>
                    </a:lnTo>
                    <a:lnTo>
                      <a:pt x="1230" y="1986"/>
                    </a:lnTo>
                    <a:lnTo>
                      <a:pt x="1668" y="1906"/>
                    </a:lnTo>
                    <a:lnTo>
                      <a:pt x="1983" y="1745"/>
                    </a:lnTo>
                    <a:lnTo>
                      <a:pt x="2014" y="1600"/>
                    </a:lnTo>
                    <a:lnTo>
                      <a:pt x="2237" y="1496"/>
                    </a:lnTo>
                    <a:lnTo>
                      <a:pt x="2359" y="1552"/>
                    </a:lnTo>
                    <a:lnTo>
                      <a:pt x="2471" y="1479"/>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1" name="Freeform 11"/>
              <p:cNvSpPr>
                <a:spLocks/>
              </p:cNvSpPr>
              <p:nvPr userDrawn="1"/>
            </p:nvSpPr>
            <p:spPr bwMode="hidden">
              <a:xfrm>
                <a:off x="2366" y="1067"/>
                <a:ext cx="1399" cy="1349"/>
              </a:xfrm>
              <a:custGeom>
                <a:avLst/>
                <a:gdLst/>
                <a:ahLst/>
                <a:cxnLst>
                  <a:cxn ang="0">
                    <a:pos x="620" y="155"/>
                  </a:cxn>
                  <a:cxn ang="0">
                    <a:pos x="421" y="155"/>
                  </a:cxn>
                  <a:cxn ang="0">
                    <a:pos x="205" y="507"/>
                  </a:cxn>
                  <a:cxn ang="0">
                    <a:pos x="0" y="673"/>
                  </a:cxn>
                  <a:cxn ang="0">
                    <a:pos x="487" y="783"/>
                  </a:cxn>
                  <a:cxn ang="0">
                    <a:pos x="425" y="1009"/>
                  </a:cxn>
                  <a:cxn ang="0">
                    <a:pos x="617" y="1086"/>
                  </a:cxn>
                  <a:cxn ang="0">
                    <a:pos x="498" y="1349"/>
                  </a:cxn>
                  <a:cxn ang="0">
                    <a:pos x="961" y="1035"/>
                  </a:cxn>
                  <a:cxn ang="0">
                    <a:pos x="926" y="776"/>
                  </a:cxn>
                  <a:cxn ang="0">
                    <a:pos x="1181" y="749"/>
                  </a:cxn>
                  <a:cxn ang="0">
                    <a:pos x="1399" y="601"/>
                  </a:cxn>
                  <a:cxn ang="0">
                    <a:pos x="1315" y="416"/>
                  </a:cxn>
                  <a:cxn ang="0">
                    <a:pos x="1341" y="196"/>
                  </a:cxn>
                  <a:cxn ang="0">
                    <a:pos x="1171" y="164"/>
                  </a:cxn>
                  <a:cxn ang="0">
                    <a:pos x="928" y="0"/>
                  </a:cxn>
                  <a:cxn ang="0">
                    <a:pos x="620" y="155"/>
                  </a:cxn>
                </a:cxnLst>
                <a:rect l="0" t="0" r="r" b="b"/>
                <a:pathLst>
                  <a:path w="1399" h="1349">
                    <a:moveTo>
                      <a:pt x="620" y="155"/>
                    </a:moveTo>
                    <a:lnTo>
                      <a:pt x="421" y="155"/>
                    </a:lnTo>
                    <a:lnTo>
                      <a:pt x="205" y="507"/>
                    </a:lnTo>
                    <a:lnTo>
                      <a:pt x="0" y="673"/>
                    </a:lnTo>
                    <a:lnTo>
                      <a:pt x="487" y="783"/>
                    </a:lnTo>
                    <a:lnTo>
                      <a:pt x="425" y="1009"/>
                    </a:lnTo>
                    <a:lnTo>
                      <a:pt x="617" y="1086"/>
                    </a:lnTo>
                    <a:lnTo>
                      <a:pt x="498" y="1349"/>
                    </a:lnTo>
                    <a:lnTo>
                      <a:pt x="961" y="1035"/>
                    </a:lnTo>
                    <a:lnTo>
                      <a:pt x="926" y="776"/>
                    </a:lnTo>
                    <a:lnTo>
                      <a:pt x="1181" y="749"/>
                    </a:lnTo>
                    <a:lnTo>
                      <a:pt x="1399" y="601"/>
                    </a:lnTo>
                    <a:lnTo>
                      <a:pt x="1315" y="416"/>
                    </a:lnTo>
                    <a:lnTo>
                      <a:pt x="1341" y="196"/>
                    </a:lnTo>
                    <a:lnTo>
                      <a:pt x="1171" y="164"/>
                    </a:lnTo>
                    <a:lnTo>
                      <a:pt x="928" y="0"/>
                    </a:lnTo>
                    <a:lnTo>
                      <a:pt x="620" y="155"/>
                    </a:lnTo>
                    <a:close/>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2" name="Freeform 12"/>
              <p:cNvSpPr>
                <a:spLocks/>
              </p:cNvSpPr>
              <p:nvPr userDrawn="1"/>
            </p:nvSpPr>
            <p:spPr bwMode="hidden">
              <a:xfrm>
                <a:off x="4275" y="2031"/>
                <a:ext cx="1256" cy="810"/>
              </a:xfrm>
              <a:custGeom>
                <a:avLst/>
                <a:gdLst/>
                <a:ahLst/>
                <a:cxnLst>
                  <a:cxn ang="0">
                    <a:pos x="719" y="183"/>
                  </a:cxn>
                  <a:cxn ang="0">
                    <a:pos x="760" y="33"/>
                  </a:cxn>
                  <a:cxn ang="0">
                    <a:pos x="884" y="0"/>
                  </a:cxn>
                  <a:cxn ang="0">
                    <a:pos x="983" y="78"/>
                  </a:cxn>
                  <a:cxn ang="0">
                    <a:pos x="1082" y="248"/>
                  </a:cxn>
                  <a:cxn ang="0">
                    <a:pos x="1256" y="229"/>
                  </a:cxn>
                  <a:cxn ang="0">
                    <a:pos x="1248" y="359"/>
                  </a:cxn>
                  <a:cxn ang="0">
                    <a:pos x="1016" y="431"/>
                  </a:cxn>
                  <a:cxn ang="0">
                    <a:pos x="879" y="417"/>
                  </a:cxn>
                  <a:cxn ang="0">
                    <a:pos x="719" y="481"/>
                  </a:cxn>
                  <a:cxn ang="0">
                    <a:pos x="591" y="633"/>
                  </a:cxn>
                  <a:cxn ang="0">
                    <a:pos x="423" y="537"/>
                  </a:cxn>
                  <a:cxn ang="0">
                    <a:pos x="256" y="810"/>
                  </a:cxn>
                  <a:cxn ang="0">
                    <a:pos x="66" y="764"/>
                  </a:cxn>
                  <a:cxn ang="0">
                    <a:pos x="0" y="601"/>
                  </a:cxn>
                  <a:cxn ang="0">
                    <a:pos x="157" y="483"/>
                  </a:cxn>
                  <a:cxn ang="0">
                    <a:pos x="248" y="281"/>
                  </a:cxn>
                  <a:cxn ang="0">
                    <a:pos x="438" y="150"/>
                  </a:cxn>
                  <a:cxn ang="0">
                    <a:pos x="719" y="189"/>
                  </a:cxn>
                </a:cxnLst>
                <a:rect l="0" t="0" r="r" b="b"/>
                <a:pathLst>
                  <a:path w="1256" h="810">
                    <a:moveTo>
                      <a:pt x="719" y="183"/>
                    </a:moveTo>
                    <a:lnTo>
                      <a:pt x="760" y="33"/>
                    </a:lnTo>
                    <a:lnTo>
                      <a:pt x="884" y="0"/>
                    </a:lnTo>
                    <a:lnTo>
                      <a:pt x="983" y="78"/>
                    </a:lnTo>
                    <a:lnTo>
                      <a:pt x="1082" y="248"/>
                    </a:lnTo>
                    <a:lnTo>
                      <a:pt x="1256" y="229"/>
                    </a:lnTo>
                    <a:lnTo>
                      <a:pt x="1248" y="359"/>
                    </a:lnTo>
                    <a:lnTo>
                      <a:pt x="1016" y="431"/>
                    </a:lnTo>
                    <a:lnTo>
                      <a:pt x="879" y="417"/>
                    </a:lnTo>
                    <a:lnTo>
                      <a:pt x="719" y="481"/>
                    </a:lnTo>
                    <a:lnTo>
                      <a:pt x="591" y="633"/>
                    </a:lnTo>
                    <a:lnTo>
                      <a:pt x="423" y="537"/>
                    </a:lnTo>
                    <a:lnTo>
                      <a:pt x="256" y="810"/>
                    </a:lnTo>
                    <a:lnTo>
                      <a:pt x="66" y="764"/>
                    </a:lnTo>
                    <a:lnTo>
                      <a:pt x="0" y="601"/>
                    </a:lnTo>
                    <a:lnTo>
                      <a:pt x="157" y="483"/>
                    </a:lnTo>
                    <a:lnTo>
                      <a:pt x="248" y="281"/>
                    </a:lnTo>
                    <a:lnTo>
                      <a:pt x="438" y="150"/>
                    </a:lnTo>
                    <a:lnTo>
                      <a:pt x="719" y="189"/>
                    </a:lnTo>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3" name="Freeform 13"/>
              <p:cNvSpPr>
                <a:spLocks/>
              </p:cNvSpPr>
              <p:nvPr userDrawn="1"/>
            </p:nvSpPr>
            <p:spPr bwMode="hidden">
              <a:xfrm>
                <a:off x="2914" y="3476"/>
                <a:ext cx="2848" cy="788"/>
              </a:xfrm>
              <a:custGeom>
                <a:avLst/>
                <a:gdLst/>
                <a:ahLst/>
                <a:cxnLst>
                  <a:cxn ang="0">
                    <a:pos x="2838" y="16"/>
                  </a:cxn>
                  <a:cxn ang="0">
                    <a:pos x="2493" y="0"/>
                  </a:cxn>
                  <a:cxn ang="0">
                    <a:pos x="2278" y="81"/>
                  </a:cxn>
                  <a:cxn ang="0">
                    <a:pos x="1936" y="44"/>
                  </a:cxn>
                  <a:cxn ang="0">
                    <a:pos x="1739" y="354"/>
                  </a:cxn>
                  <a:cxn ang="0">
                    <a:pos x="1600" y="212"/>
                  </a:cxn>
                  <a:cxn ang="0">
                    <a:pos x="1352" y="308"/>
                  </a:cxn>
                  <a:cxn ang="0">
                    <a:pos x="1445" y="515"/>
                  </a:cxn>
                  <a:cxn ang="0">
                    <a:pos x="1072" y="412"/>
                  </a:cxn>
                  <a:cxn ang="0">
                    <a:pos x="888" y="540"/>
                  </a:cxn>
                  <a:cxn ang="0">
                    <a:pos x="0" y="660"/>
                  </a:cxn>
                  <a:cxn ang="0">
                    <a:pos x="288" y="788"/>
                  </a:cxn>
                  <a:cxn ang="0">
                    <a:pos x="1040" y="676"/>
                  </a:cxn>
                  <a:cxn ang="0">
                    <a:pos x="1272" y="748"/>
                  </a:cxn>
                  <a:cxn ang="0">
                    <a:pos x="2096" y="691"/>
                  </a:cxn>
                  <a:cxn ang="0">
                    <a:pos x="2320" y="748"/>
                  </a:cxn>
                  <a:cxn ang="0">
                    <a:pos x="2456" y="596"/>
                  </a:cxn>
                  <a:cxn ang="0">
                    <a:pos x="2712" y="716"/>
                  </a:cxn>
                  <a:cxn ang="0">
                    <a:pos x="2716" y="339"/>
                  </a:cxn>
                  <a:cxn ang="0">
                    <a:pos x="2848" y="258"/>
                  </a:cxn>
                </a:cxnLst>
                <a:rect l="0" t="0" r="r" b="b"/>
                <a:pathLst>
                  <a:path w="2848" h="788">
                    <a:moveTo>
                      <a:pt x="2838" y="16"/>
                    </a:moveTo>
                    <a:lnTo>
                      <a:pt x="2493" y="0"/>
                    </a:lnTo>
                    <a:lnTo>
                      <a:pt x="2278" y="81"/>
                    </a:lnTo>
                    <a:lnTo>
                      <a:pt x="1936" y="44"/>
                    </a:lnTo>
                    <a:lnTo>
                      <a:pt x="1739" y="354"/>
                    </a:lnTo>
                    <a:lnTo>
                      <a:pt x="1600" y="212"/>
                    </a:lnTo>
                    <a:lnTo>
                      <a:pt x="1352" y="308"/>
                    </a:lnTo>
                    <a:lnTo>
                      <a:pt x="1445" y="515"/>
                    </a:lnTo>
                    <a:lnTo>
                      <a:pt x="1072" y="412"/>
                    </a:lnTo>
                    <a:lnTo>
                      <a:pt x="888" y="540"/>
                    </a:lnTo>
                    <a:lnTo>
                      <a:pt x="0" y="660"/>
                    </a:lnTo>
                    <a:lnTo>
                      <a:pt x="288" y="788"/>
                    </a:lnTo>
                    <a:lnTo>
                      <a:pt x="1040" y="676"/>
                    </a:lnTo>
                    <a:lnTo>
                      <a:pt x="1272" y="748"/>
                    </a:lnTo>
                    <a:lnTo>
                      <a:pt x="2096" y="691"/>
                    </a:lnTo>
                    <a:lnTo>
                      <a:pt x="2320" y="748"/>
                    </a:lnTo>
                    <a:lnTo>
                      <a:pt x="2456" y="596"/>
                    </a:lnTo>
                    <a:lnTo>
                      <a:pt x="2712" y="716"/>
                    </a:lnTo>
                    <a:lnTo>
                      <a:pt x="2716" y="339"/>
                    </a:lnTo>
                    <a:lnTo>
                      <a:pt x="2848" y="258"/>
                    </a:lnTo>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4" name="Freeform 14"/>
              <p:cNvSpPr>
                <a:spLocks/>
              </p:cNvSpPr>
              <p:nvPr userDrawn="1"/>
            </p:nvSpPr>
            <p:spPr bwMode="hidden">
              <a:xfrm>
                <a:off x="5443" y="922"/>
                <a:ext cx="319" cy="854"/>
              </a:xfrm>
              <a:custGeom>
                <a:avLst/>
                <a:gdLst/>
                <a:ahLst/>
                <a:cxnLst>
                  <a:cxn ang="0">
                    <a:pos x="0" y="0"/>
                  </a:cxn>
                  <a:cxn ang="0">
                    <a:pos x="106" y="313"/>
                  </a:cxn>
                  <a:cxn ang="0">
                    <a:pos x="106" y="634"/>
                  </a:cxn>
                  <a:cxn ang="0">
                    <a:pos x="268" y="854"/>
                  </a:cxn>
                  <a:cxn ang="0">
                    <a:pos x="278" y="577"/>
                  </a:cxn>
                  <a:cxn ang="0">
                    <a:pos x="238" y="400"/>
                  </a:cxn>
                  <a:cxn ang="0">
                    <a:pos x="319" y="240"/>
                  </a:cxn>
                </a:cxnLst>
                <a:rect l="0" t="0" r="r" b="b"/>
                <a:pathLst>
                  <a:path w="319" h="854">
                    <a:moveTo>
                      <a:pt x="0" y="0"/>
                    </a:moveTo>
                    <a:lnTo>
                      <a:pt x="106" y="313"/>
                    </a:lnTo>
                    <a:lnTo>
                      <a:pt x="106" y="634"/>
                    </a:lnTo>
                    <a:lnTo>
                      <a:pt x="268" y="854"/>
                    </a:lnTo>
                    <a:lnTo>
                      <a:pt x="278" y="577"/>
                    </a:lnTo>
                    <a:lnTo>
                      <a:pt x="238" y="400"/>
                    </a:lnTo>
                    <a:lnTo>
                      <a:pt x="319" y="240"/>
                    </a:lnTo>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5" name="Freeform 15"/>
              <p:cNvSpPr>
                <a:spLocks/>
              </p:cNvSpPr>
              <p:nvPr userDrawn="1"/>
            </p:nvSpPr>
            <p:spPr bwMode="hidden">
              <a:xfrm>
                <a:off x="4954" y="3568"/>
                <a:ext cx="646" cy="392"/>
              </a:xfrm>
              <a:custGeom>
                <a:avLst/>
                <a:gdLst/>
                <a:ahLst/>
                <a:cxnLst>
                  <a:cxn ang="0">
                    <a:pos x="504" y="0"/>
                  </a:cxn>
                  <a:cxn ang="0">
                    <a:pos x="320" y="61"/>
                  </a:cxn>
                  <a:cxn ang="0">
                    <a:pos x="238" y="109"/>
                  </a:cxn>
                  <a:cxn ang="0">
                    <a:pos x="144" y="216"/>
                  </a:cxn>
                  <a:cxn ang="0">
                    <a:pos x="0" y="392"/>
                  </a:cxn>
                  <a:cxn ang="0">
                    <a:pos x="360" y="263"/>
                  </a:cxn>
                  <a:cxn ang="0">
                    <a:pos x="432" y="182"/>
                  </a:cxn>
                  <a:cxn ang="0">
                    <a:pos x="646" y="142"/>
                  </a:cxn>
                  <a:cxn ang="0">
                    <a:pos x="504" y="0"/>
                  </a:cxn>
                </a:cxnLst>
                <a:rect l="0" t="0" r="r" b="b"/>
                <a:pathLst>
                  <a:path w="646" h="392">
                    <a:moveTo>
                      <a:pt x="504" y="0"/>
                    </a:moveTo>
                    <a:lnTo>
                      <a:pt x="320" y="61"/>
                    </a:lnTo>
                    <a:lnTo>
                      <a:pt x="238" y="109"/>
                    </a:lnTo>
                    <a:lnTo>
                      <a:pt x="144" y="216"/>
                    </a:lnTo>
                    <a:lnTo>
                      <a:pt x="0" y="392"/>
                    </a:lnTo>
                    <a:lnTo>
                      <a:pt x="360" y="263"/>
                    </a:lnTo>
                    <a:lnTo>
                      <a:pt x="432" y="182"/>
                    </a:lnTo>
                    <a:lnTo>
                      <a:pt x="646" y="142"/>
                    </a:lnTo>
                    <a:lnTo>
                      <a:pt x="504" y="0"/>
                    </a:lnTo>
                    <a:close/>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136" name="Freeform 16"/>
              <p:cNvSpPr>
                <a:spLocks/>
              </p:cNvSpPr>
              <p:nvPr userDrawn="1"/>
            </p:nvSpPr>
            <p:spPr bwMode="hidden">
              <a:xfrm>
                <a:off x="50" y="2400"/>
                <a:ext cx="2736" cy="1920"/>
              </a:xfrm>
              <a:custGeom>
                <a:avLst/>
                <a:gdLst/>
                <a:ahLst/>
                <a:cxnLst>
                  <a:cxn ang="0">
                    <a:pos x="0" y="0"/>
                  </a:cxn>
                  <a:cxn ang="0">
                    <a:pos x="96" y="336"/>
                  </a:cxn>
                  <a:cxn ang="0">
                    <a:pos x="384" y="384"/>
                  </a:cxn>
                  <a:cxn ang="0">
                    <a:pos x="576" y="720"/>
                  </a:cxn>
                  <a:cxn ang="0">
                    <a:pos x="528" y="960"/>
                  </a:cxn>
                  <a:cxn ang="0">
                    <a:pos x="672" y="1104"/>
                  </a:cxn>
                  <a:cxn ang="0">
                    <a:pos x="576" y="1392"/>
                  </a:cxn>
                  <a:cxn ang="0">
                    <a:pos x="624" y="1632"/>
                  </a:cxn>
                  <a:cxn ang="0">
                    <a:pos x="1488" y="1872"/>
                  </a:cxn>
                  <a:cxn ang="0">
                    <a:pos x="1680" y="1728"/>
                  </a:cxn>
                  <a:cxn ang="0">
                    <a:pos x="2208" y="1728"/>
                  </a:cxn>
                  <a:cxn ang="0">
                    <a:pos x="2304" y="1632"/>
                  </a:cxn>
                  <a:cxn ang="0">
                    <a:pos x="2736" y="1872"/>
                  </a:cxn>
                  <a:cxn ang="0">
                    <a:pos x="2640" y="1920"/>
                  </a:cxn>
                  <a:cxn ang="0">
                    <a:pos x="2304" y="1824"/>
                  </a:cxn>
                  <a:cxn ang="0">
                    <a:pos x="2160" y="1872"/>
                  </a:cxn>
                  <a:cxn ang="0">
                    <a:pos x="1632" y="1920"/>
                  </a:cxn>
                  <a:cxn ang="0">
                    <a:pos x="1440" y="1920"/>
                  </a:cxn>
                  <a:cxn ang="0">
                    <a:pos x="480" y="1824"/>
                  </a:cxn>
                  <a:cxn ang="0">
                    <a:pos x="192" y="1872"/>
                  </a:cxn>
                  <a:cxn ang="0">
                    <a:pos x="96" y="1680"/>
                  </a:cxn>
                  <a:cxn ang="0">
                    <a:pos x="288" y="1440"/>
                  </a:cxn>
                  <a:cxn ang="0">
                    <a:pos x="336" y="1104"/>
                  </a:cxn>
                  <a:cxn ang="0">
                    <a:pos x="144" y="864"/>
                  </a:cxn>
                  <a:cxn ang="0">
                    <a:pos x="240" y="624"/>
                  </a:cxn>
                  <a:cxn ang="0">
                    <a:pos x="48" y="528"/>
                  </a:cxn>
                  <a:cxn ang="0">
                    <a:pos x="0" y="0"/>
                  </a:cxn>
                </a:cxnLst>
                <a:rect l="0" t="0" r="r" b="b"/>
                <a:pathLst>
                  <a:path w="2736" h="1920">
                    <a:moveTo>
                      <a:pt x="0" y="0"/>
                    </a:moveTo>
                    <a:lnTo>
                      <a:pt x="96" y="336"/>
                    </a:lnTo>
                    <a:lnTo>
                      <a:pt x="384" y="384"/>
                    </a:lnTo>
                    <a:lnTo>
                      <a:pt x="576" y="720"/>
                    </a:lnTo>
                    <a:lnTo>
                      <a:pt x="528" y="960"/>
                    </a:lnTo>
                    <a:lnTo>
                      <a:pt x="672" y="1104"/>
                    </a:lnTo>
                    <a:lnTo>
                      <a:pt x="576" y="1392"/>
                    </a:lnTo>
                    <a:lnTo>
                      <a:pt x="624" y="1632"/>
                    </a:lnTo>
                    <a:lnTo>
                      <a:pt x="1488" y="1872"/>
                    </a:lnTo>
                    <a:lnTo>
                      <a:pt x="1680" y="1728"/>
                    </a:lnTo>
                    <a:lnTo>
                      <a:pt x="2208" y="1728"/>
                    </a:lnTo>
                    <a:lnTo>
                      <a:pt x="2304" y="1632"/>
                    </a:lnTo>
                    <a:lnTo>
                      <a:pt x="2736" y="1872"/>
                    </a:lnTo>
                    <a:lnTo>
                      <a:pt x="2640" y="1920"/>
                    </a:lnTo>
                    <a:lnTo>
                      <a:pt x="2304" y="1824"/>
                    </a:lnTo>
                    <a:lnTo>
                      <a:pt x="2160" y="1872"/>
                    </a:lnTo>
                    <a:lnTo>
                      <a:pt x="1632" y="1920"/>
                    </a:lnTo>
                    <a:lnTo>
                      <a:pt x="1440" y="1920"/>
                    </a:lnTo>
                    <a:lnTo>
                      <a:pt x="480" y="1824"/>
                    </a:lnTo>
                    <a:lnTo>
                      <a:pt x="192" y="1872"/>
                    </a:lnTo>
                    <a:lnTo>
                      <a:pt x="96" y="1680"/>
                    </a:lnTo>
                    <a:lnTo>
                      <a:pt x="288" y="1440"/>
                    </a:lnTo>
                    <a:lnTo>
                      <a:pt x="336" y="1104"/>
                    </a:lnTo>
                    <a:lnTo>
                      <a:pt x="144" y="864"/>
                    </a:lnTo>
                    <a:lnTo>
                      <a:pt x="240" y="624"/>
                    </a:lnTo>
                    <a:lnTo>
                      <a:pt x="48" y="528"/>
                    </a:lnTo>
                    <a:lnTo>
                      <a:pt x="0" y="0"/>
                    </a:lnTo>
                    <a:close/>
                  </a:path>
                </a:pathLst>
              </a:custGeom>
              <a:noFill/>
              <a:ln w="9525"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grpSp>
        <p:grpSp>
          <p:nvGrpSpPr>
            <p:cNvPr id="4" name="Group 17"/>
            <p:cNvGrpSpPr>
              <a:grpSpLocks/>
            </p:cNvGrpSpPr>
            <p:nvPr userDrawn="1"/>
          </p:nvGrpSpPr>
          <p:grpSpPr bwMode="auto">
            <a:xfrm>
              <a:off x="0" y="2291"/>
              <a:ext cx="1385" cy="1702"/>
              <a:chOff x="0" y="2291"/>
              <a:chExt cx="1385" cy="1702"/>
            </a:xfrm>
          </p:grpSpPr>
          <p:sp>
            <p:nvSpPr>
              <p:cNvPr id="5138" name="Rectangle 18"/>
              <p:cNvSpPr>
                <a:spLocks noChangeArrowheads="1"/>
              </p:cNvSpPr>
              <p:nvPr userDrawn="1"/>
            </p:nvSpPr>
            <p:spPr bwMode="ltGray">
              <a:xfrm rot="6798887">
                <a:off x="62" y="3883"/>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39" name="Rectangle 19"/>
              <p:cNvSpPr>
                <a:spLocks noChangeArrowheads="1"/>
              </p:cNvSpPr>
              <p:nvPr userDrawn="1"/>
            </p:nvSpPr>
            <p:spPr bwMode="ltGray">
              <a:xfrm rot="6798887">
                <a:off x="33" y="3880"/>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0" name="Rectangle 20"/>
              <p:cNvSpPr>
                <a:spLocks noChangeArrowheads="1"/>
              </p:cNvSpPr>
              <p:nvPr userDrawn="1"/>
            </p:nvSpPr>
            <p:spPr bwMode="ltGray">
              <a:xfrm rot="6798887">
                <a:off x="6" y="3875"/>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1" name="Rectangle 21"/>
              <p:cNvSpPr>
                <a:spLocks noChangeArrowheads="1"/>
              </p:cNvSpPr>
              <p:nvPr userDrawn="1"/>
            </p:nvSpPr>
            <p:spPr bwMode="ltGray">
              <a:xfrm rot="5999912">
                <a:off x="209" y="388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2" name="Rectangle 22"/>
              <p:cNvSpPr>
                <a:spLocks noChangeArrowheads="1"/>
              </p:cNvSpPr>
              <p:nvPr userDrawn="1"/>
            </p:nvSpPr>
            <p:spPr bwMode="ltGray">
              <a:xfrm rot="5999912">
                <a:off x="182" y="388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3" name="Rectangle 23"/>
              <p:cNvSpPr>
                <a:spLocks noChangeArrowheads="1"/>
              </p:cNvSpPr>
              <p:nvPr userDrawn="1"/>
            </p:nvSpPr>
            <p:spPr bwMode="ltGray">
              <a:xfrm rot="6250138">
                <a:off x="152" y="3888"/>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4" name="Rectangle 24"/>
              <p:cNvSpPr>
                <a:spLocks noChangeArrowheads="1"/>
              </p:cNvSpPr>
              <p:nvPr userDrawn="1"/>
            </p:nvSpPr>
            <p:spPr bwMode="ltGray">
              <a:xfrm rot="6238076">
                <a:off x="123" y="3886"/>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5" name="Rectangle 25"/>
              <p:cNvSpPr>
                <a:spLocks noChangeArrowheads="1"/>
              </p:cNvSpPr>
              <p:nvPr userDrawn="1"/>
            </p:nvSpPr>
            <p:spPr bwMode="ltGray">
              <a:xfrm rot="5380717">
                <a:off x="363" y="386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6" name="Rectangle 26"/>
              <p:cNvSpPr>
                <a:spLocks noChangeArrowheads="1"/>
              </p:cNvSpPr>
              <p:nvPr userDrawn="1"/>
            </p:nvSpPr>
            <p:spPr bwMode="ltGray">
              <a:xfrm rot="5380717">
                <a:off x="332" y="3872"/>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7" name="Rectangle 27"/>
              <p:cNvSpPr>
                <a:spLocks noChangeArrowheads="1"/>
              </p:cNvSpPr>
              <p:nvPr userDrawn="1"/>
            </p:nvSpPr>
            <p:spPr bwMode="ltGray">
              <a:xfrm rot="5583200">
                <a:off x="302" y="387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8" name="Rectangle 28"/>
              <p:cNvSpPr>
                <a:spLocks noChangeArrowheads="1"/>
              </p:cNvSpPr>
              <p:nvPr userDrawn="1"/>
            </p:nvSpPr>
            <p:spPr bwMode="ltGray">
              <a:xfrm rot="5737625">
                <a:off x="270" y="3882"/>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49" name="Rectangle 29"/>
              <p:cNvSpPr>
                <a:spLocks noChangeArrowheads="1"/>
              </p:cNvSpPr>
              <p:nvPr userDrawn="1"/>
            </p:nvSpPr>
            <p:spPr bwMode="ltGray">
              <a:xfrm rot="4715477">
                <a:off x="516" y="3829"/>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0" name="Rectangle 30"/>
              <p:cNvSpPr>
                <a:spLocks noChangeArrowheads="1"/>
              </p:cNvSpPr>
              <p:nvPr userDrawn="1"/>
            </p:nvSpPr>
            <p:spPr bwMode="ltGray">
              <a:xfrm rot="4924949">
                <a:off x="486" y="383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1" name="Rectangle 31"/>
              <p:cNvSpPr>
                <a:spLocks noChangeArrowheads="1"/>
              </p:cNvSpPr>
              <p:nvPr userDrawn="1"/>
            </p:nvSpPr>
            <p:spPr bwMode="ltGray">
              <a:xfrm rot="4924949">
                <a:off x="456" y="384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2" name="Rectangle 32"/>
              <p:cNvSpPr>
                <a:spLocks noChangeArrowheads="1"/>
              </p:cNvSpPr>
              <p:nvPr userDrawn="1"/>
            </p:nvSpPr>
            <p:spPr bwMode="ltGray">
              <a:xfrm rot="5041352">
                <a:off x="426" y="3851"/>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3" name="Rectangle 33"/>
              <p:cNvSpPr>
                <a:spLocks noChangeArrowheads="1"/>
              </p:cNvSpPr>
              <p:nvPr userDrawn="1"/>
            </p:nvSpPr>
            <p:spPr bwMode="ltGray">
              <a:xfrm rot="3816889">
                <a:off x="664" y="3762"/>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4" name="Rectangle 34"/>
              <p:cNvSpPr>
                <a:spLocks noChangeArrowheads="1"/>
              </p:cNvSpPr>
              <p:nvPr userDrawn="1"/>
            </p:nvSpPr>
            <p:spPr bwMode="ltGray">
              <a:xfrm rot="3816889">
                <a:off x="634" y="3780"/>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5" name="Rectangle 35"/>
              <p:cNvSpPr>
                <a:spLocks noChangeArrowheads="1"/>
              </p:cNvSpPr>
              <p:nvPr userDrawn="1"/>
            </p:nvSpPr>
            <p:spPr bwMode="ltGray">
              <a:xfrm rot="4104184">
                <a:off x="605" y="3791"/>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6" name="Rectangle 36"/>
              <p:cNvSpPr>
                <a:spLocks noChangeArrowheads="1"/>
              </p:cNvSpPr>
              <p:nvPr userDrawn="1"/>
            </p:nvSpPr>
            <p:spPr bwMode="ltGray">
              <a:xfrm rot="4325343">
                <a:off x="575" y="380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7" name="Rectangle 37"/>
              <p:cNvSpPr>
                <a:spLocks noChangeArrowheads="1"/>
              </p:cNvSpPr>
              <p:nvPr userDrawn="1"/>
            </p:nvSpPr>
            <p:spPr bwMode="ltGray">
              <a:xfrm rot="3368036">
                <a:off x="799" y="3683"/>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8" name="Rectangle 38"/>
              <p:cNvSpPr>
                <a:spLocks noChangeArrowheads="1"/>
              </p:cNvSpPr>
              <p:nvPr userDrawn="1"/>
            </p:nvSpPr>
            <p:spPr bwMode="ltGray">
              <a:xfrm rot="3368036">
                <a:off x="772" y="3699"/>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59" name="Rectangle 39"/>
              <p:cNvSpPr>
                <a:spLocks noChangeArrowheads="1"/>
              </p:cNvSpPr>
              <p:nvPr userDrawn="1"/>
            </p:nvSpPr>
            <p:spPr bwMode="ltGray">
              <a:xfrm rot="3368036">
                <a:off x="745" y="3717"/>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0" name="Rectangle 40"/>
              <p:cNvSpPr>
                <a:spLocks noChangeArrowheads="1"/>
              </p:cNvSpPr>
              <p:nvPr userDrawn="1"/>
            </p:nvSpPr>
            <p:spPr bwMode="ltGray">
              <a:xfrm rot="3816889">
                <a:off x="717" y="373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1" name="Rectangle 41"/>
              <p:cNvSpPr>
                <a:spLocks noChangeArrowheads="1"/>
              </p:cNvSpPr>
              <p:nvPr userDrawn="1"/>
            </p:nvSpPr>
            <p:spPr bwMode="ltGray">
              <a:xfrm rot="2302266">
                <a:off x="923" y="358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2" name="Rectangle 42"/>
              <p:cNvSpPr>
                <a:spLocks noChangeArrowheads="1"/>
              </p:cNvSpPr>
              <p:nvPr userDrawn="1"/>
            </p:nvSpPr>
            <p:spPr bwMode="ltGray">
              <a:xfrm rot="2302266">
                <a:off x="899" y="3606"/>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3" name="Rectangle 43"/>
              <p:cNvSpPr>
                <a:spLocks noChangeArrowheads="1"/>
              </p:cNvSpPr>
              <p:nvPr userDrawn="1"/>
            </p:nvSpPr>
            <p:spPr bwMode="ltGray">
              <a:xfrm rot="2707562">
                <a:off x="876" y="3626"/>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4" name="Rectangle 44"/>
              <p:cNvSpPr>
                <a:spLocks noChangeArrowheads="1"/>
              </p:cNvSpPr>
              <p:nvPr userDrawn="1"/>
            </p:nvSpPr>
            <p:spPr bwMode="ltGray">
              <a:xfrm rot="2707562">
                <a:off x="850" y="364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5" name="Rectangle 45"/>
              <p:cNvSpPr>
                <a:spLocks noChangeArrowheads="1"/>
              </p:cNvSpPr>
              <p:nvPr userDrawn="1"/>
            </p:nvSpPr>
            <p:spPr bwMode="ltGray">
              <a:xfrm rot="1525830">
                <a:off x="1027" y="3473"/>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6" name="Rectangle 46"/>
              <p:cNvSpPr>
                <a:spLocks noChangeArrowheads="1"/>
              </p:cNvSpPr>
              <p:nvPr userDrawn="1"/>
            </p:nvSpPr>
            <p:spPr bwMode="ltGray">
              <a:xfrm rot="1525830">
                <a:off x="1009" y="349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7" name="Rectangle 47"/>
              <p:cNvSpPr>
                <a:spLocks noChangeArrowheads="1"/>
              </p:cNvSpPr>
              <p:nvPr userDrawn="1"/>
            </p:nvSpPr>
            <p:spPr bwMode="ltGray">
              <a:xfrm rot="1788117">
                <a:off x="990" y="351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8" name="Rectangle 48"/>
              <p:cNvSpPr>
                <a:spLocks noChangeArrowheads="1"/>
              </p:cNvSpPr>
              <p:nvPr userDrawn="1"/>
            </p:nvSpPr>
            <p:spPr bwMode="ltGray">
              <a:xfrm rot="1788117">
                <a:off x="969" y="354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69" name="Rectangle 49"/>
              <p:cNvSpPr>
                <a:spLocks noChangeArrowheads="1"/>
              </p:cNvSpPr>
              <p:nvPr userDrawn="1"/>
            </p:nvSpPr>
            <p:spPr bwMode="ltGray">
              <a:xfrm rot="841630">
                <a:off x="1113" y="3355"/>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0" name="Rectangle 50"/>
              <p:cNvSpPr>
                <a:spLocks noChangeArrowheads="1"/>
              </p:cNvSpPr>
              <p:nvPr userDrawn="1"/>
            </p:nvSpPr>
            <p:spPr bwMode="ltGray">
              <a:xfrm rot="841630">
                <a:off x="1100" y="3378"/>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1" name="Rectangle 51"/>
              <p:cNvSpPr>
                <a:spLocks noChangeArrowheads="1"/>
              </p:cNvSpPr>
              <p:nvPr userDrawn="1"/>
            </p:nvSpPr>
            <p:spPr bwMode="ltGray">
              <a:xfrm rot="1308689">
                <a:off x="1086" y="340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2" name="Rectangle 52"/>
              <p:cNvSpPr>
                <a:spLocks noChangeArrowheads="1"/>
              </p:cNvSpPr>
              <p:nvPr userDrawn="1"/>
            </p:nvSpPr>
            <p:spPr bwMode="ltGray">
              <a:xfrm rot="1308689">
                <a:off x="1064" y="3425"/>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3" name="Rectangle 53"/>
              <p:cNvSpPr>
                <a:spLocks noChangeArrowheads="1"/>
              </p:cNvSpPr>
              <p:nvPr userDrawn="1"/>
            </p:nvSpPr>
            <p:spPr bwMode="ltGray">
              <a:xfrm rot="469913">
                <a:off x="1172" y="3225"/>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4" name="Rectangle 54"/>
              <p:cNvSpPr>
                <a:spLocks noChangeArrowheads="1"/>
              </p:cNvSpPr>
              <p:nvPr userDrawn="1"/>
            </p:nvSpPr>
            <p:spPr bwMode="ltGray">
              <a:xfrm rot="559869">
                <a:off x="1162" y="3250"/>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5" name="Rectangle 55"/>
              <p:cNvSpPr>
                <a:spLocks noChangeArrowheads="1"/>
              </p:cNvSpPr>
              <p:nvPr userDrawn="1"/>
            </p:nvSpPr>
            <p:spPr bwMode="ltGray">
              <a:xfrm rot="734079">
                <a:off x="1154" y="3276"/>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6" name="Rectangle 56"/>
              <p:cNvSpPr>
                <a:spLocks noChangeArrowheads="1"/>
              </p:cNvSpPr>
              <p:nvPr userDrawn="1"/>
            </p:nvSpPr>
            <p:spPr bwMode="ltGray">
              <a:xfrm rot="734079">
                <a:off x="1141" y="3304"/>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7" name="Rectangle 57"/>
              <p:cNvSpPr>
                <a:spLocks noChangeArrowheads="1"/>
              </p:cNvSpPr>
              <p:nvPr userDrawn="1"/>
            </p:nvSpPr>
            <p:spPr bwMode="ltGray">
              <a:xfrm rot="-293905">
                <a:off x="1211" y="3096"/>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8" name="Rectangle 58"/>
              <p:cNvSpPr>
                <a:spLocks noChangeArrowheads="1"/>
              </p:cNvSpPr>
              <p:nvPr userDrawn="1"/>
            </p:nvSpPr>
            <p:spPr bwMode="ltGray">
              <a:xfrm rot="-8">
                <a:off x="1201" y="3122"/>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79" name="Rectangle 59"/>
              <p:cNvSpPr>
                <a:spLocks noChangeArrowheads="1"/>
              </p:cNvSpPr>
              <p:nvPr userDrawn="1"/>
            </p:nvSpPr>
            <p:spPr bwMode="ltGray">
              <a:xfrm rot="-8">
                <a:off x="1200" y="3147"/>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0" name="Rectangle 60"/>
              <p:cNvSpPr>
                <a:spLocks noChangeArrowheads="1"/>
              </p:cNvSpPr>
              <p:nvPr userDrawn="1"/>
            </p:nvSpPr>
            <p:spPr bwMode="ltGray">
              <a:xfrm rot="214188">
                <a:off x="1189" y="3173"/>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1" name="Rectangle 61"/>
              <p:cNvSpPr>
                <a:spLocks noChangeArrowheads="1"/>
              </p:cNvSpPr>
              <p:nvPr userDrawn="1"/>
            </p:nvSpPr>
            <p:spPr bwMode="ltGray">
              <a:xfrm rot="-682388">
                <a:off x="1219" y="296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2" name="Rectangle 62"/>
              <p:cNvSpPr>
                <a:spLocks noChangeArrowheads="1"/>
              </p:cNvSpPr>
              <p:nvPr userDrawn="1"/>
            </p:nvSpPr>
            <p:spPr bwMode="ltGray">
              <a:xfrm rot="-480400">
                <a:off x="1220" y="2991"/>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3" name="Rectangle 63"/>
              <p:cNvSpPr>
                <a:spLocks noChangeArrowheads="1"/>
              </p:cNvSpPr>
              <p:nvPr userDrawn="1"/>
            </p:nvSpPr>
            <p:spPr bwMode="ltGray">
              <a:xfrm rot="-480400">
                <a:off x="1220" y="301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4" name="Rectangle 64"/>
              <p:cNvSpPr>
                <a:spLocks noChangeArrowheads="1"/>
              </p:cNvSpPr>
              <p:nvPr userDrawn="1"/>
            </p:nvSpPr>
            <p:spPr bwMode="ltGray">
              <a:xfrm rot="-270546">
                <a:off x="1219" y="3041"/>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5" name="Rectangle 65"/>
              <p:cNvSpPr>
                <a:spLocks noChangeArrowheads="1"/>
              </p:cNvSpPr>
              <p:nvPr userDrawn="1"/>
            </p:nvSpPr>
            <p:spPr bwMode="ltGray">
              <a:xfrm rot="-1132286">
                <a:off x="1207" y="2843"/>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6" name="Rectangle 66"/>
              <p:cNvSpPr>
                <a:spLocks noChangeArrowheads="1"/>
              </p:cNvSpPr>
              <p:nvPr userDrawn="1"/>
            </p:nvSpPr>
            <p:spPr bwMode="ltGray">
              <a:xfrm rot="-969272">
                <a:off x="1213" y="2864"/>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7" name="Rectangle 67"/>
              <p:cNvSpPr>
                <a:spLocks noChangeArrowheads="1"/>
              </p:cNvSpPr>
              <p:nvPr userDrawn="1"/>
            </p:nvSpPr>
            <p:spPr bwMode="ltGray">
              <a:xfrm rot="-969272">
                <a:off x="1216" y="2888"/>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8" name="Rectangle 68"/>
              <p:cNvSpPr>
                <a:spLocks noChangeArrowheads="1"/>
              </p:cNvSpPr>
              <p:nvPr userDrawn="1"/>
            </p:nvSpPr>
            <p:spPr bwMode="ltGray">
              <a:xfrm rot="-806259">
                <a:off x="1219" y="291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89" name="Rectangle 69"/>
              <p:cNvSpPr>
                <a:spLocks noChangeArrowheads="1"/>
              </p:cNvSpPr>
              <p:nvPr userDrawn="1"/>
            </p:nvSpPr>
            <p:spPr bwMode="ltGray">
              <a:xfrm rot="-1543941">
                <a:off x="1165" y="272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0" name="Rectangle 70"/>
              <p:cNvSpPr>
                <a:spLocks noChangeArrowheads="1"/>
              </p:cNvSpPr>
              <p:nvPr userDrawn="1"/>
            </p:nvSpPr>
            <p:spPr bwMode="ltGray">
              <a:xfrm rot="-1341953">
                <a:off x="1176" y="2752"/>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1" name="Rectangle 71"/>
              <p:cNvSpPr>
                <a:spLocks noChangeArrowheads="1"/>
              </p:cNvSpPr>
              <p:nvPr userDrawn="1"/>
            </p:nvSpPr>
            <p:spPr bwMode="ltGray">
              <a:xfrm rot="-1341953">
                <a:off x="1184" y="277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2" name="Rectangle 72"/>
              <p:cNvSpPr>
                <a:spLocks noChangeArrowheads="1"/>
              </p:cNvSpPr>
              <p:nvPr userDrawn="1"/>
            </p:nvSpPr>
            <p:spPr bwMode="ltGray">
              <a:xfrm rot="-1341953">
                <a:off x="1194" y="279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3" name="Rectangle 73"/>
              <p:cNvSpPr>
                <a:spLocks noChangeArrowheads="1"/>
              </p:cNvSpPr>
              <p:nvPr userDrawn="1"/>
            </p:nvSpPr>
            <p:spPr bwMode="ltGray">
              <a:xfrm rot="-1928746">
                <a:off x="1101" y="2628"/>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4" name="Rectangle 74"/>
              <p:cNvSpPr>
                <a:spLocks noChangeArrowheads="1"/>
              </p:cNvSpPr>
              <p:nvPr userDrawn="1"/>
            </p:nvSpPr>
            <p:spPr bwMode="ltGray">
              <a:xfrm rot="-1844175">
                <a:off x="1114" y="264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5" name="Rectangle 75"/>
              <p:cNvSpPr>
                <a:spLocks noChangeArrowheads="1"/>
              </p:cNvSpPr>
              <p:nvPr userDrawn="1"/>
            </p:nvSpPr>
            <p:spPr bwMode="ltGray">
              <a:xfrm rot="-1752383">
                <a:off x="1129" y="266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6" name="Rectangle 76"/>
              <p:cNvSpPr>
                <a:spLocks noChangeArrowheads="1"/>
              </p:cNvSpPr>
              <p:nvPr userDrawn="1"/>
            </p:nvSpPr>
            <p:spPr bwMode="ltGray">
              <a:xfrm rot="-1752383">
                <a:off x="1142" y="2684"/>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7" name="Rectangle 77"/>
              <p:cNvSpPr>
                <a:spLocks noChangeArrowheads="1"/>
              </p:cNvSpPr>
              <p:nvPr userDrawn="1"/>
            </p:nvSpPr>
            <p:spPr bwMode="ltGray">
              <a:xfrm rot="-2466736">
                <a:off x="1014" y="2538"/>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8" name="Rectangle 78"/>
              <p:cNvSpPr>
                <a:spLocks noChangeArrowheads="1"/>
              </p:cNvSpPr>
              <p:nvPr userDrawn="1"/>
            </p:nvSpPr>
            <p:spPr bwMode="ltGray">
              <a:xfrm rot="-2466736">
                <a:off x="1035" y="255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199" name="Rectangle 79"/>
              <p:cNvSpPr>
                <a:spLocks noChangeArrowheads="1"/>
              </p:cNvSpPr>
              <p:nvPr userDrawn="1"/>
            </p:nvSpPr>
            <p:spPr bwMode="ltGray">
              <a:xfrm rot="-2466736">
                <a:off x="1050" y="2574"/>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0" name="Rectangle 80"/>
              <p:cNvSpPr>
                <a:spLocks noChangeArrowheads="1"/>
              </p:cNvSpPr>
              <p:nvPr userDrawn="1"/>
            </p:nvSpPr>
            <p:spPr bwMode="ltGray">
              <a:xfrm rot="-2342866">
                <a:off x="1068" y="2590"/>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1" name="Freeform 81"/>
              <p:cNvSpPr>
                <a:spLocks/>
              </p:cNvSpPr>
              <p:nvPr userDrawn="1"/>
            </p:nvSpPr>
            <p:spPr bwMode="ltGray">
              <a:xfrm>
                <a:off x="486" y="2563"/>
                <a:ext cx="180" cy="151"/>
              </a:xfrm>
              <a:custGeom>
                <a:avLst/>
                <a:gdLst/>
                <a:ahLst/>
                <a:cxnLst>
                  <a:cxn ang="0">
                    <a:pos x="0" y="144"/>
                  </a:cxn>
                  <a:cxn ang="0">
                    <a:pos x="28" y="147"/>
                  </a:cxn>
                  <a:cxn ang="0">
                    <a:pos x="64" y="46"/>
                  </a:cxn>
                  <a:cxn ang="0">
                    <a:pos x="94" y="151"/>
                  </a:cxn>
                  <a:cxn ang="0">
                    <a:pos x="129" y="151"/>
                  </a:cxn>
                  <a:cxn ang="0">
                    <a:pos x="180" y="9"/>
                  </a:cxn>
                  <a:cxn ang="0">
                    <a:pos x="148" y="10"/>
                  </a:cxn>
                  <a:cxn ang="0">
                    <a:pos x="112" y="112"/>
                  </a:cxn>
                  <a:cxn ang="0">
                    <a:pos x="79" y="0"/>
                  </a:cxn>
                  <a:cxn ang="0">
                    <a:pos x="48" y="0"/>
                  </a:cxn>
                  <a:cxn ang="0">
                    <a:pos x="0" y="144"/>
                  </a:cxn>
                </a:cxnLst>
                <a:rect l="0" t="0" r="r" b="b"/>
                <a:pathLst>
                  <a:path w="180" h="151">
                    <a:moveTo>
                      <a:pt x="0" y="144"/>
                    </a:moveTo>
                    <a:lnTo>
                      <a:pt x="28" y="147"/>
                    </a:lnTo>
                    <a:lnTo>
                      <a:pt x="64" y="46"/>
                    </a:lnTo>
                    <a:lnTo>
                      <a:pt x="94" y="151"/>
                    </a:lnTo>
                    <a:lnTo>
                      <a:pt x="129" y="151"/>
                    </a:lnTo>
                    <a:lnTo>
                      <a:pt x="180" y="9"/>
                    </a:lnTo>
                    <a:lnTo>
                      <a:pt x="148" y="10"/>
                    </a:lnTo>
                    <a:lnTo>
                      <a:pt x="112" y="112"/>
                    </a:lnTo>
                    <a:lnTo>
                      <a:pt x="79" y="0"/>
                    </a:lnTo>
                    <a:lnTo>
                      <a:pt x="48" y="0"/>
                    </a:lnTo>
                    <a:lnTo>
                      <a:pt x="0" y="144"/>
                    </a:lnTo>
                    <a:close/>
                  </a:path>
                </a:pathLst>
              </a:custGeom>
              <a:solidFill>
                <a:schemeClr val="bg2"/>
              </a:solidFill>
              <a:ln w="9525">
                <a:noFill/>
                <a:round/>
                <a:headEnd/>
                <a:tailEnd/>
              </a:ln>
              <a:effectLst/>
            </p:spPr>
            <p:txBody>
              <a:bodyPr/>
              <a:lstStyle/>
              <a:p>
                <a:pPr fontAlgn="base">
                  <a:spcBef>
                    <a:spcPct val="0"/>
                  </a:spcBef>
                  <a:spcAft>
                    <a:spcPct val="0"/>
                  </a:spcAft>
                </a:pPr>
                <a:endParaRPr lang="en-GB" sz="1800">
                  <a:solidFill>
                    <a:srgbClr val="FFFFFF"/>
                  </a:solidFill>
                </a:endParaRPr>
              </a:p>
            </p:txBody>
          </p:sp>
          <p:sp>
            <p:nvSpPr>
              <p:cNvPr id="5202" name="Rectangle 82"/>
              <p:cNvSpPr>
                <a:spLocks noChangeArrowheads="1"/>
              </p:cNvSpPr>
              <p:nvPr userDrawn="1"/>
            </p:nvSpPr>
            <p:spPr bwMode="ltGray">
              <a:xfrm rot="6575641">
                <a:off x="-217" y="3138"/>
                <a:ext cx="122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3" name="Rectangle 83"/>
              <p:cNvSpPr>
                <a:spLocks noChangeArrowheads="1"/>
              </p:cNvSpPr>
              <p:nvPr userDrawn="1"/>
            </p:nvSpPr>
            <p:spPr bwMode="ltGray">
              <a:xfrm rot="238799">
                <a:off x="4" y="3146"/>
                <a:ext cx="103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4" name="Rectangle 84"/>
              <p:cNvSpPr>
                <a:spLocks noChangeArrowheads="1"/>
              </p:cNvSpPr>
              <p:nvPr userDrawn="1"/>
            </p:nvSpPr>
            <p:spPr bwMode="ltGray">
              <a:xfrm rot="-2957028">
                <a:off x="907" y="2473"/>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5" name="Rectangle 85"/>
              <p:cNvSpPr>
                <a:spLocks noChangeArrowheads="1"/>
              </p:cNvSpPr>
              <p:nvPr userDrawn="1"/>
            </p:nvSpPr>
            <p:spPr bwMode="ltGray">
              <a:xfrm rot="-2957028">
                <a:off x="930" y="2486"/>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6" name="Rectangle 86"/>
              <p:cNvSpPr>
                <a:spLocks noChangeArrowheads="1"/>
              </p:cNvSpPr>
              <p:nvPr userDrawn="1"/>
            </p:nvSpPr>
            <p:spPr bwMode="ltGray">
              <a:xfrm rot="-2957028">
                <a:off x="954" y="249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7" name="Rectangle 87"/>
              <p:cNvSpPr>
                <a:spLocks noChangeArrowheads="1"/>
              </p:cNvSpPr>
              <p:nvPr userDrawn="1"/>
            </p:nvSpPr>
            <p:spPr bwMode="ltGray">
              <a:xfrm rot="-2661033">
                <a:off x="974" y="2509"/>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8" name="Rectangle 88"/>
              <p:cNvSpPr>
                <a:spLocks noChangeArrowheads="1"/>
              </p:cNvSpPr>
              <p:nvPr userDrawn="1"/>
            </p:nvSpPr>
            <p:spPr bwMode="ltGray">
              <a:xfrm rot="-3638503">
                <a:off x="788" y="2426"/>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09" name="Rectangle 89"/>
              <p:cNvSpPr>
                <a:spLocks noChangeArrowheads="1"/>
              </p:cNvSpPr>
              <p:nvPr userDrawn="1"/>
            </p:nvSpPr>
            <p:spPr bwMode="ltGray">
              <a:xfrm rot="-3638503">
                <a:off x="815" y="2434"/>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0" name="Rectangle 90"/>
              <p:cNvSpPr>
                <a:spLocks noChangeArrowheads="1"/>
              </p:cNvSpPr>
              <p:nvPr userDrawn="1"/>
            </p:nvSpPr>
            <p:spPr bwMode="ltGray">
              <a:xfrm rot="-3514633">
                <a:off x="837" y="2441"/>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1" name="Rectangle 91"/>
              <p:cNvSpPr>
                <a:spLocks noChangeArrowheads="1"/>
              </p:cNvSpPr>
              <p:nvPr userDrawn="1"/>
            </p:nvSpPr>
            <p:spPr bwMode="ltGray">
              <a:xfrm rot="-3220799">
                <a:off x="862" y="2453"/>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2" name="Rectangle 92"/>
              <p:cNvSpPr>
                <a:spLocks noChangeArrowheads="1"/>
              </p:cNvSpPr>
              <p:nvPr userDrawn="1"/>
            </p:nvSpPr>
            <p:spPr bwMode="ltGray">
              <a:xfrm rot="-4338250">
                <a:off x="649" y="2396"/>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3" name="Rectangle 93"/>
              <p:cNvSpPr>
                <a:spLocks noChangeArrowheads="1"/>
              </p:cNvSpPr>
              <p:nvPr userDrawn="1"/>
            </p:nvSpPr>
            <p:spPr bwMode="ltGray">
              <a:xfrm rot="-4250359">
                <a:off x="677" y="2402"/>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4" name="Rectangle 94"/>
              <p:cNvSpPr>
                <a:spLocks noChangeArrowheads="1"/>
              </p:cNvSpPr>
              <p:nvPr userDrawn="1"/>
            </p:nvSpPr>
            <p:spPr bwMode="ltGray">
              <a:xfrm rot="-4250359">
                <a:off x="707" y="2407"/>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5" name="Rectangle 95"/>
              <p:cNvSpPr>
                <a:spLocks noChangeArrowheads="1"/>
              </p:cNvSpPr>
              <p:nvPr userDrawn="1"/>
            </p:nvSpPr>
            <p:spPr bwMode="ltGray">
              <a:xfrm rot="-3989246">
                <a:off x="737" y="2411"/>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6" name="Rectangle 96"/>
              <p:cNvSpPr>
                <a:spLocks noChangeArrowheads="1"/>
              </p:cNvSpPr>
              <p:nvPr userDrawn="1"/>
            </p:nvSpPr>
            <p:spPr bwMode="ltGray">
              <a:xfrm rot="-4862215">
                <a:off x="503" y="2395"/>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7" name="Rectangle 97"/>
              <p:cNvSpPr>
                <a:spLocks noChangeArrowheads="1"/>
              </p:cNvSpPr>
              <p:nvPr userDrawn="1"/>
            </p:nvSpPr>
            <p:spPr bwMode="ltGray">
              <a:xfrm rot="-4673370">
                <a:off x="533" y="2393"/>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8" name="Rectangle 98"/>
              <p:cNvSpPr>
                <a:spLocks noChangeArrowheads="1"/>
              </p:cNvSpPr>
              <p:nvPr userDrawn="1"/>
            </p:nvSpPr>
            <p:spPr bwMode="ltGray">
              <a:xfrm rot="-4646721">
                <a:off x="563" y="2390"/>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19" name="Rectangle 99"/>
              <p:cNvSpPr>
                <a:spLocks noChangeArrowheads="1"/>
              </p:cNvSpPr>
              <p:nvPr userDrawn="1"/>
            </p:nvSpPr>
            <p:spPr bwMode="ltGray">
              <a:xfrm rot="-4580623">
                <a:off x="594" y="2391"/>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0" name="Rectangle 100"/>
              <p:cNvSpPr>
                <a:spLocks noChangeArrowheads="1"/>
              </p:cNvSpPr>
              <p:nvPr userDrawn="1"/>
            </p:nvSpPr>
            <p:spPr bwMode="ltGray">
              <a:xfrm rot="-5195129">
                <a:off x="355" y="241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1" name="Rectangle 101"/>
              <p:cNvSpPr>
                <a:spLocks noChangeArrowheads="1"/>
              </p:cNvSpPr>
              <p:nvPr userDrawn="1"/>
            </p:nvSpPr>
            <p:spPr bwMode="ltGray">
              <a:xfrm rot="-5360484">
                <a:off x="385" y="240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2" name="Rectangle 102"/>
              <p:cNvSpPr>
                <a:spLocks noChangeArrowheads="1"/>
              </p:cNvSpPr>
              <p:nvPr userDrawn="1"/>
            </p:nvSpPr>
            <p:spPr bwMode="ltGray">
              <a:xfrm rot="-5288939">
                <a:off x="418" y="2405"/>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3" name="Rectangle 103"/>
              <p:cNvSpPr>
                <a:spLocks noChangeArrowheads="1"/>
              </p:cNvSpPr>
              <p:nvPr userDrawn="1"/>
            </p:nvSpPr>
            <p:spPr bwMode="ltGray">
              <a:xfrm rot="-5164854">
                <a:off x="449" y="2400"/>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4" name="Rectangle 104"/>
              <p:cNvSpPr>
                <a:spLocks noChangeArrowheads="1"/>
              </p:cNvSpPr>
              <p:nvPr userDrawn="1"/>
            </p:nvSpPr>
            <p:spPr bwMode="ltGray">
              <a:xfrm rot="-6132163">
                <a:off x="206" y="245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5" name="Rectangle 105"/>
              <p:cNvSpPr>
                <a:spLocks noChangeArrowheads="1"/>
              </p:cNvSpPr>
              <p:nvPr userDrawn="1"/>
            </p:nvSpPr>
            <p:spPr bwMode="ltGray">
              <a:xfrm rot="-6220433">
                <a:off x="237" y="244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6" name="Rectangle 106"/>
              <p:cNvSpPr>
                <a:spLocks noChangeArrowheads="1"/>
              </p:cNvSpPr>
              <p:nvPr userDrawn="1"/>
            </p:nvSpPr>
            <p:spPr bwMode="ltGray">
              <a:xfrm rot="-6110943">
                <a:off x="266" y="243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7" name="Rectangle 107"/>
              <p:cNvSpPr>
                <a:spLocks noChangeArrowheads="1"/>
              </p:cNvSpPr>
              <p:nvPr userDrawn="1"/>
            </p:nvSpPr>
            <p:spPr bwMode="ltGray">
              <a:xfrm rot="-5919570">
                <a:off x="292" y="242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8" name="Rectangle 108"/>
              <p:cNvSpPr>
                <a:spLocks noChangeArrowheads="1"/>
              </p:cNvSpPr>
              <p:nvPr userDrawn="1"/>
            </p:nvSpPr>
            <p:spPr bwMode="ltGray">
              <a:xfrm rot="-7376291">
                <a:off x="5" y="2549"/>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29" name="Rectangle 109"/>
              <p:cNvSpPr>
                <a:spLocks noChangeArrowheads="1"/>
              </p:cNvSpPr>
              <p:nvPr userDrawn="1"/>
            </p:nvSpPr>
            <p:spPr bwMode="ltGray">
              <a:xfrm rot="-7168347">
                <a:off x="64" y="2517"/>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0" name="Rectangle 110"/>
              <p:cNvSpPr>
                <a:spLocks noChangeArrowheads="1"/>
              </p:cNvSpPr>
              <p:nvPr userDrawn="1"/>
            </p:nvSpPr>
            <p:spPr bwMode="ltGray">
              <a:xfrm rot="-6802416">
                <a:off x="92" y="2502"/>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1" name="Rectangle 111"/>
              <p:cNvSpPr>
                <a:spLocks noChangeArrowheads="1"/>
              </p:cNvSpPr>
              <p:nvPr userDrawn="1"/>
            </p:nvSpPr>
            <p:spPr bwMode="ltGray">
              <a:xfrm rot="-6802416">
                <a:off x="119" y="2492"/>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2" name="Rectangle 112"/>
              <p:cNvSpPr>
                <a:spLocks noChangeArrowheads="1"/>
              </p:cNvSpPr>
              <p:nvPr userDrawn="1"/>
            </p:nvSpPr>
            <p:spPr bwMode="ltGray">
              <a:xfrm rot="-6457704">
                <a:off x="150" y="247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3" name="Rectangle 113"/>
              <p:cNvSpPr>
                <a:spLocks noChangeArrowheads="1"/>
              </p:cNvSpPr>
              <p:nvPr userDrawn="1"/>
            </p:nvSpPr>
            <p:spPr bwMode="ltGray">
              <a:xfrm rot="-1876771">
                <a:off x="0" y="3363"/>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4" name="Rectangle 114"/>
              <p:cNvSpPr>
                <a:spLocks noChangeArrowheads="1"/>
              </p:cNvSpPr>
              <p:nvPr userDrawn="1"/>
            </p:nvSpPr>
            <p:spPr bwMode="ltGray">
              <a:xfrm rot="3283992">
                <a:off x="511" y="3478"/>
                <a:ext cx="24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5" name="Rectangle 115"/>
              <p:cNvSpPr>
                <a:spLocks noChangeArrowheads="1"/>
              </p:cNvSpPr>
              <p:nvPr userDrawn="1"/>
            </p:nvSpPr>
            <p:spPr bwMode="ltGray">
              <a:xfrm rot="3283992">
                <a:off x="35" y="2798"/>
                <a:ext cx="24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6" name="Rectangle 116"/>
              <p:cNvSpPr>
                <a:spLocks noChangeArrowheads="1"/>
              </p:cNvSpPr>
              <p:nvPr userDrawn="1"/>
            </p:nvSpPr>
            <p:spPr bwMode="ltGray">
              <a:xfrm rot="-1876771">
                <a:off x="700" y="2851"/>
                <a:ext cx="31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7" name="Rectangle 117"/>
              <p:cNvSpPr>
                <a:spLocks noChangeArrowheads="1"/>
              </p:cNvSpPr>
              <p:nvPr userDrawn="1"/>
            </p:nvSpPr>
            <p:spPr bwMode="ltGray">
              <a:xfrm rot="5908516">
                <a:off x="200" y="3915"/>
                <a:ext cx="138"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8" name="Rectangle 118"/>
              <p:cNvSpPr>
                <a:spLocks noChangeArrowheads="1"/>
              </p:cNvSpPr>
              <p:nvPr userDrawn="1"/>
            </p:nvSpPr>
            <p:spPr bwMode="ltGray">
              <a:xfrm rot="6683973">
                <a:off x="45" y="3915"/>
                <a:ext cx="144"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39" name="Rectangle 119"/>
              <p:cNvSpPr>
                <a:spLocks noChangeArrowheads="1"/>
              </p:cNvSpPr>
              <p:nvPr userDrawn="1"/>
            </p:nvSpPr>
            <p:spPr bwMode="ltGray">
              <a:xfrm rot="5245609">
                <a:off x="361" y="3893"/>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0" name="Rectangle 120"/>
              <p:cNvSpPr>
                <a:spLocks noChangeArrowheads="1"/>
              </p:cNvSpPr>
              <p:nvPr userDrawn="1"/>
            </p:nvSpPr>
            <p:spPr bwMode="ltGray">
              <a:xfrm rot="4500520">
                <a:off x="522" y="3847"/>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1" name="Rectangle 121"/>
              <p:cNvSpPr>
                <a:spLocks noChangeArrowheads="1"/>
              </p:cNvSpPr>
              <p:nvPr userDrawn="1"/>
            </p:nvSpPr>
            <p:spPr bwMode="ltGray">
              <a:xfrm rot="3805227">
                <a:off x="670" y="3778"/>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2" name="Rectangle 122"/>
              <p:cNvSpPr>
                <a:spLocks noChangeArrowheads="1"/>
              </p:cNvSpPr>
              <p:nvPr userDrawn="1"/>
            </p:nvSpPr>
            <p:spPr bwMode="ltGray">
              <a:xfrm rot="3060138">
                <a:off x="813" y="3688"/>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3" name="Rectangle 123"/>
              <p:cNvSpPr>
                <a:spLocks noChangeArrowheads="1"/>
              </p:cNvSpPr>
              <p:nvPr userDrawn="1"/>
            </p:nvSpPr>
            <p:spPr bwMode="ltGray">
              <a:xfrm rot="2090281">
                <a:off x="938" y="3582"/>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4" name="Rectangle 124"/>
              <p:cNvSpPr>
                <a:spLocks noChangeArrowheads="1"/>
              </p:cNvSpPr>
              <p:nvPr userDrawn="1"/>
            </p:nvSpPr>
            <p:spPr bwMode="ltGray">
              <a:xfrm rot="-7168347">
                <a:off x="-18" y="2506"/>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5" name="Rectangle 125"/>
              <p:cNvSpPr>
                <a:spLocks noChangeArrowheads="1"/>
              </p:cNvSpPr>
              <p:nvPr userDrawn="1"/>
            </p:nvSpPr>
            <p:spPr bwMode="ltGray">
              <a:xfrm rot="-6406501">
                <a:off x="136" y="2433"/>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6" name="Rectangle 126"/>
              <p:cNvSpPr>
                <a:spLocks noChangeArrowheads="1"/>
              </p:cNvSpPr>
              <p:nvPr userDrawn="1"/>
            </p:nvSpPr>
            <p:spPr bwMode="ltGray">
              <a:xfrm rot="-4970620">
                <a:off x="447" y="2364"/>
                <a:ext cx="138"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7" name="Rectangle 127"/>
              <p:cNvSpPr>
                <a:spLocks noChangeArrowheads="1"/>
              </p:cNvSpPr>
              <p:nvPr userDrawn="1"/>
            </p:nvSpPr>
            <p:spPr bwMode="ltGray">
              <a:xfrm rot="-4298502">
                <a:off x="597" y="2360"/>
                <a:ext cx="150"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8" name="Rectangle 128"/>
              <p:cNvSpPr>
                <a:spLocks noChangeArrowheads="1"/>
              </p:cNvSpPr>
              <p:nvPr userDrawn="1"/>
            </p:nvSpPr>
            <p:spPr bwMode="ltGray">
              <a:xfrm rot="-3676305">
                <a:off x="739" y="2386"/>
                <a:ext cx="15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49" name="Rectangle 129"/>
              <p:cNvSpPr>
                <a:spLocks noChangeArrowheads="1"/>
              </p:cNvSpPr>
              <p:nvPr userDrawn="1"/>
            </p:nvSpPr>
            <p:spPr bwMode="ltGray">
              <a:xfrm rot="-3188616">
                <a:off x="869" y="2430"/>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0" name="Rectangle 130"/>
              <p:cNvSpPr>
                <a:spLocks noChangeArrowheads="1"/>
              </p:cNvSpPr>
              <p:nvPr userDrawn="1"/>
            </p:nvSpPr>
            <p:spPr bwMode="ltGray">
              <a:xfrm rot="-2610246">
                <a:off x="984" y="2497"/>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1" name="Rectangle 131"/>
              <p:cNvSpPr>
                <a:spLocks noChangeArrowheads="1"/>
              </p:cNvSpPr>
              <p:nvPr userDrawn="1"/>
            </p:nvSpPr>
            <p:spPr bwMode="ltGray">
              <a:xfrm rot="-2190008">
                <a:off x="1075" y="2585"/>
                <a:ext cx="17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2" name="Rectangle 132"/>
              <p:cNvSpPr>
                <a:spLocks noChangeArrowheads="1"/>
              </p:cNvSpPr>
              <p:nvPr userDrawn="1"/>
            </p:nvSpPr>
            <p:spPr bwMode="ltGray">
              <a:xfrm rot="-1728558">
                <a:off x="1147" y="2688"/>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3" name="Rectangle 133"/>
              <p:cNvSpPr>
                <a:spLocks noChangeArrowheads="1"/>
              </p:cNvSpPr>
              <p:nvPr userDrawn="1"/>
            </p:nvSpPr>
            <p:spPr bwMode="ltGray">
              <a:xfrm rot="-1172118">
                <a:off x="1198" y="2805"/>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4" name="Rectangle 134"/>
              <p:cNvSpPr>
                <a:spLocks noChangeArrowheads="1"/>
              </p:cNvSpPr>
              <p:nvPr userDrawn="1"/>
            </p:nvSpPr>
            <p:spPr bwMode="ltGray">
              <a:xfrm rot="-753845">
                <a:off x="1218" y="2930"/>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5" name="Rectangle 135"/>
              <p:cNvSpPr>
                <a:spLocks noChangeArrowheads="1"/>
              </p:cNvSpPr>
              <p:nvPr userDrawn="1"/>
            </p:nvSpPr>
            <p:spPr bwMode="ltGray">
              <a:xfrm rot="-287823">
                <a:off x="1213" y="3066"/>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6" name="Rectangle 136"/>
              <p:cNvSpPr>
                <a:spLocks noChangeArrowheads="1"/>
              </p:cNvSpPr>
              <p:nvPr userDrawn="1"/>
            </p:nvSpPr>
            <p:spPr bwMode="ltGray">
              <a:xfrm rot="696741">
                <a:off x="1126" y="3337"/>
                <a:ext cx="150"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7" name="Rectangle 137"/>
              <p:cNvSpPr>
                <a:spLocks noChangeArrowheads="1"/>
              </p:cNvSpPr>
              <p:nvPr userDrawn="1"/>
            </p:nvSpPr>
            <p:spPr bwMode="ltGray">
              <a:xfrm rot="1529990">
                <a:off x="1041" y="3465"/>
                <a:ext cx="140"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58" name="Freeform 138"/>
              <p:cNvSpPr>
                <a:spLocks/>
              </p:cNvSpPr>
              <p:nvPr userDrawn="1"/>
            </p:nvSpPr>
            <p:spPr bwMode="ltGray">
              <a:xfrm>
                <a:off x="850" y="3136"/>
                <a:ext cx="204" cy="120"/>
              </a:xfrm>
              <a:custGeom>
                <a:avLst/>
                <a:gdLst/>
                <a:ahLst/>
                <a:cxnLst>
                  <a:cxn ang="0">
                    <a:pos x="168" y="120"/>
                  </a:cxn>
                  <a:cxn ang="0">
                    <a:pos x="204" y="12"/>
                  </a:cxn>
                  <a:cxn ang="0">
                    <a:pos x="42" y="0"/>
                  </a:cxn>
                  <a:cxn ang="0">
                    <a:pos x="0" y="108"/>
                  </a:cxn>
                  <a:cxn ang="0">
                    <a:pos x="30" y="114"/>
                  </a:cxn>
                  <a:cxn ang="0">
                    <a:pos x="60" y="30"/>
                  </a:cxn>
                  <a:cxn ang="0">
                    <a:pos x="102" y="36"/>
                  </a:cxn>
                  <a:cxn ang="0">
                    <a:pos x="78" y="108"/>
                  </a:cxn>
                  <a:cxn ang="0">
                    <a:pos x="102" y="108"/>
                  </a:cxn>
                  <a:cxn ang="0">
                    <a:pos x="132" y="36"/>
                  </a:cxn>
                  <a:cxn ang="0">
                    <a:pos x="162" y="36"/>
                  </a:cxn>
                  <a:cxn ang="0">
                    <a:pos x="138" y="114"/>
                  </a:cxn>
                  <a:cxn ang="0">
                    <a:pos x="168" y="120"/>
                  </a:cxn>
                </a:cxnLst>
                <a:rect l="0" t="0" r="r" b="b"/>
                <a:pathLst>
                  <a:path w="204" h="120">
                    <a:moveTo>
                      <a:pt x="168" y="120"/>
                    </a:moveTo>
                    <a:lnTo>
                      <a:pt x="204" y="12"/>
                    </a:lnTo>
                    <a:lnTo>
                      <a:pt x="42" y="0"/>
                    </a:lnTo>
                    <a:lnTo>
                      <a:pt x="0" y="108"/>
                    </a:lnTo>
                    <a:lnTo>
                      <a:pt x="30" y="114"/>
                    </a:lnTo>
                    <a:lnTo>
                      <a:pt x="60" y="30"/>
                    </a:lnTo>
                    <a:lnTo>
                      <a:pt x="102" y="36"/>
                    </a:lnTo>
                    <a:lnTo>
                      <a:pt x="78" y="108"/>
                    </a:lnTo>
                    <a:lnTo>
                      <a:pt x="102" y="108"/>
                    </a:lnTo>
                    <a:lnTo>
                      <a:pt x="132" y="36"/>
                    </a:lnTo>
                    <a:lnTo>
                      <a:pt x="162" y="36"/>
                    </a:lnTo>
                    <a:lnTo>
                      <a:pt x="138" y="114"/>
                    </a:lnTo>
                    <a:lnTo>
                      <a:pt x="168" y="12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59" name="Freeform 139"/>
              <p:cNvSpPr>
                <a:spLocks/>
              </p:cNvSpPr>
              <p:nvPr userDrawn="1"/>
            </p:nvSpPr>
            <p:spPr bwMode="ltGray">
              <a:xfrm>
                <a:off x="19" y="2722"/>
                <a:ext cx="90" cy="78"/>
              </a:xfrm>
              <a:custGeom>
                <a:avLst/>
                <a:gdLst/>
                <a:ahLst/>
                <a:cxnLst>
                  <a:cxn ang="0">
                    <a:pos x="66" y="36"/>
                  </a:cxn>
                  <a:cxn ang="0">
                    <a:pos x="66" y="36"/>
                  </a:cxn>
                  <a:cxn ang="0">
                    <a:pos x="18" y="24"/>
                  </a:cxn>
                  <a:cxn ang="0">
                    <a:pos x="0" y="30"/>
                  </a:cxn>
                  <a:cxn ang="0">
                    <a:pos x="36" y="78"/>
                  </a:cxn>
                  <a:cxn ang="0">
                    <a:pos x="48" y="72"/>
                  </a:cxn>
                  <a:cxn ang="0">
                    <a:pos x="24" y="36"/>
                  </a:cxn>
                  <a:cxn ang="0">
                    <a:pos x="24" y="36"/>
                  </a:cxn>
                  <a:cxn ang="0">
                    <a:pos x="72" y="54"/>
                  </a:cxn>
                  <a:cxn ang="0">
                    <a:pos x="90" y="42"/>
                  </a:cxn>
                  <a:cxn ang="0">
                    <a:pos x="54" y="0"/>
                  </a:cxn>
                  <a:cxn ang="0">
                    <a:pos x="42" y="6"/>
                  </a:cxn>
                  <a:cxn ang="0">
                    <a:pos x="66" y="36"/>
                  </a:cxn>
                </a:cxnLst>
                <a:rect l="0" t="0" r="r" b="b"/>
                <a:pathLst>
                  <a:path w="90" h="78">
                    <a:moveTo>
                      <a:pt x="66" y="36"/>
                    </a:moveTo>
                    <a:lnTo>
                      <a:pt x="66" y="36"/>
                    </a:lnTo>
                    <a:lnTo>
                      <a:pt x="18" y="24"/>
                    </a:lnTo>
                    <a:lnTo>
                      <a:pt x="0" y="30"/>
                    </a:lnTo>
                    <a:lnTo>
                      <a:pt x="36" y="78"/>
                    </a:lnTo>
                    <a:lnTo>
                      <a:pt x="48" y="72"/>
                    </a:lnTo>
                    <a:lnTo>
                      <a:pt x="24" y="36"/>
                    </a:lnTo>
                    <a:lnTo>
                      <a:pt x="24" y="36"/>
                    </a:lnTo>
                    <a:lnTo>
                      <a:pt x="72" y="54"/>
                    </a:lnTo>
                    <a:lnTo>
                      <a:pt x="90" y="42"/>
                    </a:lnTo>
                    <a:lnTo>
                      <a:pt x="54" y="0"/>
                    </a:lnTo>
                    <a:lnTo>
                      <a:pt x="42" y="6"/>
                    </a:lnTo>
                    <a:lnTo>
                      <a:pt x="66" y="36"/>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0" name="Freeform 140"/>
              <p:cNvSpPr>
                <a:spLocks/>
              </p:cNvSpPr>
              <p:nvPr userDrawn="1"/>
            </p:nvSpPr>
            <p:spPr bwMode="ltGray">
              <a:xfrm>
                <a:off x="97" y="2651"/>
                <a:ext cx="101" cy="89"/>
              </a:xfrm>
              <a:custGeom>
                <a:avLst/>
                <a:gdLst/>
                <a:ahLst/>
                <a:cxnLst>
                  <a:cxn ang="0">
                    <a:pos x="54" y="89"/>
                  </a:cxn>
                  <a:cxn ang="0">
                    <a:pos x="65" y="83"/>
                  </a:cxn>
                  <a:cxn ang="0">
                    <a:pos x="48" y="35"/>
                  </a:cxn>
                  <a:cxn ang="0">
                    <a:pos x="89" y="65"/>
                  </a:cxn>
                  <a:cxn ang="0">
                    <a:pos x="101" y="59"/>
                  </a:cxn>
                  <a:cxn ang="0">
                    <a:pos x="83" y="0"/>
                  </a:cxn>
                  <a:cxn ang="0">
                    <a:pos x="71" y="12"/>
                  </a:cxn>
                  <a:cxn ang="0">
                    <a:pos x="83" y="41"/>
                  </a:cxn>
                  <a:cxn ang="0">
                    <a:pos x="48" y="23"/>
                  </a:cxn>
                  <a:cxn ang="0">
                    <a:pos x="36" y="29"/>
                  </a:cxn>
                  <a:cxn ang="0">
                    <a:pos x="45" y="68"/>
                  </a:cxn>
                  <a:cxn ang="0">
                    <a:pos x="18" y="41"/>
                  </a:cxn>
                  <a:cxn ang="0">
                    <a:pos x="0" y="53"/>
                  </a:cxn>
                  <a:cxn ang="0">
                    <a:pos x="54" y="89"/>
                  </a:cxn>
                </a:cxnLst>
                <a:rect l="0" t="0" r="r" b="b"/>
                <a:pathLst>
                  <a:path w="101" h="89">
                    <a:moveTo>
                      <a:pt x="54" y="89"/>
                    </a:moveTo>
                    <a:lnTo>
                      <a:pt x="65" y="83"/>
                    </a:lnTo>
                    <a:lnTo>
                      <a:pt x="48" y="35"/>
                    </a:lnTo>
                    <a:lnTo>
                      <a:pt x="89" y="65"/>
                    </a:lnTo>
                    <a:lnTo>
                      <a:pt x="101" y="59"/>
                    </a:lnTo>
                    <a:lnTo>
                      <a:pt x="83" y="0"/>
                    </a:lnTo>
                    <a:lnTo>
                      <a:pt x="71" y="12"/>
                    </a:lnTo>
                    <a:lnTo>
                      <a:pt x="83" y="41"/>
                    </a:lnTo>
                    <a:lnTo>
                      <a:pt x="48" y="23"/>
                    </a:lnTo>
                    <a:lnTo>
                      <a:pt x="36" y="29"/>
                    </a:lnTo>
                    <a:lnTo>
                      <a:pt x="45" y="68"/>
                    </a:lnTo>
                    <a:lnTo>
                      <a:pt x="18" y="41"/>
                    </a:lnTo>
                    <a:lnTo>
                      <a:pt x="0" y="53"/>
                    </a:lnTo>
                    <a:lnTo>
                      <a:pt x="54" y="89"/>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1" name="Freeform 141"/>
              <p:cNvSpPr>
                <a:spLocks/>
              </p:cNvSpPr>
              <p:nvPr userDrawn="1"/>
            </p:nvSpPr>
            <p:spPr bwMode="ltGray">
              <a:xfrm>
                <a:off x="677" y="3502"/>
                <a:ext cx="83" cy="78"/>
              </a:xfrm>
              <a:custGeom>
                <a:avLst/>
                <a:gdLst/>
                <a:ahLst/>
                <a:cxnLst>
                  <a:cxn ang="0">
                    <a:pos x="36" y="78"/>
                  </a:cxn>
                  <a:cxn ang="0">
                    <a:pos x="83" y="48"/>
                  </a:cxn>
                  <a:cxn ang="0">
                    <a:pos x="54" y="0"/>
                  </a:cxn>
                  <a:cxn ang="0">
                    <a:pos x="0" y="30"/>
                  </a:cxn>
                  <a:cxn ang="0">
                    <a:pos x="6" y="36"/>
                  </a:cxn>
                  <a:cxn ang="0">
                    <a:pos x="42" y="18"/>
                  </a:cxn>
                  <a:cxn ang="0">
                    <a:pos x="54" y="30"/>
                  </a:cxn>
                  <a:cxn ang="0">
                    <a:pos x="24" y="48"/>
                  </a:cxn>
                  <a:cxn ang="0">
                    <a:pos x="30" y="54"/>
                  </a:cxn>
                  <a:cxn ang="0">
                    <a:pos x="60" y="36"/>
                  </a:cxn>
                  <a:cxn ang="0">
                    <a:pos x="66" y="48"/>
                  </a:cxn>
                  <a:cxn ang="0">
                    <a:pos x="30" y="66"/>
                  </a:cxn>
                  <a:cxn ang="0">
                    <a:pos x="36" y="78"/>
                  </a:cxn>
                </a:cxnLst>
                <a:rect l="0" t="0" r="r" b="b"/>
                <a:pathLst>
                  <a:path w="83" h="78">
                    <a:moveTo>
                      <a:pt x="36" y="78"/>
                    </a:moveTo>
                    <a:lnTo>
                      <a:pt x="83" y="48"/>
                    </a:lnTo>
                    <a:lnTo>
                      <a:pt x="54" y="0"/>
                    </a:lnTo>
                    <a:lnTo>
                      <a:pt x="0" y="30"/>
                    </a:lnTo>
                    <a:lnTo>
                      <a:pt x="6" y="36"/>
                    </a:lnTo>
                    <a:lnTo>
                      <a:pt x="42" y="18"/>
                    </a:lnTo>
                    <a:lnTo>
                      <a:pt x="54" y="30"/>
                    </a:lnTo>
                    <a:lnTo>
                      <a:pt x="24" y="48"/>
                    </a:lnTo>
                    <a:lnTo>
                      <a:pt x="30" y="54"/>
                    </a:lnTo>
                    <a:lnTo>
                      <a:pt x="60" y="36"/>
                    </a:lnTo>
                    <a:lnTo>
                      <a:pt x="66" y="48"/>
                    </a:lnTo>
                    <a:lnTo>
                      <a:pt x="30" y="66"/>
                    </a:lnTo>
                    <a:lnTo>
                      <a:pt x="36" y="78"/>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2" name="Freeform 142"/>
              <p:cNvSpPr>
                <a:spLocks/>
              </p:cNvSpPr>
              <p:nvPr userDrawn="1"/>
            </p:nvSpPr>
            <p:spPr bwMode="ltGray">
              <a:xfrm>
                <a:off x="940" y="2782"/>
                <a:ext cx="90" cy="72"/>
              </a:xfrm>
              <a:custGeom>
                <a:avLst/>
                <a:gdLst/>
                <a:ahLst/>
                <a:cxnLst>
                  <a:cxn ang="0">
                    <a:pos x="90" y="30"/>
                  </a:cxn>
                  <a:cxn ang="0">
                    <a:pos x="66" y="0"/>
                  </a:cxn>
                  <a:cxn ang="0">
                    <a:pos x="0" y="36"/>
                  </a:cxn>
                  <a:cxn ang="0">
                    <a:pos x="24" y="72"/>
                  </a:cxn>
                  <a:cxn ang="0">
                    <a:pos x="36" y="66"/>
                  </a:cxn>
                  <a:cxn ang="0">
                    <a:pos x="18" y="42"/>
                  </a:cxn>
                  <a:cxn ang="0">
                    <a:pos x="36" y="30"/>
                  </a:cxn>
                  <a:cxn ang="0">
                    <a:pos x="54" y="54"/>
                  </a:cxn>
                  <a:cxn ang="0">
                    <a:pos x="60" y="48"/>
                  </a:cxn>
                  <a:cxn ang="0">
                    <a:pos x="48" y="24"/>
                  </a:cxn>
                  <a:cxn ang="0">
                    <a:pos x="60" y="12"/>
                  </a:cxn>
                  <a:cxn ang="0">
                    <a:pos x="78" y="42"/>
                  </a:cxn>
                  <a:cxn ang="0">
                    <a:pos x="90" y="30"/>
                  </a:cxn>
                </a:cxnLst>
                <a:rect l="0" t="0" r="r" b="b"/>
                <a:pathLst>
                  <a:path w="90" h="72">
                    <a:moveTo>
                      <a:pt x="90" y="30"/>
                    </a:moveTo>
                    <a:lnTo>
                      <a:pt x="66" y="0"/>
                    </a:lnTo>
                    <a:lnTo>
                      <a:pt x="0" y="36"/>
                    </a:lnTo>
                    <a:lnTo>
                      <a:pt x="24" y="72"/>
                    </a:lnTo>
                    <a:lnTo>
                      <a:pt x="36" y="66"/>
                    </a:lnTo>
                    <a:lnTo>
                      <a:pt x="18" y="42"/>
                    </a:lnTo>
                    <a:lnTo>
                      <a:pt x="36" y="30"/>
                    </a:lnTo>
                    <a:lnTo>
                      <a:pt x="54" y="54"/>
                    </a:lnTo>
                    <a:lnTo>
                      <a:pt x="60" y="48"/>
                    </a:lnTo>
                    <a:lnTo>
                      <a:pt x="48" y="24"/>
                    </a:lnTo>
                    <a:lnTo>
                      <a:pt x="60" y="12"/>
                    </a:lnTo>
                    <a:lnTo>
                      <a:pt x="78" y="42"/>
                    </a:lnTo>
                    <a:lnTo>
                      <a:pt x="90" y="3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3" name="Freeform 143"/>
              <p:cNvSpPr>
                <a:spLocks/>
              </p:cNvSpPr>
              <p:nvPr userDrawn="1"/>
            </p:nvSpPr>
            <p:spPr bwMode="ltGray">
              <a:xfrm>
                <a:off x="898" y="2716"/>
                <a:ext cx="90" cy="84"/>
              </a:xfrm>
              <a:custGeom>
                <a:avLst/>
                <a:gdLst/>
                <a:ahLst/>
                <a:cxnLst>
                  <a:cxn ang="0">
                    <a:pos x="42" y="60"/>
                  </a:cxn>
                  <a:cxn ang="0">
                    <a:pos x="42" y="60"/>
                  </a:cxn>
                  <a:cxn ang="0">
                    <a:pos x="72" y="12"/>
                  </a:cxn>
                  <a:cxn ang="0">
                    <a:pos x="66" y="0"/>
                  </a:cxn>
                  <a:cxn ang="0">
                    <a:pos x="0" y="42"/>
                  </a:cxn>
                  <a:cxn ang="0">
                    <a:pos x="6" y="54"/>
                  </a:cxn>
                  <a:cxn ang="0">
                    <a:pos x="54" y="24"/>
                  </a:cxn>
                  <a:cxn ang="0">
                    <a:pos x="54" y="24"/>
                  </a:cxn>
                  <a:cxn ang="0">
                    <a:pos x="18" y="72"/>
                  </a:cxn>
                  <a:cxn ang="0">
                    <a:pos x="24" y="84"/>
                  </a:cxn>
                  <a:cxn ang="0">
                    <a:pos x="90" y="42"/>
                  </a:cxn>
                  <a:cxn ang="0">
                    <a:pos x="84" y="30"/>
                  </a:cxn>
                  <a:cxn ang="0">
                    <a:pos x="42" y="60"/>
                  </a:cxn>
                </a:cxnLst>
                <a:rect l="0" t="0" r="r" b="b"/>
                <a:pathLst>
                  <a:path w="90" h="84">
                    <a:moveTo>
                      <a:pt x="42" y="60"/>
                    </a:moveTo>
                    <a:lnTo>
                      <a:pt x="42" y="60"/>
                    </a:lnTo>
                    <a:lnTo>
                      <a:pt x="72" y="12"/>
                    </a:lnTo>
                    <a:lnTo>
                      <a:pt x="66" y="0"/>
                    </a:lnTo>
                    <a:lnTo>
                      <a:pt x="0" y="42"/>
                    </a:lnTo>
                    <a:lnTo>
                      <a:pt x="6" y="54"/>
                    </a:lnTo>
                    <a:lnTo>
                      <a:pt x="54" y="24"/>
                    </a:lnTo>
                    <a:lnTo>
                      <a:pt x="54" y="24"/>
                    </a:lnTo>
                    <a:lnTo>
                      <a:pt x="18" y="72"/>
                    </a:lnTo>
                    <a:lnTo>
                      <a:pt x="24" y="84"/>
                    </a:lnTo>
                    <a:lnTo>
                      <a:pt x="90" y="42"/>
                    </a:lnTo>
                    <a:lnTo>
                      <a:pt x="84" y="30"/>
                    </a:lnTo>
                    <a:lnTo>
                      <a:pt x="42" y="6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4" name="Freeform 144"/>
              <p:cNvSpPr>
                <a:spLocks/>
              </p:cNvSpPr>
              <p:nvPr userDrawn="1"/>
            </p:nvSpPr>
            <p:spPr bwMode="ltGray">
              <a:xfrm>
                <a:off x="7" y="3837"/>
                <a:ext cx="6" cy="12"/>
              </a:xfrm>
              <a:custGeom>
                <a:avLst/>
                <a:gdLst/>
                <a:ahLst/>
                <a:cxnLst>
                  <a:cxn ang="0">
                    <a:pos x="6" y="0"/>
                  </a:cxn>
                  <a:cxn ang="0">
                    <a:pos x="6" y="0"/>
                  </a:cxn>
                  <a:cxn ang="0">
                    <a:pos x="0" y="0"/>
                  </a:cxn>
                  <a:cxn ang="0">
                    <a:pos x="0" y="0"/>
                  </a:cxn>
                  <a:cxn ang="0">
                    <a:pos x="0" y="12"/>
                  </a:cxn>
                  <a:cxn ang="0">
                    <a:pos x="6" y="0"/>
                  </a:cxn>
                  <a:cxn ang="0">
                    <a:pos x="6" y="0"/>
                  </a:cxn>
                </a:cxnLst>
                <a:rect l="0" t="0" r="r" b="b"/>
                <a:pathLst>
                  <a:path w="6" h="12">
                    <a:moveTo>
                      <a:pt x="6" y="0"/>
                    </a:moveTo>
                    <a:lnTo>
                      <a:pt x="6" y="0"/>
                    </a:lnTo>
                    <a:lnTo>
                      <a:pt x="0" y="0"/>
                    </a:lnTo>
                    <a:lnTo>
                      <a:pt x="0" y="0"/>
                    </a:lnTo>
                    <a:lnTo>
                      <a:pt x="0" y="12"/>
                    </a:lnTo>
                    <a:lnTo>
                      <a:pt x="6" y="0"/>
                    </a:lnTo>
                    <a:lnTo>
                      <a:pt x="6" y="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5" name="Freeform 145"/>
              <p:cNvSpPr>
                <a:spLocks/>
              </p:cNvSpPr>
              <p:nvPr userDrawn="1"/>
            </p:nvSpPr>
            <p:spPr bwMode="ltGray">
              <a:xfrm>
                <a:off x="7" y="2555"/>
                <a:ext cx="30" cy="48"/>
              </a:xfrm>
              <a:custGeom>
                <a:avLst/>
                <a:gdLst/>
                <a:ahLst/>
                <a:cxnLst>
                  <a:cxn ang="0">
                    <a:pos x="18" y="48"/>
                  </a:cxn>
                  <a:cxn ang="0">
                    <a:pos x="18" y="48"/>
                  </a:cxn>
                  <a:cxn ang="0">
                    <a:pos x="30" y="42"/>
                  </a:cxn>
                  <a:cxn ang="0">
                    <a:pos x="0" y="0"/>
                  </a:cxn>
                  <a:cxn ang="0">
                    <a:pos x="0" y="24"/>
                  </a:cxn>
                  <a:cxn ang="0">
                    <a:pos x="18" y="48"/>
                  </a:cxn>
                  <a:cxn ang="0">
                    <a:pos x="18" y="48"/>
                  </a:cxn>
                </a:cxnLst>
                <a:rect l="0" t="0" r="r" b="b"/>
                <a:pathLst>
                  <a:path w="30" h="48">
                    <a:moveTo>
                      <a:pt x="18" y="48"/>
                    </a:moveTo>
                    <a:lnTo>
                      <a:pt x="18" y="48"/>
                    </a:lnTo>
                    <a:lnTo>
                      <a:pt x="30" y="42"/>
                    </a:lnTo>
                    <a:lnTo>
                      <a:pt x="0" y="0"/>
                    </a:lnTo>
                    <a:lnTo>
                      <a:pt x="0" y="24"/>
                    </a:lnTo>
                    <a:lnTo>
                      <a:pt x="18" y="48"/>
                    </a:lnTo>
                    <a:lnTo>
                      <a:pt x="18" y="48"/>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6" name="Freeform 146"/>
              <p:cNvSpPr>
                <a:spLocks/>
              </p:cNvSpPr>
              <p:nvPr userDrawn="1"/>
            </p:nvSpPr>
            <p:spPr bwMode="ltGray">
              <a:xfrm>
                <a:off x="7" y="3843"/>
                <a:ext cx="36" cy="66"/>
              </a:xfrm>
              <a:custGeom>
                <a:avLst/>
                <a:gdLst/>
                <a:ahLst/>
                <a:cxnLst>
                  <a:cxn ang="0">
                    <a:pos x="36" y="0"/>
                  </a:cxn>
                  <a:cxn ang="0">
                    <a:pos x="24" y="0"/>
                  </a:cxn>
                  <a:cxn ang="0">
                    <a:pos x="24" y="0"/>
                  </a:cxn>
                  <a:cxn ang="0">
                    <a:pos x="0" y="36"/>
                  </a:cxn>
                  <a:cxn ang="0">
                    <a:pos x="0" y="66"/>
                  </a:cxn>
                  <a:cxn ang="0">
                    <a:pos x="36" y="0"/>
                  </a:cxn>
                  <a:cxn ang="0">
                    <a:pos x="36" y="0"/>
                  </a:cxn>
                </a:cxnLst>
                <a:rect l="0" t="0" r="r" b="b"/>
                <a:pathLst>
                  <a:path w="36" h="66">
                    <a:moveTo>
                      <a:pt x="36" y="0"/>
                    </a:moveTo>
                    <a:lnTo>
                      <a:pt x="24" y="0"/>
                    </a:lnTo>
                    <a:lnTo>
                      <a:pt x="24" y="0"/>
                    </a:lnTo>
                    <a:lnTo>
                      <a:pt x="0" y="36"/>
                    </a:lnTo>
                    <a:lnTo>
                      <a:pt x="0" y="66"/>
                    </a:lnTo>
                    <a:lnTo>
                      <a:pt x="36" y="0"/>
                    </a:lnTo>
                    <a:lnTo>
                      <a:pt x="36" y="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5267" name="Rectangle 147"/>
              <p:cNvSpPr>
                <a:spLocks noChangeArrowheads="1"/>
              </p:cNvSpPr>
              <p:nvPr userDrawn="1"/>
            </p:nvSpPr>
            <p:spPr bwMode="ltGray">
              <a:xfrm rot="244926">
                <a:off x="1177" y="3201"/>
                <a:ext cx="16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68" name="Rectangle 148"/>
              <p:cNvSpPr>
                <a:spLocks noChangeArrowheads="1"/>
              </p:cNvSpPr>
              <p:nvPr userDrawn="1"/>
            </p:nvSpPr>
            <p:spPr bwMode="ltGray">
              <a:xfrm rot="-5598588">
                <a:off x="290" y="2386"/>
                <a:ext cx="138"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5269" name="Freeform 149"/>
              <p:cNvSpPr>
                <a:spLocks/>
              </p:cNvSpPr>
              <p:nvPr userDrawn="1"/>
            </p:nvSpPr>
            <p:spPr bwMode="ltGray">
              <a:xfrm>
                <a:off x="139" y="3573"/>
                <a:ext cx="144" cy="154"/>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9" y="61"/>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pPr fontAlgn="base">
                  <a:spcBef>
                    <a:spcPct val="0"/>
                  </a:spcBef>
                  <a:spcAft>
                    <a:spcPct val="0"/>
                  </a:spcAft>
                </a:pPr>
                <a:endParaRPr lang="en-GB" sz="1800">
                  <a:solidFill>
                    <a:srgbClr val="FFFFFF"/>
                  </a:solidFill>
                </a:endParaRPr>
              </a:p>
            </p:txBody>
          </p:sp>
          <p:sp>
            <p:nvSpPr>
              <p:cNvPr id="5270" name="Freeform 150"/>
              <p:cNvSpPr>
                <a:spLocks/>
              </p:cNvSpPr>
              <p:nvPr userDrawn="1"/>
            </p:nvSpPr>
            <p:spPr bwMode="ltGray">
              <a:xfrm rot="-2857037">
                <a:off x="619" y="3550"/>
                <a:ext cx="68" cy="69"/>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3" y="47"/>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pPr fontAlgn="base">
                  <a:spcBef>
                    <a:spcPct val="0"/>
                  </a:spcBef>
                  <a:spcAft>
                    <a:spcPct val="0"/>
                  </a:spcAft>
                </a:pPr>
                <a:endParaRPr lang="en-GB" sz="1800">
                  <a:solidFill>
                    <a:srgbClr val="FFFFFF"/>
                  </a:solidFill>
                </a:endParaRPr>
              </a:p>
            </p:txBody>
          </p:sp>
          <p:sp>
            <p:nvSpPr>
              <p:cNvPr id="5271" name="Freeform 151"/>
              <p:cNvSpPr>
                <a:spLocks/>
              </p:cNvSpPr>
              <p:nvPr userDrawn="1"/>
            </p:nvSpPr>
            <p:spPr bwMode="ltGray">
              <a:xfrm>
                <a:off x="235" y="2503"/>
                <a:ext cx="348" cy="1272"/>
              </a:xfrm>
              <a:custGeom>
                <a:avLst/>
                <a:gdLst/>
                <a:ahLst/>
                <a:cxnLst>
                  <a:cxn ang="0">
                    <a:pos x="0" y="0"/>
                  </a:cxn>
                  <a:cxn ang="0">
                    <a:pos x="287" y="582"/>
                  </a:cxn>
                  <a:cxn ang="0">
                    <a:pos x="348" y="1272"/>
                  </a:cxn>
                  <a:cxn ang="0">
                    <a:pos x="54" y="676"/>
                  </a:cxn>
                  <a:cxn ang="0">
                    <a:pos x="0" y="0"/>
                  </a:cxn>
                </a:cxnLst>
                <a:rect l="0" t="0" r="r" b="b"/>
                <a:pathLst>
                  <a:path w="348" h="1272">
                    <a:moveTo>
                      <a:pt x="0" y="0"/>
                    </a:moveTo>
                    <a:lnTo>
                      <a:pt x="287" y="582"/>
                    </a:lnTo>
                    <a:lnTo>
                      <a:pt x="348" y="1272"/>
                    </a:lnTo>
                    <a:lnTo>
                      <a:pt x="54" y="676"/>
                    </a:lnTo>
                    <a:lnTo>
                      <a:pt x="0" y="0"/>
                    </a:lnTo>
                    <a:close/>
                  </a:path>
                </a:pathLst>
              </a:custGeom>
              <a:gradFill rotWithShape="0">
                <a:gsLst>
                  <a:gs pos="0">
                    <a:schemeClr val="bg2"/>
                  </a:gs>
                  <a:gs pos="100000">
                    <a:schemeClr val="bg2">
                      <a:gamma/>
                      <a:shade val="96863"/>
                      <a:invGamma/>
                    </a:schemeClr>
                  </a:gs>
                </a:gsLst>
                <a:lin ang="18900000" scaled="1"/>
              </a:gradFill>
              <a:ln w="9525" cap="flat" cmpd="sng">
                <a:no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5272" name="Oval 152"/>
              <p:cNvSpPr>
                <a:spLocks noChangeArrowheads="1"/>
              </p:cNvSpPr>
              <p:nvPr userDrawn="1"/>
            </p:nvSpPr>
            <p:spPr bwMode="ltGray">
              <a:xfrm rot="-1684349">
                <a:off x="296" y="3047"/>
                <a:ext cx="221" cy="174"/>
              </a:xfrm>
              <a:prstGeom prst="ellipse">
                <a:avLst/>
              </a:prstGeom>
              <a:gradFill rotWithShape="0">
                <a:gsLst>
                  <a:gs pos="0">
                    <a:schemeClr val="bg2">
                      <a:gamma/>
                      <a:shade val="90980"/>
                      <a:invGamma/>
                    </a:schemeClr>
                  </a:gs>
                  <a:gs pos="50000">
                    <a:schemeClr val="bg2"/>
                  </a:gs>
                  <a:gs pos="100000">
                    <a:schemeClr val="bg2">
                      <a:gamma/>
                      <a:shade val="90980"/>
                      <a:invGamma/>
                    </a:schemeClr>
                  </a:gs>
                </a:gsLst>
                <a:lin ang="18900000" scaled="1"/>
              </a:gradFill>
              <a:ln w="9525">
                <a:noFill/>
                <a:round/>
                <a:headEnd/>
                <a:tailEnd/>
              </a:ln>
              <a:effectLst/>
            </p:spPr>
            <p:txBody>
              <a:bodyPr/>
              <a:lstStyle/>
              <a:p>
                <a:pPr fontAlgn="base">
                  <a:spcBef>
                    <a:spcPct val="0"/>
                  </a:spcBef>
                  <a:spcAft>
                    <a:spcPct val="0"/>
                  </a:spcAft>
                </a:pPr>
                <a:endParaRPr lang="en-GB" sz="1800">
                  <a:solidFill>
                    <a:srgbClr val="FFFFFF"/>
                  </a:solidFill>
                </a:endParaRPr>
              </a:p>
            </p:txBody>
          </p:sp>
        </p:grpSp>
      </p:grpSp>
      <p:sp>
        <p:nvSpPr>
          <p:cNvPr id="5273" name="Rectangle 153"/>
          <p:cNvSpPr>
            <a:spLocks noGrp="1" noChangeArrowheads="1"/>
          </p:cNvSpPr>
          <p:nvPr>
            <p:ph type="ctrTitle" sz="quarter"/>
          </p:nvPr>
        </p:nvSpPr>
        <p:spPr>
          <a:xfrm>
            <a:off x="914400" y="1768476"/>
            <a:ext cx="10363200" cy="1736725"/>
          </a:xfrm>
        </p:spPr>
        <p:txBody>
          <a:bodyPr anchor="b" anchorCtr="1"/>
          <a:lstStyle>
            <a:lvl1pPr>
              <a:defRPr sz="5400"/>
            </a:lvl1pPr>
          </a:lstStyle>
          <a:p>
            <a:r>
              <a:rPr lang="en-US"/>
              <a:t>Click to edit Master title style</a:t>
            </a:r>
            <a:endParaRPr lang="en-GB"/>
          </a:p>
        </p:txBody>
      </p:sp>
      <p:sp>
        <p:nvSpPr>
          <p:cNvPr id="5274" name="Rectangle 154"/>
          <p:cNvSpPr>
            <a:spLocks noGrp="1" noChangeArrowheads="1"/>
          </p:cNvSpPr>
          <p:nvPr>
            <p:ph type="subTitle" sz="quarter" idx="1"/>
          </p:nvPr>
        </p:nvSpPr>
        <p:spPr>
          <a:xfrm>
            <a:off x="1828800" y="3886200"/>
            <a:ext cx="8534400" cy="1752600"/>
          </a:xfrm>
        </p:spPr>
        <p:txBody>
          <a:bodyPr/>
          <a:lstStyle>
            <a:lvl1pPr marL="0" indent="0" algn="ctr">
              <a:buFont typeface="Arial" charset="0"/>
              <a:buNone/>
              <a:defRPr/>
            </a:lvl1pPr>
          </a:lstStyle>
          <a:p>
            <a:r>
              <a:rPr lang="en-US"/>
              <a:t>Click to edit Master subtitle style</a:t>
            </a:r>
            <a:endParaRPr lang="en-GB"/>
          </a:p>
        </p:txBody>
      </p:sp>
      <p:sp>
        <p:nvSpPr>
          <p:cNvPr id="5275" name="Rectangle 155"/>
          <p:cNvSpPr>
            <a:spLocks noGrp="1" noChangeArrowheads="1"/>
          </p:cNvSpPr>
          <p:nvPr>
            <p:ph type="dt" sz="quarter" idx="2"/>
          </p:nvPr>
        </p:nvSpPr>
        <p:spPr>
          <a:xfrm>
            <a:off x="406400" y="6248400"/>
            <a:ext cx="3048000" cy="457200"/>
          </a:xfrm>
        </p:spPr>
        <p:txBody>
          <a:bodyPr/>
          <a:lstStyle>
            <a:lvl1pPr>
              <a:defRPr>
                <a:effectLst>
                  <a:outerShdw blurRad="38100" dist="38100" dir="2700000" algn="tl">
                    <a:srgbClr val="000000"/>
                  </a:outerShdw>
                </a:effectLst>
                <a:latin typeface="+mn-lt"/>
              </a:defRPr>
            </a:lvl1pPr>
          </a:lstStyle>
          <a:p>
            <a:endParaRPr lang="en-GB">
              <a:solidFill>
                <a:srgbClr val="FFFFFF"/>
              </a:solidFill>
            </a:endParaRPr>
          </a:p>
        </p:txBody>
      </p:sp>
      <p:sp>
        <p:nvSpPr>
          <p:cNvPr id="5276" name="Rectangle 156"/>
          <p:cNvSpPr>
            <a:spLocks noGrp="1" noChangeArrowheads="1"/>
          </p:cNvSpPr>
          <p:nvPr>
            <p:ph type="ftr" sz="quarter" idx="3"/>
          </p:nvPr>
        </p:nvSpPr>
        <p:spPr>
          <a:xfrm>
            <a:off x="4165600" y="6248400"/>
            <a:ext cx="3860800" cy="457200"/>
          </a:xfrm>
        </p:spPr>
        <p:txBody>
          <a:bodyPr/>
          <a:lstStyle>
            <a:lvl1pPr>
              <a:defRPr>
                <a:effectLst>
                  <a:outerShdw blurRad="38100" dist="38100" dir="2700000" algn="tl">
                    <a:srgbClr val="000000"/>
                  </a:outerShdw>
                </a:effectLst>
                <a:latin typeface="+mn-lt"/>
              </a:defRPr>
            </a:lvl1pPr>
          </a:lstStyle>
          <a:p>
            <a:endParaRPr lang="en-GB">
              <a:solidFill>
                <a:srgbClr val="FFFFFF"/>
              </a:solidFill>
            </a:endParaRPr>
          </a:p>
        </p:txBody>
      </p:sp>
      <p:sp>
        <p:nvSpPr>
          <p:cNvPr id="5277" name="Rectangle 157"/>
          <p:cNvSpPr>
            <a:spLocks noGrp="1" noChangeArrowheads="1"/>
          </p:cNvSpPr>
          <p:nvPr>
            <p:ph type="sldNum" sz="quarter" idx="4"/>
          </p:nvPr>
        </p:nvSpPr>
        <p:spPr>
          <a:xfrm>
            <a:off x="8737600" y="6248400"/>
            <a:ext cx="3048000" cy="457200"/>
          </a:xfrm>
        </p:spPr>
        <p:txBody>
          <a:bodyPr/>
          <a:lstStyle>
            <a:lvl1pPr>
              <a:defRPr>
                <a:effectLst>
                  <a:outerShdw blurRad="38100" dist="38100" dir="2700000" algn="tl">
                    <a:srgbClr val="000000"/>
                  </a:outerShdw>
                </a:effectLst>
                <a:latin typeface="+mn-lt"/>
              </a:defRPr>
            </a:lvl1pPr>
          </a:lstStyle>
          <a:p>
            <a:fld id="{5EF23E74-E689-485B-8263-06224BCE9A68}"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2472623123"/>
      </p:ext>
    </p:extLst>
  </p:cSld>
  <p:clrMapOvr>
    <a:masterClrMapping/>
  </p:clrMapOvr>
  <p:transition>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46F8C7BB-3DFD-430F-B575-9B919E8F7508}"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1793127160"/>
      </p:ext>
    </p:extLst>
  </p:cSld>
  <p:clrMapOvr>
    <a:masterClrMapping/>
  </p:clrMapOvr>
  <p:transition>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52E235A2-CE0B-407C-8B9A-08515DC94478}"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1418310117"/>
      </p:ext>
    </p:extLst>
  </p:cSld>
  <p:clrMapOvr>
    <a:masterClrMapping/>
  </p:clrMapOvr>
  <p:transition>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02168" y="1600200"/>
            <a:ext cx="5592233"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1" y="1600200"/>
            <a:ext cx="5592233"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52266BE2-66BE-49AF-86A6-FB88A2169E13}"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2829748637"/>
      </p:ext>
    </p:extLst>
  </p:cSld>
  <p:clrMapOvr>
    <a:masterClrMapping/>
  </p:clrMapOvr>
  <p:transition>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solidFill>
                <a:srgbClr val="FFFFFF"/>
              </a:solidFill>
            </a:endParaRPr>
          </a:p>
        </p:txBody>
      </p:sp>
      <p:sp>
        <p:nvSpPr>
          <p:cNvPr id="8" name="Footer Placeholder 7"/>
          <p:cNvSpPr>
            <a:spLocks noGrp="1"/>
          </p:cNvSpPr>
          <p:nvPr>
            <p:ph type="ftr" sz="quarter" idx="11"/>
          </p:nvPr>
        </p:nvSpPr>
        <p:spPr/>
        <p:txBody>
          <a:bodyPr/>
          <a:lstStyle>
            <a:lvl1pPr>
              <a:defRPr/>
            </a:lvl1pPr>
          </a:lstStyle>
          <a:p>
            <a:endParaRPr lang="en-GB">
              <a:solidFill>
                <a:srgbClr val="FFFFFF"/>
              </a:solidFill>
            </a:endParaRPr>
          </a:p>
        </p:txBody>
      </p:sp>
      <p:sp>
        <p:nvSpPr>
          <p:cNvPr id="9" name="Slide Number Placeholder 8"/>
          <p:cNvSpPr>
            <a:spLocks noGrp="1"/>
          </p:cNvSpPr>
          <p:nvPr>
            <p:ph type="sldNum" sz="quarter" idx="12"/>
          </p:nvPr>
        </p:nvSpPr>
        <p:spPr/>
        <p:txBody>
          <a:bodyPr/>
          <a:lstStyle>
            <a:lvl1pPr>
              <a:defRPr/>
            </a:lvl1pPr>
          </a:lstStyle>
          <a:p>
            <a:fld id="{AF036A0D-5571-40B8-A81B-39FD27AC3DF5}"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2875941843"/>
      </p:ext>
    </p:extLst>
  </p:cSld>
  <p:clrMapOvr>
    <a:masterClrMapping/>
  </p:clrMapOvr>
  <p:transition>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solidFill>
                <a:srgbClr val="FFFFFF"/>
              </a:solidFill>
            </a:endParaRPr>
          </a:p>
        </p:txBody>
      </p:sp>
      <p:sp>
        <p:nvSpPr>
          <p:cNvPr id="4" name="Footer Placeholder 3"/>
          <p:cNvSpPr>
            <a:spLocks noGrp="1"/>
          </p:cNvSpPr>
          <p:nvPr>
            <p:ph type="ftr" sz="quarter" idx="11"/>
          </p:nvPr>
        </p:nvSpPr>
        <p:spPr/>
        <p:txBody>
          <a:bodyPr/>
          <a:lstStyle>
            <a:lvl1pPr>
              <a:defRPr/>
            </a:lvl1pPr>
          </a:lstStyle>
          <a:p>
            <a:endParaRPr lang="en-GB">
              <a:solidFill>
                <a:srgbClr val="FFFFFF"/>
              </a:solidFill>
            </a:endParaRPr>
          </a:p>
        </p:txBody>
      </p:sp>
      <p:sp>
        <p:nvSpPr>
          <p:cNvPr id="5" name="Slide Number Placeholder 4"/>
          <p:cNvSpPr>
            <a:spLocks noGrp="1"/>
          </p:cNvSpPr>
          <p:nvPr>
            <p:ph type="sldNum" sz="quarter" idx="12"/>
          </p:nvPr>
        </p:nvSpPr>
        <p:spPr/>
        <p:txBody>
          <a:bodyPr/>
          <a:lstStyle>
            <a:lvl1pPr>
              <a:defRPr/>
            </a:lvl1pPr>
          </a:lstStyle>
          <a:p>
            <a:fld id="{0E4CED38-8103-4F9E-9420-9BD256B0589B}"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1783582992"/>
      </p:ext>
    </p:extLst>
  </p:cSld>
  <p:clrMapOvr>
    <a:masterClrMapping/>
  </p:clrMapOvr>
  <p:transition>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solidFill>
                <a:srgbClr val="FFFFFF"/>
              </a:solidFill>
            </a:endParaRPr>
          </a:p>
        </p:txBody>
      </p:sp>
      <p:sp>
        <p:nvSpPr>
          <p:cNvPr id="3" name="Footer Placeholder 2"/>
          <p:cNvSpPr>
            <a:spLocks noGrp="1"/>
          </p:cNvSpPr>
          <p:nvPr>
            <p:ph type="ftr" sz="quarter" idx="11"/>
          </p:nvPr>
        </p:nvSpPr>
        <p:spPr/>
        <p:txBody>
          <a:bodyPr/>
          <a:lstStyle>
            <a:lvl1pPr>
              <a:defRPr/>
            </a:lvl1pPr>
          </a:lstStyle>
          <a:p>
            <a:endParaRPr lang="en-GB">
              <a:solidFill>
                <a:srgbClr val="FFFFFF"/>
              </a:solidFill>
            </a:endParaRPr>
          </a:p>
        </p:txBody>
      </p:sp>
      <p:sp>
        <p:nvSpPr>
          <p:cNvPr id="4" name="Slide Number Placeholder 3"/>
          <p:cNvSpPr>
            <a:spLocks noGrp="1"/>
          </p:cNvSpPr>
          <p:nvPr>
            <p:ph type="sldNum" sz="quarter" idx="12"/>
          </p:nvPr>
        </p:nvSpPr>
        <p:spPr/>
        <p:txBody>
          <a:bodyPr/>
          <a:lstStyle>
            <a:lvl1pPr>
              <a:defRPr/>
            </a:lvl1pPr>
          </a:lstStyle>
          <a:p>
            <a:fld id="{2239DF89-3F22-43C7-93CB-1C7A69000D82}"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753812323"/>
      </p:ext>
    </p:extLst>
  </p:cSld>
  <p:clrMapOvr>
    <a:masterClrMapping/>
  </p:clrMapOvr>
  <p:transition>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2D542D2E-74A1-489C-9BCB-717CC48415A4}"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1561757475"/>
      </p:ext>
    </p:extLst>
  </p:cSld>
  <p:clrMapOvr>
    <a:masterClrMapping/>
  </p:clrMapOvr>
  <p:transition>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295E6106-2E9B-4828-A150-592B4CCBFD23}"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1639471408"/>
      </p:ext>
    </p:extLst>
  </p:cSld>
  <p:clrMapOvr>
    <a:masterClrMapping/>
  </p:clrMapOvr>
  <p:transition>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2A939AD6-2D98-46A8-BD45-02CC4E6FBA5F}"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1197732185"/>
      </p:ext>
    </p:extLst>
  </p:cSld>
  <p:clrMapOvr>
    <a:masterClrMapping/>
  </p:clrMapOvr>
  <p:transition>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42918" y="228601"/>
            <a:ext cx="2846916" cy="58705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02167" y="228601"/>
            <a:ext cx="8337551" cy="58705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D87D5E79-9601-4026-A340-DE948956D5BC}" type="slidenum">
              <a:rPr lang="en-GB" smtClean="0">
                <a:solidFill>
                  <a:srgbClr val="FFFFFF"/>
                </a:solidFill>
              </a:rPr>
              <a:pPr/>
              <a:t>‹#›</a:t>
            </a:fld>
            <a:endParaRPr lang="en-GB">
              <a:solidFill>
                <a:srgbClr val="FFFFFF"/>
              </a:solidFill>
            </a:endParaRPr>
          </a:p>
        </p:txBody>
      </p:sp>
    </p:spTree>
    <p:extLst>
      <p:ext uri="{BB962C8B-B14F-4D97-AF65-F5344CB8AC3E}">
        <p14:creationId xmlns:p14="http://schemas.microsoft.com/office/powerpoint/2010/main" val="74549224"/>
      </p:ext>
    </p:extLst>
  </p:cSld>
  <p:clrMapOvr>
    <a:masterClrMapping/>
  </p:clrMapOvr>
  <p:transition>
    <p:diamon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4E00C-15ED-40AE-841E-8A95B9F485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D67468-E3E2-4D7B-9D2C-7F45DD8F05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970B0E-9BDF-4F09-9923-E14B30C6CE46}"/>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EB21DAF1-44DF-4819-B35F-089A6AB381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85454B-4739-484B-B925-1DBC883A7053}"/>
              </a:ext>
            </a:extLst>
          </p:cNvPr>
          <p:cNvSpPr>
            <a:spLocks noGrp="1"/>
          </p:cNvSpPr>
          <p:nvPr>
            <p:ph type="sldNum" sz="quarter" idx="12"/>
          </p:nvPr>
        </p:nvSpPr>
        <p:spPr/>
        <p:txBody>
          <a:bodyPr/>
          <a:lstStyle/>
          <a:p>
            <a:fld id="{5EF23E74-E689-485B-8263-06224BCE9A68}" type="slidenum">
              <a:rPr lang="en-GB" smtClean="0"/>
              <a:pPr/>
              <a:t>‹#›</a:t>
            </a:fld>
            <a:endParaRPr lang="en-GB"/>
          </a:p>
        </p:txBody>
      </p:sp>
    </p:spTree>
    <p:extLst>
      <p:ext uri="{BB962C8B-B14F-4D97-AF65-F5344CB8AC3E}">
        <p14:creationId xmlns:p14="http://schemas.microsoft.com/office/powerpoint/2010/main" val="1412407662"/>
      </p:ext>
    </p:extLst>
  </p:cSld>
  <p:clrMapOvr>
    <a:masterClrMapping/>
  </p:clrMapOvr>
  <p:transition>
    <p:diamond/>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04A45-AB74-4D36-ACF8-DA5F1EA082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EDCB79-E483-436B-B270-32AE71717E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290397-290E-4390-8ED4-BD66409CE5DB}"/>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E00C1950-DF82-48F6-A0E4-D6D5491081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FD0505-A841-48A6-AE12-8820FDB85352}"/>
              </a:ext>
            </a:extLst>
          </p:cNvPr>
          <p:cNvSpPr>
            <a:spLocks noGrp="1"/>
          </p:cNvSpPr>
          <p:nvPr>
            <p:ph type="sldNum" sz="quarter" idx="12"/>
          </p:nvPr>
        </p:nvSpPr>
        <p:spPr/>
        <p:txBody>
          <a:bodyPr/>
          <a:lstStyle/>
          <a:p>
            <a:fld id="{46F8C7BB-3DFD-430F-B575-9B919E8F7508}" type="slidenum">
              <a:rPr lang="en-GB" smtClean="0"/>
              <a:pPr/>
              <a:t>‹#›</a:t>
            </a:fld>
            <a:endParaRPr lang="en-GB"/>
          </a:p>
        </p:txBody>
      </p:sp>
    </p:spTree>
    <p:extLst>
      <p:ext uri="{BB962C8B-B14F-4D97-AF65-F5344CB8AC3E}">
        <p14:creationId xmlns:p14="http://schemas.microsoft.com/office/powerpoint/2010/main" val="1474437641"/>
      </p:ext>
    </p:extLst>
  </p:cSld>
  <p:clrMapOvr>
    <a:masterClrMapping/>
  </p:clrMapOvr>
  <p:transition>
    <p:diamond/>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1CADE-57DF-4DED-89A5-9BD84AD974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16F689B-2C41-4333-B7EB-E29348E9D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FC7CE1-5296-4109-B7AB-17C237226D5D}"/>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51B28B7A-EB5F-4371-98D1-818BE26A17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ABCAE0-B420-49A4-9C0C-6CE200067FB8}"/>
              </a:ext>
            </a:extLst>
          </p:cNvPr>
          <p:cNvSpPr>
            <a:spLocks noGrp="1"/>
          </p:cNvSpPr>
          <p:nvPr>
            <p:ph type="sldNum" sz="quarter" idx="12"/>
          </p:nvPr>
        </p:nvSpPr>
        <p:spPr/>
        <p:txBody>
          <a:bodyPr/>
          <a:lstStyle/>
          <a:p>
            <a:fld id="{52E235A2-CE0B-407C-8B9A-08515DC94478}" type="slidenum">
              <a:rPr lang="en-GB" smtClean="0"/>
              <a:pPr/>
              <a:t>‹#›</a:t>
            </a:fld>
            <a:endParaRPr lang="en-GB"/>
          </a:p>
        </p:txBody>
      </p:sp>
    </p:spTree>
    <p:extLst>
      <p:ext uri="{BB962C8B-B14F-4D97-AF65-F5344CB8AC3E}">
        <p14:creationId xmlns:p14="http://schemas.microsoft.com/office/powerpoint/2010/main" val="2136072594"/>
      </p:ext>
    </p:extLst>
  </p:cSld>
  <p:clrMapOvr>
    <a:masterClrMapping/>
  </p:clrMapOvr>
  <p:transition>
    <p:diamond/>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BF8FA-C3F6-4FF6-98C8-66F5AE8432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6F16A4-5226-44C8-A41E-EDCF0E3B13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928A88-83EE-42C2-A2B4-7D090F5A82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DB6D69-9090-4922-ACA7-9E6403D2041C}"/>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00845EF1-0927-427E-859A-6066310085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237045-C345-4C13-8BF3-8D40169CAAD6}"/>
              </a:ext>
            </a:extLst>
          </p:cNvPr>
          <p:cNvSpPr>
            <a:spLocks noGrp="1"/>
          </p:cNvSpPr>
          <p:nvPr>
            <p:ph type="sldNum" sz="quarter" idx="12"/>
          </p:nvPr>
        </p:nvSpPr>
        <p:spPr/>
        <p:txBody>
          <a:bodyPr/>
          <a:lstStyle/>
          <a:p>
            <a:fld id="{52266BE2-66BE-49AF-86A6-FB88A2169E13}" type="slidenum">
              <a:rPr lang="en-GB" smtClean="0"/>
              <a:pPr/>
              <a:t>‹#›</a:t>
            </a:fld>
            <a:endParaRPr lang="en-GB"/>
          </a:p>
        </p:txBody>
      </p:sp>
    </p:spTree>
    <p:extLst>
      <p:ext uri="{BB962C8B-B14F-4D97-AF65-F5344CB8AC3E}">
        <p14:creationId xmlns:p14="http://schemas.microsoft.com/office/powerpoint/2010/main" val="1466017577"/>
      </p:ext>
    </p:extLst>
  </p:cSld>
  <p:clrMapOvr>
    <a:masterClrMapping/>
  </p:clrMapOvr>
  <p:transition>
    <p:diamond/>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60D19-7E8B-4C3F-B5D7-4E1913FEBA6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CB0FA3-BD62-4837-89F7-A78DABE95B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7C4651E-1726-493C-9146-70B1667D52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7A8086-28EE-4BCE-8FB6-6BECF6981E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25790D-BAE5-48A6-BA78-D721EA50A58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293170-6035-4CB0-BF75-9268A68916F4}"/>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74CB001F-07F4-4F6C-9C95-4B5ECD9F32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59EB6B-C6D8-45B9-BB76-9ABFD66500E8}"/>
              </a:ext>
            </a:extLst>
          </p:cNvPr>
          <p:cNvSpPr>
            <a:spLocks noGrp="1"/>
          </p:cNvSpPr>
          <p:nvPr>
            <p:ph type="sldNum" sz="quarter" idx="12"/>
          </p:nvPr>
        </p:nvSpPr>
        <p:spPr/>
        <p:txBody>
          <a:bodyPr/>
          <a:lstStyle/>
          <a:p>
            <a:fld id="{AF036A0D-5571-40B8-A81B-39FD27AC3DF5}" type="slidenum">
              <a:rPr lang="en-GB" smtClean="0"/>
              <a:pPr/>
              <a:t>‹#›</a:t>
            </a:fld>
            <a:endParaRPr lang="en-GB"/>
          </a:p>
        </p:txBody>
      </p:sp>
    </p:spTree>
    <p:extLst>
      <p:ext uri="{BB962C8B-B14F-4D97-AF65-F5344CB8AC3E}">
        <p14:creationId xmlns:p14="http://schemas.microsoft.com/office/powerpoint/2010/main" val="1570133796"/>
      </p:ext>
    </p:extLst>
  </p:cSld>
  <p:clrMapOvr>
    <a:masterClrMapping/>
  </p:clrMapOvr>
  <p:transition>
    <p:diamond/>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8752F-898C-4244-9B34-E6EBD54E42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6983AF-C334-44C4-8CE2-2E500D1E1C5F}"/>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2BBC9BF9-BC74-4DB5-8F9A-603D1E5F7CB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CE63B7-2A27-4330-930A-95B8D395CC4D}"/>
              </a:ext>
            </a:extLst>
          </p:cNvPr>
          <p:cNvSpPr>
            <a:spLocks noGrp="1"/>
          </p:cNvSpPr>
          <p:nvPr>
            <p:ph type="sldNum" sz="quarter" idx="12"/>
          </p:nvPr>
        </p:nvSpPr>
        <p:spPr/>
        <p:txBody>
          <a:bodyPr/>
          <a:lstStyle/>
          <a:p>
            <a:fld id="{0E4CED38-8103-4F9E-9420-9BD256B0589B}" type="slidenum">
              <a:rPr lang="en-GB" smtClean="0"/>
              <a:pPr/>
              <a:t>‹#›</a:t>
            </a:fld>
            <a:endParaRPr lang="en-GB"/>
          </a:p>
        </p:txBody>
      </p:sp>
    </p:spTree>
    <p:extLst>
      <p:ext uri="{BB962C8B-B14F-4D97-AF65-F5344CB8AC3E}">
        <p14:creationId xmlns:p14="http://schemas.microsoft.com/office/powerpoint/2010/main" val="1102678468"/>
      </p:ext>
    </p:extLst>
  </p:cSld>
  <p:clrMapOvr>
    <a:masterClrMapping/>
  </p:clrMapOvr>
  <p:transition>
    <p:diamond/>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DD755C-58D4-4C4C-B4CF-DDE31572658C}"/>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20BF3A9A-DFCF-43C7-B110-E3C101C7D5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A2E43B-2425-4532-B17C-D7DADD88DC41}"/>
              </a:ext>
            </a:extLst>
          </p:cNvPr>
          <p:cNvSpPr>
            <a:spLocks noGrp="1"/>
          </p:cNvSpPr>
          <p:nvPr>
            <p:ph type="sldNum" sz="quarter" idx="12"/>
          </p:nvPr>
        </p:nvSpPr>
        <p:spPr/>
        <p:txBody>
          <a:bodyPr/>
          <a:lstStyle/>
          <a:p>
            <a:fld id="{2239DF89-3F22-43C7-93CB-1C7A69000D82}" type="slidenum">
              <a:rPr lang="en-GB" smtClean="0"/>
              <a:pPr/>
              <a:t>‹#›</a:t>
            </a:fld>
            <a:endParaRPr lang="en-GB"/>
          </a:p>
        </p:txBody>
      </p:sp>
    </p:spTree>
    <p:extLst>
      <p:ext uri="{BB962C8B-B14F-4D97-AF65-F5344CB8AC3E}">
        <p14:creationId xmlns:p14="http://schemas.microsoft.com/office/powerpoint/2010/main" val="2040123841"/>
      </p:ext>
    </p:extLst>
  </p:cSld>
  <p:clrMapOvr>
    <a:masterClrMapping/>
  </p:clrMapOvr>
  <p:transition>
    <p:diamond/>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F1005-7F93-4893-BCD2-9E9931A02F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D3CB71-9F0F-4989-A1F2-DCF8C254B9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2EE4676-9C41-4E40-A3F6-1E8BED5BF1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AF9DD0-646E-410D-9685-9D1A2860EB08}"/>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AFE1BC45-938C-40C0-9FA9-8AE7D9323A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33358B-6E42-4965-8D57-7C92D512443B}"/>
              </a:ext>
            </a:extLst>
          </p:cNvPr>
          <p:cNvSpPr>
            <a:spLocks noGrp="1"/>
          </p:cNvSpPr>
          <p:nvPr>
            <p:ph type="sldNum" sz="quarter" idx="12"/>
          </p:nvPr>
        </p:nvSpPr>
        <p:spPr/>
        <p:txBody>
          <a:bodyPr/>
          <a:lstStyle/>
          <a:p>
            <a:fld id="{2D542D2E-74A1-489C-9BCB-717CC48415A4}" type="slidenum">
              <a:rPr lang="en-GB" smtClean="0"/>
              <a:pPr/>
              <a:t>‹#›</a:t>
            </a:fld>
            <a:endParaRPr lang="en-GB"/>
          </a:p>
        </p:txBody>
      </p:sp>
    </p:spTree>
    <p:extLst>
      <p:ext uri="{BB962C8B-B14F-4D97-AF65-F5344CB8AC3E}">
        <p14:creationId xmlns:p14="http://schemas.microsoft.com/office/powerpoint/2010/main" val="778743244"/>
      </p:ext>
    </p:extLst>
  </p:cSld>
  <p:clrMapOvr>
    <a:masterClrMapping/>
  </p:clrMapOvr>
  <p:transition>
    <p:diamond/>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00F30-5617-4187-8476-ABC331C139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BDC70A-03BC-4FF2-91C9-30D91F8F98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B8DF21-BBC9-493E-BF48-9297D7B5CB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637201-B843-4850-A83A-17FA54830905}"/>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C42CADFA-A93D-49FE-AEFA-37186C3E41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C62FD6-23B7-4FA5-8675-C92494A55933}"/>
              </a:ext>
            </a:extLst>
          </p:cNvPr>
          <p:cNvSpPr>
            <a:spLocks noGrp="1"/>
          </p:cNvSpPr>
          <p:nvPr>
            <p:ph type="sldNum" sz="quarter" idx="12"/>
          </p:nvPr>
        </p:nvSpPr>
        <p:spPr/>
        <p:txBody>
          <a:bodyPr/>
          <a:lstStyle/>
          <a:p>
            <a:fld id="{295E6106-2E9B-4828-A150-592B4CCBFD23}" type="slidenum">
              <a:rPr lang="en-GB" smtClean="0"/>
              <a:pPr/>
              <a:t>‹#›</a:t>
            </a:fld>
            <a:endParaRPr lang="en-GB"/>
          </a:p>
        </p:txBody>
      </p:sp>
    </p:spTree>
    <p:extLst>
      <p:ext uri="{BB962C8B-B14F-4D97-AF65-F5344CB8AC3E}">
        <p14:creationId xmlns:p14="http://schemas.microsoft.com/office/powerpoint/2010/main" val="2275539456"/>
      </p:ext>
    </p:extLst>
  </p:cSld>
  <p:clrMapOvr>
    <a:masterClrMapping/>
  </p:clrMapOvr>
  <p:transition>
    <p:diamond/>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79EC2-072F-4F51-BB96-451EA80C25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D15A35-E15D-4DEE-AA2D-45092B9C8C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04E2A5-B730-462F-B17D-9CC3FADD9B10}"/>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09912D25-39EF-4F42-8E24-1B882D9CDA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33414-8C80-474B-8BE6-6147D5272C94}"/>
              </a:ext>
            </a:extLst>
          </p:cNvPr>
          <p:cNvSpPr>
            <a:spLocks noGrp="1"/>
          </p:cNvSpPr>
          <p:nvPr>
            <p:ph type="sldNum" sz="quarter" idx="12"/>
          </p:nvPr>
        </p:nvSpPr>
        <p:spPr/>
        <p:txBody>
          <a:bodyPr/>
          <a:lstStyle/>
          <a:p>
            <a:fld id="{2A939AD6-2D98-46A8-BD45-02CC4E6FBA5F}" type="slidenum">
              <a:rPr lang="en-GB" smtClean="0"/>
              <a:pPr/>
              <a:t>‹#›</a:t>
            </a:fld>
            <a:endParaRPr lang="en-GB"/>
          </a:p>
        </p:txBody>
      </p:sp>
    </p:spTree>
    <p:extLst>
      <p:ext uri="{BB962C8B-B14F-4D97-AF65-F5344CB8AC3E}">
        <p14:creationId xmlns:p14="http://schemas.microsoft.com/office/powerpoint/2010/main" val="4070906432"/>
      </p:ext>
    </p:extLst>
  </p:cSld>
  <p:clrMapOvr>
    <a:masterClrMapping/>
  </p:clrMapOvr>
  <p:transition>
    <p:diamond/>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F600CA-7715-4581-B2CC-4F5BB141EA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FE3E4A-551F-4039-B002-3DABB9B31C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22A838-62B1-48E8-81DA-8104BC64FF31}"/>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781F0109-77CC-47D6-BFAA-7BF36FB1F8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901AD4-E2F6-44A4-97E2-499C7EF2701D}"/>
              </a:ext>
            </a:extLst>
          </p:cNvPr>
          <p:cNvSpPr>
            <a:spLocks noGrp="1"/>
          </p:cNvSpPr>
          <p:nvPr>
            <p:ph type="sldNum" sz="quarter" idx="12"/>
          </p:nvPr>
        </p:nvSpPr>
        <p:spPr/>
        <p:txBody>
          <a:bodyPr/>
          <a:lstStyle/>
          <a:p>
            <a:fld id="{D87D5E79-9601-4026-A340-DE948956D5BC}" type="slidenum">
              <a:rPr lang="en-GB" smtClean="0"/>
              <a:pPr/>
              <a:t>‹#›</a:t>
            </a:fld>
            <a:endParaRPr lang="en-GB"/>
          </a:p>
        </p:txBody>
      </p:sp>
    </p:spTree>
    <p:extLst>
      <p:ext uri="{BB962C8B-B14F-4D97-AF65-F5344CB8AC3E}">
        <p14:creationId xmlns:p14="http://schemas.microsoft.com/office/powerpoint/2010/main" val="3677652959"/>
      </p:ext>
    </p:extLst>
  </p:cSld>
  <p:clrMapOvr>
    <a:masterClrMapping/>
  </p:clrMapOvr>
  <p:transition>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s>
            <a:gs pos="100000">
              <a:schemeClr val="bg1">
                <a:gamma/>
                <a:shade val="90980"/>
                <a:invGamma/>
              </a:schemeClr>
            </a:gs>
          </a:gsLst>
          <a:lin ang="5400000" scaled="1"/>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1" y="1422400"/>
            <a:ext cx="12196233" cy="5435600"/>
            <a:chOff x="0" y="896"/>
            <a:chExt cx="5762" cy="3424"/>
          </a:xfrm>
        </p:grpSpPr>
        <p:grpSp>
          <p:nvGrpSpPr>
            <p:cNvPr id="3" name="Group 3"/>
            <p:cNvGrpSpPr>
              <a:grpSpLocks/>
            </p:cNvGrpSpPr>
            <p:nvPr userDrawn="1"/>
          </p:nvGrpSpPr>
          <p:grpSpPr bwMode="auto">
            <a:xfrm>
              <a:off x="20" y="896"/>
              <a:ext cx="5742" cy="3424"/>
              <a:chOff x="20" y="896"/>
              <a:chExt cx="5742" cy="3424"/>
            </a:xfrm>
          </p:grpSpPr>
          <p:sp>
            <p:nvSpPr>
              <p:cNvPr id="4100" name="Freeform 4"/>
              <p:cNvSpPr>
                <a:spLocks/>
              </p:cNvSpPr>
              <p:nvPr userDrawn="1"/>
            </p:nvSpPr>
            <p:spPr bwMode="hidden">
              <a:xfrm>
                <a:off x="1399" y="1116"/>
                <a:ext cx="2815" cy="2110"/>
              </a:xfrm>
              <a:custGeom>
                <a:avLst/>
                <a:gdLst/>
                <a:ahLst/>
                <a:cxnLst>
                  <a:cxn ang="0">
                    <a:pos x="950" y="85"/>
                  </a:cxn>
                  <a:cxn ang="0">
                    <a:pos x="628" y="438"/>
                  </a:cxn>
                  <a:cxn ang="0">
                    <a:pos x="66" y="471"/>
                  </a:cxn>
                  <a:cxn ang="0">
                    <a:pos x="0" y="627"/>
                  </a:cxn>
                  <a:cxn ang="0">
                    <a:pos x="372" y="1026"/>
                  </a:cxn>
                  <a:cxn ang="0">
                    <a:pos x="611" y="902"/>
                  </a:cxn>
                  <a:cxn ang="0">
                    <a:pos x="992" y="1085"/>
                  </a:cxn>
                  <a:cxn ang="0">
                    <a:pos x="1116" y="1339"/>
                  </a:cxn>
                  <a:cxn ang="0">
                    <a:pos x="1083" y="1450"/>
                  </a:cxn>
                  <a:cxn ang="0">
                    <a:pos x="1124" y="1659"/>
                  </a:cxn>
                  <a:cxn ang="0">
                    <a:pos x="1149" y="1999"/>
                  </a:cxn>
                  <a:cxn ang="0">
                    <a:pos x="1463" y="2110"/>
                  </a:cxn>
                  <a:cxn ang="0">
                    <a:pos x="1686" y="2025"/>
                  </a:cxn>
                  <a:cxn ang="0">
                    <a:pos x="1603" y="1777"/>
                  </a:cxn>
                  <a:cxn ang="0">
                    <a:pos x="1991" y="1555"/>
                  </a:cxn>
                  <a:cxn ang="0">
                    <a:pos x="2281" y="1542"/>
                  </a:cxn>
                  <a:cxn ang="0">
                    <a:pos x="2446" y="1359"/>
                  </a:cxn>
                  <a:cxn ang="0">
                    <a:pos x="2361" y="1001"/>
                  </a:cxn>
                  <a:cxn ang="0">
                    <a:pos x="2606" y="893"/>
                  </a:cxn>
                  <a:cxn ang="0">
                    <a:pos x="2815" y="454"/>
                  </a:cxn>
                  <a:cxn ang="0">
                    <a:pos x="2518" y="0"/>
                  </a:cxn>
                </a:cxnLst>
                <a:rect l="0" t="0" r="r" b="b"/>
                <a:pathLst>
                  <a:path w="2815" h="2110">
                    <a:moveTo>
                      <a:pt x="950" y="85"/>
                    </a:moveTo>
                    <a:lnTo>
                      <a:pt x="628" y="438"/>
                    </a:lnTo>
                    <a:lnTo>
                      <a:pt x="66" y="471"/>
                    </a:lnTo>
                    <a:lnTo>
                      <a:pt x="0" y="627"/>
                    </a:lnTo>
                    <a:lnTo>
                      <a:pt x="372" y="1026"/>
                    </a:lnTo>
                    <a:lnTo>
                      <a:pt x="611" y="902"/>
                    </a:lnTo>
                    <a:lnTo>
                      <a:pt x="992" y="1085"/>
                    </a:lnTo>
                    <a:lnTo>
                      <a:pt x="1116" y="1339"/>
                    </a:lnTo>
                    <a:lnTo>
                      <a:pt x="1083" y="1450"/>
                    </a:lnTo>
                    <a:lnTo>
                      <a:pt x="1124" y="1659"/>
                    </a:lnTo>
                    <a:lnTo>
                      <a:pt x="1149" y="1999"/>
                    </a:lnTo>
                    <a:lnTo>
                      <a:pt x="1463" y="2110"/>
                    </a:lnTo>
                    <a:lnTo>
                      <a:pt x="1686" y="2025"/>
                    </a:lnTo>
                    <a:lnTo>
                      <a:pt x="1603" y="1777"/>
                    </a:lnTo>
                    <a:lnTo>
                      <a:pt x="1991" y="1555"/>
                    </a:lnTo>
                    <a:lnTo>
                      <a:pt x="2281" y="1542"/>
                    </a:lnTo>
                    <a:lnTo>
                      <a:pt x="2446" y="1359"/>
                    </a:lnTo>
                    <a:lnTo>
                      <a:pt x="2361" y="1001"/>
                    </a:lnTo>
                    <a:lnTo>
                      <a:pt x="2606" y="893"/>
                    </a:lnTo>
                    <a:lnTo>
                      <a:pt x="2815" y="454"/>
                    </a:lnTo>
                    <a:lnTo>
                      <a:pt x="2518" y="0"/>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4101" name="Freeform 5"/>
              <p:cNvSpPr>
                <a:spLocks/>
              </p:cNvSpPr>
              <p:nvPr userDrawn="1"/>
            </p:nvSpPr>
            <p:spPr bwMode="hidden">
              <a:xfrm>
                <a:off x="672" y="1116"/>
                <a:ext cx="3966" cy="2366"/>
              </a:xfrm>
              <a:custGeom>
                <a:avLst/>
                <a:gdLst/>
                <a:ahLst/>
                <a:cxnLst>
                  <a:cxn ang="0">
                    <a:pos x="1423" y="65"/>
                  </a:cxn>
                  <a:cxn ang="0">
                    <a:pos x="1148" y="262"/>
                  </a:cxn>
                  <a:cxn ang="0">
                    <a:pos x="934" y="216"/>
                  </a:cxn>
                  <a:cxn ang="0">
                    <a:pos x="529" y="314"/>
                  </a:cxn>
                  <a:cxn ang="0">
                    <a:pos x="174" y="327"/>
                  </a:cxn>
                  <a:cxn ang="0">
                    <a:pos x="0" y="628"/>
                  </a:cxn>
                  <a:cxn ang="0">
                    <a:pos x="91" y="726"/>
                  </a:cxn>
                  <a:cxn ang="0">
                    <a:pos x="231" y="654"/>
                  </a:cxn>
                  <a:cxn ang="0">
                    <a:pos x="430" y="687"/>
                  </a:cxn>
                  <a:cxn ang="0">
                    <a:pos x="504" y="850"/>
                  </a:cxn>
                  <a:cxn ang="0">
                    <a:pos x="347" y="1020"/>
                  </a:cxn>
                  <a:cxn ang="0">
                    <a:pos x="529" y="1144"/>
                  </a:cxn>
                  <a:cxn ang="0">
                    <a:pos x="727" y="1105"/>
                  </a:cxn>
                  <a:cxn ang="0">
                    <a:pos x="901" y="1216"/>
                  </a:cxn>
                  <a:cxn ang="0">
                    <a:pos x="1256" y="1229"/>
                  </a:cxn>
                  <a:cxn ang="0">
                    <a:pos x="1611" y="1425"/>
                  </a:cxn>
                  <a:cxn ang="0">
                    <a:pos x="1694" y="1673"/>
                  </a:cxn>
                  <a:cxn ang="0">
                    <a:pos x="1619" y="2118"/>
                  </a:cxn>
                  <a:cxn ang="0">
                    <a:pos x="1694" y="2268"/>
                  </a:cxn>
                  <a:cxn ang="0">
                    <a:pos x="2132" y="2242"/>
                  </a:cxn>
                  <a:cxn ang="0">
                    <a:pos x="2289" y="2366"/>
                  </a:cxn>
                  <a:cxn ang="0">
                    <a:pos x="2594" y="2046"/>
                  </a:cxn>
                  <a:cxn ang="0">
                    <a:pos x="2537" y="1817"/>
                  </a:cxn>
                  <a:cxn ang="0">
                    <a:pos x="2818" y="1673"/>
                  </a:cxn>
                  <a:cxn ang="0">
                    <a:pos x="3016" y="1719"/>
                  </a:cxn>
                  <a:cxn ang="0">
                    <a:pos x="3280" y="1615"/>
                  </a:cxn>
                  <a:cxn ang="0">
                    <a:pos x="3405" y="1174"/>
                  </a:cxn>
                  <a:cxn ang="0">
                    <a:pos x="3643" y="922"/>
                  </a:cxn>
                  <a:cxn ang="0">
                    <a:pos x="3966" y="896"/>
                  </a:cxn>
                  <a:cxn ang="0">
                    <a:pos x="3908" y="733"/>
                  </a:cxn>
                  <a:cxn ang="0">
                    <a:pos x="3669" y="563"/>
                  </a:cxn>
                  <a:cxn ang="0">
                    <a:pos x="3817" y="210"/>
                  </a:cxn>
                  <a:cxn ang="0">
                    <a:pos x="3590" y="0"/>
                  </a:cxn>
                </a:cxnLst>
                <a:rect l="0" t="0" r="r" b="b"/>
                <a:pathLst>
                  <a:path w="3966" h="2366">
                    <a:moveTo>
                      <a:pt x="1423" y="65"/>
                    </a:moveTo>
                    <a:lnTo>
                      <a:pt x="1148" y="262"/>
                    </a:lnTo>
                    <a:lnTo>
                      <a:pt x="934" y="216"/>
                    </a:lnTo>
                    <a:lnTo>
                      <a:pt x="529" y="314"/>
                    </a:lnTo>
                    <a:lnTo>
                      <a:pt x="174" y="327"/>
                    </a:lnTo>
                    <a:lnTo>
                      <a:pt x="0" y="628"/>
                    </a:lnTo>
                    <a:lnTo>
                      <a:pt x="91" y="726"/>
                    </a:lnTo>
                    <a:lnTo>
                      <a:pt x="231" y="654"/>
                    </a:lnTo>
                    <a:lnTo>
                      <a:pt x="430" y="687"/>
                    </a:lnTo>
                    <a:lnTo>
                      <a:pt x="504" y="850"/>
                    </a:lnTo>
                    <a:lnTo>
                      <a:pt x="347" y="1020"/>
                    </a:lnTo>
                    <a:lnTo>
                      <a:pt x="529" y="1144"/>
                    </a:lnTo>
                    <a:lnTo>
                      <a:pt x="727" y="1105"/>
                    </a:lnTo>
                    <a:lnTo>
                      <a:pt x="901" y="1216"/>
                    </a:lnTo>
                    <a:lnTo>
                      <a:pt x="1256" y="1229"/>
                    </a:lnTo>
                    <a:lnTo>
                      <a:pt x="1611" y="1425"/>
                    </a:lnTo>
                    <a:lnTo>
                      <a:pt x="1694" y="1673"/>
                    </a:lnTo>
                    <a:lnTo>
                      <a:pt x="1619" y="2118"/>
                    </a:lnTo>
                    <a:lnTo>
                      <a:pt x="1694" y="2268"/>
                    </a:lnTo>
                    <a:lnTo>
                      <a:pt x="2132" y="2242"/>
                    </a:lnTo>
                    <a:lnTo>
                      <a:pt x="2289" y="2366"/>
                    </a:lnTo>
                    <a:lnTo>
                      <a:pt x="2594" y="2046"/>
                    </a:lnTo>
                    <a:lnTo>
                      <a:pt x="2537" y="1817"/>
                    </a:lnTo>
                    <a:lnTo>
                      <a:pt x="2818" y="1673"/>
                    </a:lnTo>
                    <a:lnTo>
                      <a:pt x="3016" y="1719"/>
                    </a:lnTo>
                    <a:lnTo>
                      <a:pt x="3280" y="1615"/>
                    </a:lnTo>
                    <a:lnTo>
                      <a:pt x="3405" y="1174"/>
                    </a:lnTo>
                    <a:lnTo>
                      <a:pt x="3643" y="922"/>
                    </a:lnTo>
                    <a:lnTo>
                      <a:pt x="3966" y="896"/>
                    </a:lnTo>
                    <a:lnTo>
                      <a:pt x="3908" y="733"/>
                    </a:lnTo>
                    <a:lnTo>
                      <a:pt x="3669" y="563"/>
                    </a:lnTo>
                    <a:lnTo>
                      <a:pt x="3817" y="210"/>
                    </a:lnTo>
                    <a:lnTo>
                      <a:pt x="3590" y="0"/>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2" name="Freeform 6"/>
              <p:cNvSpPr>
                <a:spLocks/>
              </p:cNvSpPr>
              <p:nvPr userDrawn="1"/>
            </p:nvSpPr>
            <p:spPr bwMode="hidden">
              <a:xfrm>
                <a:off x="20" y="1069"/>
                <a:ext cx="5732" cy="3107"/>
              </a:xfrm>
              <a:custGeom>
                <a:avLst/>
                <a:gdLst/>
                <a:ahLst/>
                <a:cxnLst>
                  <a:cxn ang="0">
                    <a:pos x="81" y="0"/>
                  </a:cxn>
                  <a:cxn ang="0">
                    <a:pos x="133" y="328"/>
                  </a:cxn>
                  <a:cxn ang="0">
                    <a:pos x="0" y="666"/>
                  </a:cxn>
                  <a:cxn ang="0">
                    <a:pos x="83" y="1221"/>
                  </a:cxn>
                  <a:cxn ang="0">
                    <a:pos x="413" y="1515"/>
                  </a:cxn>
                  <a:cxn ang="0">
                    <a:pos x="881" y="1700"/>
                  </a:cxn>
                  <a:cxn ang="0">
                    <a:pos x="1440" y="1651"/>
                  </a:cxn>
                  <a:cxn ang="0">
                    <a:pos x="1755" y="1940"/>
                  </a:cxn>
                  <a:cxn ang="0">
                    <a:pos x="1653" y="2126"/>
                  </a:cxn>
                  <a:cxn ang="0">
                    <a:pos x="1136" y="2142"/>
                  </a:cxn>
                  <a:cxn ang="0">
                    <a:pos x="911" y="2021"/>
                  </a:cxn>
                  <a:cxn ang="0">
                    <a:pos x="739" y="2142"/>
                  </a:cxn>
                  <a:cxn ang="0">
                    <a:pos x="954" y="2524"/>
                  </a:cxn>
                  <a:cxn ang="0">
                    <a:pos x="973" y="2905"/>
                  </a:cxn>
                  <a:cxn ang="0">
                    <a:pos x="1511" y="3107"/>
                  </a:cxn>
                  <a:cxn ang="0">
                    <a:pos x="1644" y="2922"/>
                  </a:cxn>
                  <a:cxn ang="0">
                    <a:pos x="2077" y="2797"/>
                  </a:cxn>
                  <a:cxn ang="0">
                    <a:pos x="2610" y="2962"/>
                  </a:cxn>
                  <a:cxn ang="0">
                    <a:pos x="3222" y="2812"/>
                  </a:cxn>
                  <a:cxn ang="0">
                    <a:pos x="3443" y="2922"/>
                  </a:cxn>
                  <a:cxn ang="0">
                    <a:pos x="3861" y="2648"/>
                  </a:cxn>
                  <a:cxn ang="0">
                    <a:pos x="4125" y="2311"/>
                  </a:cxn>
                  <a:cxn ang="0">
                    <a:pos x="4369" y="2318"/>
                  </a:cxn>
                  <a:cxn ang="0">
                    <a:pos x="4554" y="2445"/>
                  </a:cxn>
                  <a:cxn ang="0">
                    <a:pos x="5015" y="2142"/>
                  </a:cxn>
                  <a:cxn ang="0">
                    <a:pos x="5404" y="2185"/>
                  </a:cxn>
                  <a:cxn ang="0">
                    <a:pos x="5732" y="2069"/>
                  </a:cxn>
                </a:cxnLst>
                <a:rect l="0" t="0" r="r" b="b"/>
                <a:pathLst>
                  <a:path w="5732" h="3107">
                    <a:moveTo>
                      <a:pt x="81" y="0"/>
                    </a:moveTo>
                    <a:lnTo>
                      <a:pt x="133" y="328"/>
                    </a:lnTo>
                    <a:lnTo>
                      <a:pt x="0" y="666"/>
                    </a:lnTo>
                    <a:lnTo>
                      <a:pt x="83" y="1221"/>
                    </a:lnTo>
                    <a:lnTo>
                      <a:pt x="413" y="1515"/>
                    </a:lnTo>
                    <a:lnTo>
                      <a:pt x="881" y="1700"/>
                    </a:lnTo>
                    <a:lnTo>
                      <a:pt x="1440" y="1651"/>
                    </a:lnTo>
                    <a:lnTo>
                      <a:pt x="1755" y="1940"/>
                    </a:lnTo>
                    <a:lnTo>
                      <a:pt x="1653" y="2126"/>
                    </a:lnTo>
                    <a:lnTo>
                      <a:pt x="1136" y="2142"/>
                    </a:lnTo>
                    <a:lnTo>
                      <a:pt x="911" y="2021"/>
                    </a:lnTo>
                    <a:lnTo>
                      <a:pt x="739" y="2142"/>
                    </a:lnTo>
                    <a:lnTo>
                      <a:pt x="954" y="2524"/>
                    </a:lnTo>
                    <a:lnTo>
                      <a:pt x="973" y="2905"/>
                    </a:lnTo>
                    <a:lnTo>
                      <a:pt x="1511" y="3107"/>
                    </a:lnTo>
                    <a:lnTo>
                      <a:pt x="1644" y="2922"/>
                    </a:lnTo>
                    <a:lnTo>
                      <a:pt x="2077" y="2797"/>
                    </a:lnTo>
                    <a:lnTo>
                      <a:pt x="2610" y="2962"/>
                    </a:lnTo>
                    <a:lnTo>
                      <a:pt x="3222" y="2812"/>
                    </a:lnTo>
                    <a:lnTo>
                      <a:pt x="3443" y="2922"/>
                    </a:lnTo>
                    <a:lnTo>
                      <a:pt x="3861" y="2648"/>
                    </a:lnTo>
                    <a:lnTo>
                      <a:pt x="4125" y="2311"/>
                    </a:lnTo>
                    <a:lnTo>
                      <a:pt x="4369" y="2318"/>
                    </a:lnTo>
                    <a:lnTo>
                      <a:pt x="4554" y="2445"/>
                    </a:lnTo>
                    <a:lnTo>
                      <a:pt x="5015" y="2142"/>
                    </a:lnTo>
                    <a:lnTo>
                      <a:pt x="5404" y="2185"/>
                    </a:lnTo>
                    <a:lnTo>
                      <a:pt x="5732" y="206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3" name="Freeform 7"/>
              <p:cNvSpPr>
                <a:spLocks/>
              </p:cNvSpPr>
              <p:nvPr userDrawn="1"/>
            </p:nvSpPr>
            <p:spPr bwMode="hidden">
              <a:xfrm>
                <a:off x="242" y="1145"/>
                <a:ext cx="5512" cy="2760"/>
              </a:xfrm>
              <a:custGeom>
                <a:avLst/>
                <a:gdLst/>
                <a:ahLst/>
                <a:cxnLst>
                  <a:cxn ang="0">
                    <a:pos x="240" y="0"/>
                  </a:cxn>
                  <a:cxn ang="0">
                    <a:pos x="0" y="336"/>
                  </a:cxn>
                  <a:cxn ang="0">
                    <a:pos x="82" y="821"/>
                  </a:cxn>
                  <a:cxn ang="0">
                    <a:pos x="243" y="873"/>
                  </a:cxn>
                  <a:cxn ang="0">
                    <a:pos x="473" y="1087"/>
                  </a:cxn>
                  <a:cxn ang="0">
                    <a:pos x="557" y="1441"/>
                  </a:cxn>
                  <a:cxn ang="0">
                    <a:pos x="839" y="1499"/>
                  </a:cxn>
                  <a:cxn ang="0">
                    <a:pos x="1258" y="1349"/>
                  </a:cxn>
                  <a:cxn ang="0">
                    <a:pos x="1307" y="1493"/>
                  </a:cxn>
                  <a:cxn ang="0">
                    <a:pos x="1621" y="1513"/>
                  </a:cxn>
                  <a:cxn ang="0">
                    <a:pos x="1862" y="1865"/>
                  </a:cxn>
                  <a:cxn ang="0">
                    <a:pos x="1668" y="2166"/>
                  </a:cxn>
                  <a:cxn ang="0">
                    <a:pos x="1308" y="2217"/>
                  </a:cxn>
                  <a:cxn ang="0">
                    <a:pos x="992" y="2172"/>
                  </a:cxn>
                  <a:cxn ang="0">
                    <a:pos x="903" y="2244"/>
                  </a:cxn>
                  <a:cxn ang="0">
                    <a:pos x="1008" y="2415"/>
                  </a:cxn>
                  <a:cxn ang="0">
                    <a:pos x="992" y="2538"/>
                  </a:cxn>
                  <a:cxn ang="0">
                    <a:pos x="1137" y="2760"/>
                  </a:cxn>
                  <a:cxn ang="0">
                    <a:pos x="1661" y="2623"/>
                  </a:cxn>
                  <a:cxn ang="0">
                    <a:pos x="1725" y="2492"/>
                  </a:cxn>
                  <a:cxn ang="0">
                    <a:pos x="1895" y="2551"/>
                  </a:cxn>
                  <a:cxn ang="0">
                    <a:pos x="2338" y="2448"/>
                  </a:cxn>
                  <a:cxn ang="0">
                    <a:pos x="2443" y="2714"/>
                  </a:cxn>
                  <a:cxn ang="0">
                    <a:pos x="2870" y="2541"/>
                  </a:cxn>
                  <a:cxn ang="0">
                    <a:pos x="3264" y="2591"/>
                  </a:cxn>
                  <a:cxn ang="0">
                    <a:pos x="3522" y="2427"/>
                  </a:cxn>
                  <a:cxn ang="0">
                    <a:pos x="3594" y="2081"/>
                  </a:cxn>
                  <a:cxn ang="0">
                    <a:pos x="4013" y="2087"/>
                  </a:cxn>
                  <a:cxn ang="0">
                    <a:pos x="4070" y="1924"/>
                  </a:cxn>
                  <a:cxn ang="0">
                    <a:pos x="4239" y="1931"/>
                  </a:cxn>
                  <a:cxn ang="0">
                    <a:pos x="4465" y="2094"/>
                  </a:cxn>
                  <a:cxn ang="0">
                    <a:pos x="4836" y="1814"/>
                  </a:cxn>
                  <a:cxn ang="0">
                    <a:pos x="5225" y="1785"/>
                  </a:cxn>
                  <a:cxn ang="0">
                    <a:pos x="5367" y="1571"/>
                  </a:cxn>
                  <a:cxn ang="0">
                    <a:pos x="5512" y="1585"/>
                  </a:cxn>
                </a:cxnLst>
                <a:rect l="0" t="0" r="r" b="b"/>
                <a:pathLst>
                  <a:path w="5512" h="2760">
                    <a:moveTo>
                      <a:pt x="240" y="0"/>
                    </a:moveTo>
                    <a:lnTo>
                      <a:pt x="0" y="336"/>
                    </a:lnTo>
                    <a:lnTo>
                      <a:pt x="82" y="821"/>
                    </a:lnTo>
                    <a:lnTo>
                      <a:pt x="243" y="873"/>
                    </a:lnTo>
                    <a:lnTo>
                      <a:pt x="473" y="1087"/>
                    </a:lnTo>
                    <a:lnTo>
                      <a:pt x="557" y="1441"/>
                    </a:lnTo>
                    <a:lnTo>
                      <a:pt x="839" y="1499"/>
                    </a:lnTo>
                    <a:lnTo>
                      <a:pt x="1258" y="1349"/>
                    </a:lnTo>
                    <a:lnTo>
                      <a:pt x="1307" y="1493"/>
                    </a:lnTo>
                    <a:lnTo>
                      <a:pt x="1621" y="1513"/>
                    </a:lnTo>
                    <a:lnTo>
                      <a:pt x="1862" y="1865"/>
                    </a:lnTo>
                    <a:lnTo>
                      <a:pt x="1668" y="2166"/>
                    </a:lnTo>
                    <a:lnTo>
                      <a:pt x="1308" y="2217"/>
                    </a:lnTo>
                    <a:lnTo>
                      <a:pt x="992" y="2172"/>
                    </a:lnTo>
                    <a:lnTo>
                      <a:pt x="903" y="2244"/>
                    </a:lnTo>
                    <a:lnTo>
                      <a:pt x="1008" y="2415"/>
                    </a:lnTo>
                    <a:lnTo>
                      <a:pt x="992" y="2538"/>
                    </a:lnTo>
                    <a:lnTo>
                      <a:pt x="1137" y="2760"/>
                    </a:lnTo>
                    <a:lnTo>
                      <a:pt x="1661" y="2623"/>
                    </a:lnTo>
                    <a:lnTo>
                      <a:pt x="1725" y="2492"/>
                    </a:lnTo>
                    <a:lnTo>
                      <a:pt x="1895" y="2551"/>
                    </a:lnTo>
                    <a:lnTo>
                      <a:pt x="2338" y="2448"/>
                    </a:lnTo>
                    <a:lnTo>
                      <a:pt x="2443" y="2714"/>
                    </a:lnTo>
                    <a:lnTo>
                      <a:pt x="2870" y="2541"/>
                    </a:lnTo>
                    <a:lnTo>
                      <a:pt x="3264" y="2591"/>
                    </a:lnTo>
                    <a:lnTo>
                      <a:pt x="3522" y="2427"/>
                    </a:lnTo>
                    <a:lnTo>
                      <a:pt x="3594" y="2081"/>
                    </a:lnTo>
                    <a:lnTo>
                      <a:pt x="4013" y="2087"/>
                    </a:lnTo>
                    <a:lnTo>
                      <a:pt x="4070" y="1924"/>
                    </a:lnTo>
                    <a:lnTo>
                      <a:pt x="4239" y="1931"/>
                    </a:lnTo>
                    <a:lnTo>
                      <a:pt x="4465" y="2094"/>
                    </a:lnTo>
                    <a:lnTo>
                      <a:pt x="4836" y="1814"/>
                    </a:lnTo>
                    <a:lnTo>
                      <a:pt x="5225" y="1785"/>
                    </a:lnTo>
                    <a:lnTo>
                      <a:pt x="5367" y="1571"/>
                    </a:lnTo>
                    <a:lnTo>
                      <a:pt x="5512" y="1585"/>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4104" name="Freeform 8"/>
              <p:cNvSpPr>
                <a:spLocks/>
              </p:cNvSpPr>
              <p:nvPr userDrawn="1"/>
            </p:nvSpPr>
            <p:spPr bwMode="hidden">
              <a:xfrm>
                <a:off x="4840" y="984"/>
                <a:ext cx="790" cy="1189"/>
              </a:xfrm>
              <a:custGeom>
                <a:avLst/>
                <a:gdLst/>
                <a:ahLst/>
                <a:cxnLst>
                  <a:cxn ang="0">
                    <a:pos x="139" y="0"/>
                  </a:cxn>
                  <a:cxn ang="0">
                    <a:pos x="210" y="233"/>
                  </a:cxn>
                  <a:cxn ang="0">
                    <a:pos x="159" y="643"/>
                  </a:cxn>
                  <a:cxn ang="0">
                    <a:pos x="454" y="771"/>
                  </a:cxn>
                  <a:cxn ang="0">
                    <a:pos x="605" y="1046"/>
                  </a:cxn>
                  <a:cxn ang="0">
                    <a:pos x="790" y="1189"/>
                  </a:cxn>
                  <a:cxn ang="0">
                    <a:pos x="540" y="1111"/>
                  </a:cxn>
                  <a:cxn ang="0">
                    <a:pos x="363" y="883"/>
                  </a:cxn>
                  <a:cxn ang="0">
                    <a:pos x="139" y="852"/>
                  </a:cxn>
                  <a:cxn ang="0">
                    <a:pos x="0" y="499"/>
                  </a:cxn>
                  <a:cxn ang="0">
                    <a:pos x="48" y="209"/>
                  </a:cxn>
                </a:cxnLst>
                <a:rect l="0" t="0" r="r" b="b"/>
                <a:pathLst>
                  <a:path w="790" h="1189">
                    <a:moveTo>
                      <a:pt x="139" y="0"/>
                    </a:moveTo>
                    <a:lnTo>
                      <a:pt x="210" y="233"/>
                    </a:lnTo>
                    <a:lnTo>
                      <a:pt x="159" y="643"/>
                    </a:lnTo>
                    <a:lnTo>
                      <a:pt x="454" y="771"/>
                    </a:lnTo>
                    <a:lnTo>
                      <a:pt x="605" y="1046"/>
                    </a:lnTo>
                    <a:lnTo>
                      <a:pt x="790" y="1189"/>
                    </a:lnTo>
                    <a:lnTo>
                      <a:pt x="540" y="1111"/>
                    </a:lnTo>
                    <a:lnTo>
                      <a:pt x="363" y="883"/>
                    </a:lnTo>
                    <a:lnTo>
                      <a:pt x="139" y="852"/>
                    </a:lnTo>
                    <a:lnTo>
                      <a:pt x="0" y="499"/>
                    </a:lnTo>
                    <a:lnTo>
                      <a:pt x="48" y="209"/>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4105" name="Freeform 9"/>
              <p:cNvSpPr>
                <a:spLocks/>
              </p:cNvSpPr>
              <p:nvPr userDrawn="1"/>
            </p:nvSpPr>
            <p:spPr bwMode="hidden">
              <a:xfrm>
                <a:off x="5173" y="896"/>
                <a:ext cx="579" cy="1117"/>
              </a:xfrm>
              <a:custGeom>
                <a:avLst/>
                <a:gdLst/>
                <a:ahLst/>
                <a:cxnLst>
                  <a:cxn ang="0">
                    <a:pos x="0" y="0"/>
                  </a:cxn>
                  <a:cxn ang="0">
                    <a:pos x="128" y="328"/>
                  </a:cxn>
                  <a:cxn ang="0">
                    <a:pos x="9" y="659"/>
                  </a:cxn>
                  <a:cxn ang="0">
                    <a:pos x="40" y="763"/>
                  </a:cxn>
                  <a:cxn ang="0">
                    <a:pos x="234" y="739"/>
                  </a:cxn>
                  <a:cxn ang="0">
                    <a:pos x="344" y="1055"/>
                  </a:cxn>
                  <a:cxn ang="0">
                    <a:pos x="579" y="1117"/>
                  </a:cxn>
                </a:cxnLst>
                <a:rect l="0" t="0" r="r" b="b"/>
                <a:pathLst>
                  <a:path w="579" h="1117">
                    <a:moveTo>
                      <a:pt x="0" y="0"/>
                    </a:moveTo>
                    <a:lnTo>
                      <a:pt x="128" y="328"/>
                    </a:lnTo>
                    <a:lnTo>
                      <a:pt x="9" y="659"/>
                    </a:lnTo>
                    <a:lnTo>
                      <a:pt x="40" y="763"/>
                    </a:lnTo>
                    <a:lnTo>
                      <a:pt x="234" y="739"/>
                    </a:lnTo>
                    <a:lnTo>
                      <a:pt x="344" y="1055"/>
                    </a:lnTo>
                    <a:lnTo>
                      <a:pt x="579" y="1117"/>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6" name="Freeform 10"/>
              <p:cNvSpPr>
                <a:spLocks/>
              </p:cNvSpPr>
              <p:nvPr userDrawn="1"/>
            </p:nvSpPr>
            <p:spPr bwMode="hidden">
              <a:xfrm>
                <a:off x="3291" y="968"/>
                <a:ext cx="2471" cy="2396"/>
              </a:xfrm>
              <a:custGeom>
                <a:avLst/>
                <a:gdLst/>
                <a:ahLst/>
                <a:cxnLst>
                  <a:cxn ang="0">
                    <a:pos x="1118" y="0"/>
                  </a:cxn>
                  <a:cxn ang="0">
                    <a:pos x="1179" y="225"/>
                  </a:cxn>
                  <a:cxn ang="0">
                    <a:pos x="1393" y="339"/>
                  </a:cxn>
                  <a:cxn ang="0">
                    <a:pos x="1404" y="548"/>
                  </a:cxn>
                  <a:cxn ang="0">
                    <a:pos x="1342" y="732"/>
                  </a:cxn>
                  <a:cxn ang="0">
                    <a:pos x="1434" y="925"/>
                  </a:cxn>
                  <a:cxn ang="0">
                    <a:pos x="1455" y="1109"/>
                  </a:cxn>
                  <a:cxn ang="0">
                    <a:pos x="1311" y="1142"/>
                  </a:cxn>
                  <a:cxn ang="0">
                    <a:pos x="926" y="1384"/>
                  </a:cxn>
                  <a:cxn ang="0">
                    <a:pos x="975" y="1456"/>
                  </a:cxn>
                  <a:cxn ang="0">
                    <a:pos x="956" y="1624"/>
                  </a:cxn>
                  <a:cxn ang="0">
                    <a:pos x="782" y="1817"/>
                  </a:cxn>
                  <a:cxn ang="0">
                    <a:pos x="539" y="1978"/>
                  </a:cxn>
                  <a:cxn ang="0">
                    <a:pos x="152" y="2026"/>
                  </a:cxn>
                  <a:cxn ang="0">
                    <a:pos x="19" y="2251"/>
                  </a:cxn>
                  <a:cxn ang="0">
                    <a:pos x="0" y="2396"/>
                  </a:cxn>
                  <a:cxn ang="0">
                    <a:pos x="213" y="2179"/>
                  </a:cxn>
                  <a:cxn ang="0">
                    <a:pos x="629" y="2090"/>
                  </a:cxn>
                  <a:cxn ang="0">
                    <a:pos x="894" y="1906"/>
                  </a:cxn>
                  <a:cxn ang="0">
                    <a:pos x="1230" y="1986"/>
                  </a:cxn>
                  <a:cxn ang="0">
                    <a:pos x="1668" y="1906"/>
                  </a:cxn>
                  <a:cxn ang="0">
                    <a:pos x="1983" y="1745"/>
                  </a:cxn>
                  <a:cxn ang="0">
                    <a:pos x="2014" y="1600"/>
                  </a:cxn>
                  <a:cxn ang="0">
                    <a:pos x="2237" y="1496"/>
                  </a:cxn>
                  <a:cxn ang="0">
                    <a:pos x="2359" y="1552"/>
                  </a:cxn>
                  <a:cxn ang="0">
                    <a:pos x="2471" y="1479"/>
                  </a:cxn>
                </a:cxnLst>
                <a:rect l="0" t="0" r="r" b="b"/>
                <a:pathLst>
                  <a:path w="2471" h="2396">
                    <a:moveTo>
                      <a:pt x="1118" y="0"/>
                    </a:moveTo>
                    <a:lnTo>
                      <a:pt x="1179" y="225"/>
                    </a:lnTo>
                    <a:lnTo>
                      <a:pt x="1393" y="339"/>
                    </a:lnTo>
                    <a:lnTo>
                      <a:pt x="1404" y="548"/>
                    </a:lnTo>
                    <a:lnTo>
                      <a:pt x="1342" y="732"/>
                    </a:lnTo>
                    <a:lnTo>
                      <a:pt x="1434" y="925"/>
                    </a:lnTo>
                    <a:lnTo>
                      <a:pt x="1455" y="1109"/>
                    </a:lnTo>
                    <a:lnTo>
                      <a:pt x="1311" y="1142"/>
                    </a:lnTo>
                    <a:lnTo>
                      <a:pt x="926" y="1384"/>
                    </a:lnTo>
                    <a:lnTo>
                      <a:pt x="975" y="1456"/>
                    </a:lnTo>
                    <a:lnTo>
                      <a:pt x="956" y="1624"/>
                    </a:lnTo>
                    <a:lnTo>
                      <a:pt x="782" y="1817"/>
                    </a:lnTo>
                    <a:lnTo>
                      <a:pt x="539" y="1978"/>
                    </a:lnTo>
                    <a:lnTo>
                      <a:pt x="152" y="2026"/>
                    </a:lnTo>
                    <a:lnTo>
                      <a:pt x="19" y="2251"/>
                    </a:lnTo>
                    <a:lnTo>
                      <a:pt x="0" y="2396"/>
                    </a:lnTo>
                    <a:lnTo>
                      <a:pt x="213" y="2179"/>
                    </a:lnTo>
                    <a:lnTo>
                      <a:pt x="629" y="2090"/>
                    </a:lnTo>
                    <a:lnTo>
                      <a:pt x="894" y="1906"/>
                    </a:lnTo>
                    <a:lnTo>
                      <a:pt x="1230" y="1986"/>
                    </a:lnTo>
                    <a:lnTo>
                      <a:pt x="1668" y="1906"/>
                    </a:lnTo>
                    <a:lnTo>
                      <a:pt x="1983" y="1745"/>
                    </a:lnTo>
                    <a:lnTo>
                      <a:pt x="2014" y="1600"/>
                    </a:lnTo>
                    <a:lnTo>
                      <a:pt x="2237" y="1496"/>
                    </a:lnTo>
                    <a:lnTo>
                      <a:pt x="2359" y="1552"/>
                    </a:lnTo>
                    <a:lnTo>
                      <a:pt x="2471" y="147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7" name="Freeform 11"/>
              <p:cNvSpPr>
                <a:spLocks/>
              </p:cNvSpPr>
              <p:nvPr userDrawn="1"/>
            </p:nvSpPr>
            <p:spPr bwMode="hidden">
              <a:xfrm>
                <a:off x="2366" y="1067"/>
                <a:ext cx="1399" cy="1349"/>
              </a:xfrm>
              <a:custGeom>
                <a:avLst/>
                <a:gdLst/>
                <a:ahLst/>
                <a:cxnLst>
                  <a:cxn ang="0">
                    <a:pos x="620" y="155"/>
                  </a:cxn>
                  <a:cxn ang="0">
                    <a:pos x="421" y="155"/>
                  </a:cxn>
                  <a:cxn ang="0">
                    <a:pos x="205" y="507"/>
                  </a:cxn>
                  <a:cxn ang="0">
                    <a:pos x="0" y="673"/>
                  </a:cxn>
                  <a:cxn ang="0">
                    <a:pos x="487" y="783"/>
                  </a:cxn>
                  <a:cxn ang="0">
                    <a:pos x="425" y="1009"/>
                  </a:cxn>
                  <a:cxn ang="0">
                    <a:pos x="617" y="1086"/>
                  </a:cxn>
                  <a:cxn ang="0">
                    <a:pos x="498" y="1349"/>
                  </a:cxn>
                  <a:cxn ang="0">
                    <a:pos x="961" y="1035"/>
                  </a:cxn>
                  <a:cxn ang="0">
                    <a:pos x="926" y="776"/>
                  </a:cxn>
                  <a:cxn ang="0">
                    <a:pos x="1181" y="749"/>
                  </a:cxn>
                  <a:cxn ang="0">
                    <a:pos x="1399" y="601"/>
                  </a:cxn>
                  <a:cxn ang="0">
                    <a:pos x="1315" y="416"/>
                  </a:cxn>
                  <a:cxn ang="0">
                    <a:pos x="1341" y="196"/>
                  </a:cxn>
                  <a:cxn ang="0">
                    <a:pos x="1171" y="164"/>
                  </a:cxn>
                  <a:cxn ang="0">
                    <a:pos x="928" y="0"/>
                  </a:cxn>
                  <a:cxn ang="0">
                    <a:pos x="620" y="155"/>
                  </a:cxn>
                </a:cxnLst>
                <a:rect l="0" t="0" r="r" b="b"/>
                <a:pathLst>
                  <a:path w="1399" h="1349">
                    <a:moveTo>
                      <a:pt x="620" y="155"/>
                    </a:moveTo>
                    <a:lnTo>
                      <a:pt x="421" y="155"/>
                    </a:lnTo>
                    <a:lnTo>
                      <a:pt x="205" y="507"/>
                    </a:lnTo>
                    <a:lnTo>
                      <a:pt x="0" y="673"/>
                    </a:lnTo>
                    <a:lnTo>
                      <a:pt x="487" y="783"/>
                    </a:lnTo>
                    <a:lnTo>
                      <a:pt x="425" y="1009"/>
                    </a:lnTo>
                    <a:lnTo>
                      <a:pt x="617" y="1086"/>
                    </a:lnTo>
                    <a:lnTo>
                      <a:pt x="498" y="1349"/>
                    </a:lnTo>
                    <a:lnTo>
                      <a:pt x="961" y="1035"/>
                    </a:lnTo>
                    <a:lnTo>
                      <a:pt x="926" y="776"/>
                    </a:lnTo>
                    <a:lnTo>
                      <a:pt x="1181" y="749"/>
                    </a:lnTo>
                    <a:lnTo>
                      <a:pt x="1399" y="601"/>
                    </a:lnTo>
                    <a:lnTo>
                      <a:pt x="1315" y="416"/>
                    </a:lnTo>
                    <a:lnTo>
                      <a:pt x="1341" y="196"/>
                    </a:lnTo>
                    <a:lnTo>
                      <a:pt x="1171" y="164"/>
                    </a:lnTo>
                    <a:lnTo>
                      <a:pt x="928" y="0"/>
                    </a:lnTo>
                    <a:lnTo>
                      <a:pt x="620" y="155"/>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08" name="Freeform 12"/>
              <p:cNvSpPr>
                <a:spLocks/>
              </p:cNvSpPr>
              <p:nvPr userDrawn="1"/>
            </p:nvSpPr>
            <p:spPr bwMode="hidden">
              <a:xfrm>
                <a:off x="4275" y="2031"/>
                <a:ext cx="1256" cy="810"/>
              </a:xfrm>
              <a:custGeom>
                <a:avLst/>
                <a:gdLst/>
                <a:ahLst/>
                <a:cxnLst>
                  <a:cxn ang="0">
                    <a:pos x="719" y="183"/>
                  </a:cxn>
                  <a:cxn ang="0">
                    <a:pos x="760" y="33"/>
                  </a:cxn>
                  <a:cxn ang="0">
                    <a:pos x="884" y="0"/>
                  </a:cxn>
                  <a:cxn ang="0">
                    <a:pos x="983" y="78"/>
                  </a:cxn>
                  <a:cxn ang="0">
                    <a:pos x="1082" y="248"/>
                  </a:cxn>
                  <a:cxn ang="0">
                    <a:pos x="1256" y="229"/>
                  </a:cxn>
                  <a:cxn ang="0">
                    <a:pos x="1248" y="359"/>
                  </a:cxn>
                  <a:cxn ang="0">
                    <a:pos x="1016" y="431"/>
                  </a:cxn>
                  <a:cxn ang="0">
                    <a:pos x="879" y="417"/>
                  </a:cxn>
                  <a:cxn ang="0">
                    <a:pos x="719" y="481"/>
                  </a:cxn>
                  <a:cxn ang="0">
                    <a:pos x="591" y="633"/>
                  </a:cxn>
                  <a:cxn ang="0">
                    <a:pos x="423" y="537"/>
                  </a:cxn>
                  <a:cxn ang="0">
                    <a:pos x="256" y="810"/>
                  </a:cxn>
                  <a:cxn ang="0">
                    <a:pos x="66" y="764"/>
                  </a:cxn>
                  <a:cxn ang="0">
                    <a:pos x="0" y="601"/>
                  </a:cxn>
                  <a:cxn ang="0">
                    <a:pos x="157" y="483"/>
                  </a:cxn>
                  <a:cxn ang="0">
                    <a:pos x="248" y="281"/>
                  </a:cxn>
                  <a:cxn ang="0">
                    <a:pos x="438" y="150"/>
                  </a:cxn>
                  <a:cxn ang="0">
                    <a:pos x="719" y="189"/>
                  </a:cxn>
                </a:cxnLst>
                <a:rect l="0" t="0" r="r" b="b"/>
                <a:pathLst>
                  <a:path w="1256" h="810">
                    <a:moveTo>
                      <a:pt x="719" y="183"/>
                    </a:moveTo>
                    <a:lnTo>
                      <a:pt x="760" y="33"/>
                    </a:lnTo>
                    <a:lnTo>
                      <a:pt x="884" y="0"/>
                    </a:lnTo>
                    <a:lnTo>
                      <a:pt x="983" y="78"/>
                    </a:lnTo>
                    <a:lnTo>
                      <a:pt x="1082" y="248"/>
                    </a:lnTo>
                    <a:lnTo>
                      <a:pt x="1256" y="229"/>
                    </a:lnTo>
                    <a:lnTo>
                      <a:pt x="1248" y="359"/>
                    </a:lnTo>
                    <a:lnTo>
                      <a:pt x="1016" y="431"/>
                    </a:lnTo>
                    <a:lnTo>
                      <a:pt x="879" y="417"/>
                    </a:lnTo>
                    <a:lnTo>
                      <a:pt x="719" y="481"/>
                    </a:lnTo>
                    <a:lnTo>
                      <a:pt x="591" y="633"/>
                    </a:lnTo>
                    <a:lnTo>
                      <a:pt x="423" y="537"/>
                    </a:lnTo>
                    <a:lnTo>
                      <a:pt x="256" y="810"/>
                    </a:lnTo>
                    <a:lnTo>
                      <a:pt x="66" y="764"/>
                    </a:lnTo>
                    <a:lnTo>
                      <a:pt x="0" y="601"/>
                    </a:lnTo>
                    <a:lnTo>
                      <a:pt x="157" y="483"/>
                    </a:lnTo>
                    <a:lnTo>
                      <a:pt x="248" y="281"/>
                    </a:lnTo>
                    <a:lnTo>
                      <a:pt x="438" y="150"/>
                    </a:lnTo>
                    <a:lnTo>
                      <a:pt x="719" y="189"/>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09" name="Freeform 13"/>
              <p:cNvSpPr>
                <a:spLocks/>
              </p:cNvSpPr>
              <p:nvPr userDrawn="1"/>
            </p:nvSpPr>
            <p:spPr bwMode="hidden">
              <a:xfrm>
                <a:off x="2914" y="3476"/>
                <a:ext cx="2848" cy="788"/>
              </a:xfrm>
              <a:custGeom>
                <a:avLst/>
                <a:gdLst/>
                <a:ahLst/>
                <a:cxnLst>
                  <a:cxn ang="0">
                    <a:pos x="2838" y="16"/>
                  </a:cxn>
                  <a:cxn ang="0">
                    <a:pos x="2493" y="0"/>
                  </a:cxn>
                  <a:cxn ang="0">
                    <a:pos x="2278" y="81"/>
                  </a:cxn>
                  <a:cxn ang="0">
                    <a:pos x="1936" y="44"/>
                  </a:cxn>
                  <a:cxn ang="0">
                    <a:pos x="1739" y="354"/>
                  </a:cxn>
                  <a:cxn ang="0">
                    <a:pos x="1600" y="212"/>
                  </a:cxn>
                  <a:cxn ang="0">
                    <a:pos x="1352" y="308"/>
                  </a:cxn>
                  <a:cxn ang="0">
                    <a:pos x="1445" y="515"/>
                  </a:cxn>
                  <a:cxn ang="0">
                    <a:pos x="1072" y="412"/>
                  </a:cxn>
                  <a:cxn ang="0">
                    <a:pos x="888" y="540"/>
                  </a:cxn>
                  <a:cxn ang="0">
                    <a:pos x="0" y="660"/>
                  </a:cxn>
                  <a:cxn ang="0">
                    <a:pos x="288" y="788"/>
                  </a:cxn>
                  <a:cxn ang="0">
                    <a:pos x="1040" y="676"/>
                  </a:cxn>
                  <a:cxn ang="0">
                    <a:pos x="1272" y="748"/>
                  </a:cxn>
                  <a:cxn ang="0">
                    <a:pos x="2096" y="691"/>
                  </a:cxn>
                  <a:cxn ang="0">
                    <a:pos x="2320" y="748"/>
                  </a:cxn>
                  <a:cxn ang="0">
                    <a:pos x="2456" y="596"/>
                  </a:cxn>
                  <a:cxn ang="0">
                    <a:pos x="2712" y="716"/>
                  </a:cxn>
                  <a:cxn ang="0">
                    <a:pos x="2716" y="339"/>
                  </a:cxn>
                  <a:cxn ang="0">
                    <a:pos x="2848" y="258"/>
                  </a:cxn>
                </a:cxnLst>
                <a:rect l="0" t="0" r="r" b="b"/>
                <a:pathLst>
                  <a:path w="2848" h="788">
                    <a:moveTo>
                      <a:pt x="2838" y="16"/>
                    </a:moveTo>
                    <a:lnTo>
                      <a:pt x="2493" y="0"/>
                    </a:lnTo>
                    <a:lnTo>
                      <a:pt x="2278" y="81"/>
                    </a:lnTo>
                    <a:lnTo>
                      <a:pt x="1936" y="44"/>
                    </a:lnTo>
                    <a:lnTo>
                      <a:pt x="1739" y="354"/>
                    </a:lnTo>
                    <a:lnTo>
                      <a:pt x="1600" y="212"/>
                    </a:lnTo>
                    <a:lnTo>
                      <a:pt x="1352" y="308"/>
                    </a:lnTo>
                    <a:lnTo>
                      <a:pt x="1445" y="515"/>
                    </a:lnTo>
                    <a:lnTo>
                      <a:pt x="1072" y="412"/>
                    </a:lnTo>
                    <a:lnTo>
                      <a:pt x="888" y="540"/>
                    </a:lnTo>
                    <a:lnTo>
                      <a:pt x="0" y="660"/>
                    </a:lnTo>
                    <a:lnTo>
                      <a:pt x="288" y="788"/>
                    </a:lnTo>
                    <a:lnTo>
                      <a:pt x="1040" y="676"/>
                    </a:lnTo>
                    <a:lnTo>
                      <a:pt x="1272" y="748"/>
                    </a:lnTo>
                    <a:lnTo>
                      <a:pt x="2096" y="691"/>
                    </a:lnTo>
                    <a:lnTo>
                      <a:pt x="2320" y="748"/>
                    </a:lnTo>
                    <a:lnTo>
                      <a:pt x="2456" y="596"/>
                    </a:lnTo>
                    <a:lnTo>
                      <a:pt x="2712" y="716"/>
                    </a:lnTo>
                    <a:lnTo>
                      <a:pt x="2716" y="339"/>
                    </a:lnTo>
                    <a:lnTo>
                      <a:pt x="2848" y="258"/>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10" name="Freeform 14"/>
              <p:cNvSpPr>
                <a:spLocks/>
              </p:cNvSpPr>
              <p:nvPr userDrawn="1"/>
            </p:nvSpPr>
            <p:spPr bwMode="hidden">
              <a:xfrm>
                <a:off x="5443" y="922"/>
                <a:ext cx="319" cy="854"/>
              </a:xfrm>
              <a:custGeom>
                <a:avLst/>
                <a:gdLst/>
                <a:ahLst/>
                <a:cxnLst>
                  <a:cxn ang="0">
                    <a:pos x="0" y="0"/>
                  </a:cxn>
                  <a:cxn ang="0">
                    <a:pos x="106" y="313"/>
                  </a:cxn>
                  <a:cxn ang="0">
                    <a:pos x="106" y="634"/>
                  </a:cxn>
                  <a:cxn ang="0">
                    <a:pos x="268" y="854"/>
                  </a:cxn>
                  <a:cxn ang="0">
                    <a:pos x="278" y="577"/>
                  </a:cxn>
                  <a:cxn ang="0">
                    <a:pos x="238" y="400"/>
                  </a:cxn>
                  <a:cxn ang="0">
                    <a:pos x="319" y="240"/>
                  </a:cxn>
                </a:cxnLst>
                <a:rect l="0" t="0" r="r" b="b"/>
                <a:pathLst>
                  <a:path w="319" h="854">
                    <a:moveTo>
                      <a:pt x="0" y="0"/>
                    </a:moveTo>
                    <a:lnTo>
                      <a:pt x="106" y="313"/>
                    </a:lnTo>
                    <a:lnTo>
                      <a:pt x="106" y="634"/>
                    </a:lnTo>
                    <a:lnTo>
                      <a:pt x="268" y="854"/>
                    </a:lnTo>
                    <a:lnTo>
                      <a:pt x="278" y="577"/>
                    </a:lnTo>
                    <a:lnTo>
                      <a:pt x="238" y="400"/>
                    </a:lnTo>
                    <a:lnTo>
                      <a:pt x="319" y="240"/>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11" name="Freeform 15"/>
              <p:cNvSpPr>
                <a:spLocks/>
              </p:cNvSpPr>
              <p:nvPr userDrawn="1"/>
            </p:nvSpPr>
            <p:spPr bwMode="hidden">
              <a:xfrm>
                <a:off x="4954" y="3568"/>
                <a:ext cx="646" cy="392"/>
              </a:xfrm>
              <a:custGeom>
                <a:avLst/>
                <a:gdLst/>
                <a:ahLst/>
                <a:cxnLst>
                  <a:cxn ang="0">
                    <a:pos x="504" y="0"/>
                  </a:cxn>
                  <a:cxn ang="0">
                    <a:pos x="320" y="61"/>
                  </a:cxn>
                  <a:cxn ang="0">
                    <a:pos x="238" y="109"/>
                  </a:cxn>
                  <a:cxn ang="0">
                    <a:pos x="144" y="216"/>
                  </a:cxn>
                  <a:cxn ang="0">
                    <a:pos x="0" y="392"/>
                  </a:cxn>
                  <a:cxn ang="0">
                    <a:pos x="360" y="263"/>
                  </a:cxn>
                  <a:cxn ang="0">
                    <a:pos x="432" y="182"/>
                  </a:cxn>
                  <a:cxn ang="0">
                    <a:pos x="646" y="142"/>
                  </a:cxn>
                  <a:cxn ang="0">
                    <a:pos x="504" y="0"/>
                  </a:cxn>
                </a:cxnLst>
                <a:rect l="0" t="0" r="r" b="b"/>
                <a:pathLst>
                  <a:path w="646" h="392">
                    <a:moveTo>
                      <a:pt x="504" y="0"/>
                    </a:moveTo>
                    <a:lnTo>
                      <a:pt x="320" y="61"/>
                    </a:lnTo>
                    <a:lnTo>
                      <a:pt x="238" y="109"/>
                    </a:lnTo>
                    <a:lnTo>
                      <a:pt x="144" y="216"/>
                    </a:lnTo>
                    <a:lnTo>
                      <a:pt x="0" y="392"/>
                    </a:lnTo>
                    <a:lnTo>
                      <a:pt x="360" y="263"/>
                    </a:lnTo>
                    <a:lnTo>
                      <a:pt x="432" y="182"/>
                    </a:lnTo>
                    <a:lnTo>
                      <a:pt x="646" y="142"/>
                    </a:lnTo>
                    <a:lnTo>
                      <a:pt x="504" y="0"/>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12" name="Freeform 16"/>
              <p:cNvSpPr>
                <a:spLocks/>
              </p:cNvSpPr>
              <p:nvPr userDrawn="1"/>
            </p:nvSpPr>
            <p:spPr bwMode="hidden">
              <a:xfrm>
                <a:off x="50" y="2400"/>
                <a:ext cx="2736" cy="1920"/>
              </a:xfrm>
              <a:custGeom>
                <a:avLst/>
                <a:gdLst/>
                <a:ahLst/>
                <a:cxnLst>
                  <a:cxn ang="0">
                    <a:pos x="0" y="0"/>
                  </a:cxn>
                  <a:cxn ang="0">
                    <a:pos x="96" y="336"/>
                  </a:cxn>
                  <a:cxn ang="0">
                    <a:pos x="384" y="384"/>
                  </a:cxn>
                  <a:cxn ang="0">
                    <a:pos x="576" y="720"/>
                  </a:cxn>
                  <a:cxn ang="0">
                    <a:pos x="528" y="960"/>
                  </a:cxn>
                  <a:cxn ang="0">
                    <a:pos x="672" y="1104"/>
                  </a:cxn>
                  <a:cxn ang="0">
                    <a:pos x="576" y="1392"/>
                  </a:cxn>
                  <a:cxn ang="0">
                    <a:pos x="624" y="1632"/>
                  </a:cxn>
                  <a:cxn ang="0">
                    <a:pos x="1488" y="1872"/>
                  </a:cxn>
                  <a:cxn ang="0">
                    <a:pos x="1680" y="1728"/>
                  </a:cxn>
                  <a:cxn ang="0">
                    <a:pos x="2208" y="1728"/>
                  </a:cxn>
                  <a:cxn ang="0">
                    <a:pos x="2304" y="1632"/>
                  </a:cxn>
                  <a:cxn ang="0">
                    <a:pos x="2736" y="1872"/>
                  </a:cxn>
                  <a:cxn ang="0">
                    <a:pos x="2640" y="1920"/>
                  </a:cxn>
                  <a:cxn ang="0">
                    <a:pos x="2304" y="1824"/>
                  </a:cxn>
                  <a:cxn ang="0">
                    <a:pos x="2160" y="1872"/>
                  </a:cxn>
                  <a:cxn ang="0">
                    <a:pos x="1632" y="1920"/>
                  </a:cxn>
                  <a:cxn ang="0">
                    <a:pos x="1440" y="1920"/>
                  </a:cxn>
                  <a:cxn ang="0">
                    <a:pos x="480" y="1824"/>
                  </a:cxn>
                  <a:cxn ang="0">
                    <a:pos x="192" y="1872"/>
                  </a:cxn>
                  <a:cxn ang="0">
                    <a:pos x="96" y="1680"/>
                  </a:cxn>
                  <a:cxn ang="0">
                    <a:pos x="288" y="1440"/>
                  </a:cxn>
                  <a:cxn ang="0">
                    <a:pos x="336" y="1104"/>
                  </a:cxn>
                  <a:cxn ang="0">
                    <a:pos x="144" y="864"/>
                  </a:cxn>
                  <a:cxn ang="0">
                    <a:pos x="240" y="624"/>
                  </a:cxn>
                  <a:cxn ang="0">
                    <a:pos x="48" y="528"/>
                  </a:cxn>
                  <a:cxn ang="0">
                    <a:pos x="0" y="0"/>
                  </a:cxn>
                </a:cxnLst>
                <a:rect l="0" t="0" r="r" b="b"/>
                <a:pathLst>
                  <a:path w="2736" h="1920">
                    <a:moveTo>
                      <a:pt x="0" y="0"/>
                    </a:moveTo>
                    <a:lnTo>
                      <a:pt x="96" y="336"/>
                    </a:lnTo>
                    <a:lnTo>
                      <a:pt x="384" y="384"/>
                    </a:lnTo>
                    <a:lnTo>
                      <a:pt x="576" y="720"/>
                    </a:lnTo>
                    <a:lnTo>
                      <a:pt x="528" y="960"/>
                    </a:lnTo>
                    <a:lnTo>
                      <a:pt x="672" y="1104"/>
                    </a:lnTo>
                    <a:lnTo>
                      <a:pt x="576" y="1392"/>
                    </a:lnTo>
                    <a:lnTo>
                      <a:pt x="624" y="1632"/>
                    </a:lnTo>
                    <a:lnTo>
                      <a:pt x="1488" y="1872"/>
                    </a:lnTo>
                    <a:lnTo>
                      <a:pt x="1680" y="1728"/>
                    </a:lnTo>
                    <a:lnTo>
                      <a:pt x="2208" y="1728"/>
                    </a:lnTo>
                    <a:lnTo>
                      <a:pt x="2304" y="1632"/>
                    </a:lnTo>
                    <a:lnTo>
                      <a:pt x="2736" y="1872"/>
                    </a:lnTo>
                    <a:lnTo>
                      <a:pt x="2640" y="1920"/>
                    </a:lnTo>
                    <a:lnTo>
                      <a:pt x="2304" y="1824"/>
                    </a:lnTo>
                    <a:lnTo>
                      <a:pt x="2160" y="1872"/>
                    </a:lnTo>
                    <a:lnTo>
                      <a:pt x="1632" y="1920"/>
                    </a:lnTo>
                    <a:lnTo>
                      <a:pt x="1440" y="1920"/>
                    </a:lnTo>
                    <a:lnTo>
                      <a:pt x="480" y="1824"/>
                    </a:lnTo>
                    <a:lnTo>
                      <a:pt x="192" y="1872"/>
                    </a:lnTo>
                    <a:lnTo>
                      <a:pt x="96" y="1680"/>
                    </a:lnTo>
                    <a:lnTo>
                      <a:pt x="288" y="1440"/>
                    </a:lnTo>
                    <a:lnTo>
                      <a:pt x="336" y="1104"/>
                    </a:lnTo>
                    <a:lnTo>
                      <a:pt x="144" y="864"/>
                    </a:lnTo>
                    <a:lnTo>
                      <a:pt x="240" y="624"/>
                    </a:lnTo>
                    <a:lnTo>
                      <a:pt x="48" y="528"/>
                    </a:lnTo>
                    <a:lnTo>
                      <a:pt x="0" y="0"/>
                    </a:lnTo>
                    <a:close/>
                  </a:path>
                </a:pathLst>
              </a:custGeom>
              <a:noFill/>
              <a:ln w="9525" cap="flat" cmpd="sng">
                <a:solidFill>
                  <a:schemeClr val="bg2"/>
                </a:solidFill>
                <a:prstDash val="solid"/>
                <a:round/>
                <a:headEnd type="none" w="med" len="med"/>
                <a:tailEnd type="none" w="med" len="med"/>
              </a:ln>
              <a:effectLst/>
            </p:spPr>
            <p:txBody>
              <a:bodyPr/>
              <a:lstStyle/>
              <a:p>
                <a:endParaRPr lang="en-GB" sz="1800"/>
              </a:p>
            </p:txBody>
          </p:sp>
        </p:grpSp>
        <p:grpSp>
          <p:nvGrpSpPr>
            <p:cNvPr id="4" name="Group 17"/>
            <p:cNvGrpSpPr>
              <a:grpSpLocks/>
            </p:cNvGrpSpPr>
            <p:nvPr userDrawn="1"/>
          </p:nvGrpSpPr>
          <p:grpSpPr bwMode="auto">
            <a:xfrm>
              <a:off x="0" y="2291"/>
              <a:ext cx="1385" cy="1702"/>
              <a:chOff x="0" y="2291"/>
              <a:chExt cx="1385" cy="1702"/>
            </a:xfrm>
          </p:grpSpPr>
          <p:sp>
            <p:nvSpPr>
              <p:cNvPr id="4114" name="Rectangle 18"/>
              <p:cNvSpPr>
                <a:spLocks noChangeArrowheads="1"/>
              </p:cNvSpPr>
              <p:nvPr userDrawn="1"/>
            </p:nvSpPr>
            <p:spPr bwMode="ltGray">
              <a:xfrm rot="6798887">
                <a:off x="62" y="388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15" name="Rectangle 19"/>
              <p:cNvSpPr>
                <a:spLocks noChangeArrowheads="1"/>
              </p:cNvSpPr>
              <p:nvPr userDrawn="1"/>
            </p:nvSpPr>
            <p:spPr bwMode="ltGray">
              <a:xfrm rot="6798887">
                <a:off x="33" y="388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16" name="Rectangle 20"/>
              <p:cNvSpPr>
                <a:spLocks noChangeArrowheads="1"/>
              </p:cNvSpPr>
              <p:nvPr userDrawn="1"/>
            </p:nvSpPr>
            <p:spPr bwMode="ltGray">
              <a:xfrm rot="6798887">
                <a:off x="6" y="387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17" name="Rectangle 21"/>
              <p:cNvSpPr>
                <a:spLocks noChangeArrowheads="1"/>
              </p:cNvSpPr>
              <p:nvPr userDrawn="1"/>
            </p:nvSpPr>
            <p:spPr bwMode="ltGray">
              <a:xfrm rot="5999912">
                <a:off x="209" y="388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18" name="Rectangle 22"/>
              <p:cNvSpPr>
                <a:spLocks noChangeArrowheads="1"/>
              </p:cNvSpPr>
              <p:nvPr userDrawn="1"/>
            </p:nvSpPr>
            <p:spPr bwMode="ltGray">
              <a:xfrm rot="5999912">
                <a:off x="182" y="388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19" name="Rectangle 23"/>
              <p:cNvSpPr>
                <a:spLocks noChangeArrowheads="1"/>
              </p:cNvSpPr>
              <p:nvPr userDrawn="1"/>
            </p:nvSpPr>
            <p:spPr bwMode="ltGray">
              <a:xfrm rot="6250138">
                <a:off x="152" y="388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0" name="Rectangle 24"/>
              <p:cNvSpPr>
                <a:spLocks noChangeArrowheads="1"/>
              </p:cNvSpPr>
              <p:nvPr userDrawn="1"/>
            </p:nvSpPr>
            <p:spPr bwMode="ltGray">
              <a:xfrm rot="6238076">
                <a:off x="123" y="388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1" name="Rectangle 25"/>
              <p:cNvSpPr>
                <a:spLocks noChangeArrowheads="1"/>
              </p:cNvSpPr>
              <p:nvPr userDrawn="1"/>
            </p:nvSpPr>
            <p:spPr bwMode="ltGray">
              <a:xfrm rot="5380717">
                <a:off x="363" y="386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2" name="Rectangle 26"/>
              <p:cNvSpPr>
                <a:spLocks noChangeArrowheads="1"/>
              </p:cNvSpPr>
              <p:nvPr userDrawn="1"/>
            </p:nvSpPr>
            <p:spPr bwMode="ltGray">
              <a:xfrm rot="5380717">
                <a:off x="332" y="387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3" name="Rectangle 27"/>
              <p:cNvSpPr>
                <a:spLocks noChangeArrowheads="1"/>
              </p:cNvSpPr>
              <p:nvPr userDrawn="1"/>
            </p:nvSpPr>
            <p:spPr bwMode="ltGray">
              <a:xfrm rot="5583200">
                <a:off x="302" y="387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4" name="Rectangle 28"/>
              <p:cNvSpPr>
                <a:spLocks noChangeArrowheads="1"/>
              </p:cNvSpPr>
              <p:nvPr userDrawn="1"/>
            </p:nvSpPr>
            <p:spPr bwMode="ltGray">
              <a:xfrm rot="5737625">
                <a:off x="270" y="388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5" name="Rectangle 29"/>
              <p:cNvSpPr>
                <a:spLocks noChangeArrowheads="1"/>
              </p:cNvSpPr>
              <p:nvPr userDrawn="1"/>
            </p:nvSpPr>
            <p:spPr bwMode="ltGray">
              <a:xfrm rot="4715477">
                <a:off x="516" y="382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6" name="Rectangle 30"/>
              <p:cNvSpPr>
                <a:spLocks noChangeArrowheads="1"/>
              </p:cNvSpPr>
              <p:nvPr userDrawn="1"/>
            </p:nvSpPr>
            <p:spPr bwMode="ltGray">
              <a:xfrm rot="4924949">
                <a:off x="486" y="38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7" name="Rectangle 31"/>
              <p:cNvSpPr>
                <a:spLocks noChangeArrowheads="1"/>
              </p:cNvSpPr>
              <p:nvPr userDrawn="1"/>
            </p:nvSpPr>
            <p:spPr bwMode="ltGray">
              <a:xfrm rot="4924949">
                <a:off x="456" y="38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8" name="Rectangle 32"/>
              <p:cNvSpPr>
                <a:spLocks noChangeArrowheads="1"/>
              </p:cNvSpPr>
              <p:nvPr userDrawn="1"/>
            </p:nvSpPr>
            <p:spPr bwMode="ltGray">
              <a:xfrm rot="5041352">
                <a:off x="426" y="385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9" name="Rectangle 33"/>
              <p:cNvSpPr>
                <a:spLocks noChangeArrowheads="1"/>
              </p:cNvSpPr>
              <p:nvPr userDrawn="1"/>
            </p:nvSpPr>
            <p:spPr bwMode="ltGray">
              <a:xfrm rot="3816889">
                <a:off x="664" y="376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0" name="Rectangle 34"/>
              <p:cNvSpPr>
                <a:spLocks noChangeArrowheads="1"/>
              </p:cNvSpPr>
              <p:nvPr userDrawn="1"/>
            </p:nvSpPr>
            <p:spPr bwMode="ltGray">
              <a:xfrm rot="3816889">
                <a:off x="634" y="3780"/>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1" name="Rectangle 35"/>
              <p:cNvSpPr>
                <a:spLocks noChangeArrowheads="1"/>
              </p:cNvSpPr>
              <p:nvPr userDrawn="1"/>
            </p:nvSpPr>
            <p:spPr bwMode="ltGray">
              <a:xfrm rot="4104184">
                <a:off x="605" y="379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2" name="Rectangle 36"/>
              <p:cNvSpPr>
                <a:spLocks noChangeArrowheads="1"/>
              </p:cNvSpPr>
              <p:nvPr userDrawn="1"/>
            </p:nvSpPr>
            <p:spPr bwMode="ltGray">
              <a:xfrm rot="4325343">
                <a:off x="575" y="380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3" name="Rectangle 37"/>
              <p:cNvSpPr>
                <a:spLocks noChangeArrowheads="1"/>
              </p:cNvSpPr>
              <p:nvPr userDrawn="1"/>
            </p:nvSpPr>
            <p:spPr bwMode="ltGray">
              <a:xfrm rot="3368036">
                <a:off x="799" y="3683"/>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4" name="Rectangle 38"/>
              <p:cNvSpPr>
                <a:spLocks noChangeArrowheads="1"/>
              </p:cNvSpPr>
              <p:nvPr userDrawn="1"/>
            </p:nvSpPr>
            <p:spPr bwMode="ltGray">
              <a:xfrm rot="3368036">
                <a:off x="772" y="369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5" name="Rectangle 39"/>
              <p:cNvSpPr>
                <a:spLocks noChangeArrowheads="1"/>
              </p:cNvSpPr>
              <p:nvPr userDrawn="1"/>
            </p:nvSpPr>
            <p:spPr bwMode="ltGray">
              <a:xfrm rot="3368036">
                <a:off x="745" y="37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6" name="Rectangle 40"/>
              <p:cNvSpPr>
                <a:spLocks noChangeArrowheads="1"/>
              </p:cNvSpPr>
              <p:nvPr userDrawn="1"/>
            </p:nvSpPr>
            <p:spPr bwMode="ltGray">
              <a:xfrm rot="3816889">
                <a:off x="717" y="37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7" name="Rectangle 41"/>
              <p:cNvSpPr>
                <a:spLocks noChangeArrowheads="1"/>
              </p:cNvSpPr>
              <p:nvPr userDrawn="1"/>
            </p:nvSpPr>
            <p:spPr bwMode="ltGray">
              <a:xfrm rot="2302266">
                <a:off x="923" y="358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38" name="Rectangle 42"/>
              <p:cNvSpPr>
                <a:spLocks noChangeArrowheads="1"/>
              </p:cNvSpPr>
              <p:nvPr userDrawn="1"/>
            </p:nvSpPr>
            <p:spPr bwMode="ltGray">
              <a:xfrm rot="2302266">
                <a:off x="899" y="360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39" name="Rectangle 43"/>
              <p:cNvSpPr>
                <a:spLocks noChangeArrowheads="1"/>
              </p:cNvSpPr>
              <p:nvPr userDrawn="1"/>
            </p:nvSpPr>
            <p:spPr bwMode="ltGray">
              <a:xfrm rot="2707562">
                <a:off x="876" y="362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0" name="Rectangle 44"/>
              <p:cNvSpPr>
                <a:spLocks noChangeArrowheads="1"/>
              </p:cNvSpPr>
              <p:nvPr userDrawn="1"/>
            </p:nvSpPr>
            <p:spPr bwMode="ltGray">
              <a:xfrm rot="2707562">
                <a:off x="850" y="364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41" name="Rectangle 45"/>
              <p:cNvSpPr>
                <a:spLocks noChangeArrowheads="1"/>
              </p:cNvSpPr>
              <p:nvPr userDrawn="1"/>
            </p:nvSpPr>
            <p:spPr bwMode="ltGray">
              <a:xfrm rot="1525830">
                <a:off x="1027" y="3473"/>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2" name="Rectangle 46"/>
              <p:cNvSpPr>
                <a:spLocks noChangeArrowheads="1"/>
              </p:cNvSpPr>
              <p:nvPr userDrawn="1"/>
            </p:nvSpPr>
            <p:spPr bwMode="ltGray">
              <a:xfrm rot="1525830">
                <a:off x="1009" y="349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3" name="Rectangle 47"/>
              <p:cNvSpPr>
                <a:spLocks noChangeArrowheads="1"/>
              </p:cNvSpPr>
              <p:nvPr userDrawn="1"/>
            </p:nvSpPr>
            <p:spPr bwMode="ltGray">
              <a:xfrm rot="1788117">
                <a:off x="990" y="351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4" name="Rectangle 48"/>
              <p:cNvSpPr>
                <a:spLocks noChangeArrowheads="1"/>
              </p:cNvSpPr>
              <p:nvPr userDrawn="1"/>
            </p:nvSpPr>
            <p:spPr bwMode="ltGray">
              <a:xfrm rot="1788117">
                <a:off x="969" y="354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5" name="Rectangle 49"/>
              <p:cNvSpPr>
                <a:spLocks noChangeArrowheads="1"/>
              </p:cNvSpPr>
              <p:nvPr userDrawn="1"/>
            </p:nvSpPr>
            <p:spPr bwMode="ltGray">
              <a:xfrm rot="841630">
                <a:off x="1113" y="335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46" name="Rectangle 50"/>
              <p:cNvSpPr>
                <a:spLocks noChangeArrowheads="1"/>
              </p:cNvSpPr>
              <p:nvPr userDrawn="1"/>
            </p:nvSpPr>
            <p:spPr bwMode="ltGray">
              <a:xfrm rot="841630">
                <a:off x="1100" y="337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7" name="Rectangle 51"/>
              <p:cNvSpPr>
                <a:spLocks noChangeArrowheads="1"/>
              </p:cNvSpPr>
              <p:nvPr userDrawn="1"/>
            </p:nvSpPr>
            <p:spPr bwMode="ltGray">
              <a:xfrm rot="1308689">
                <a:off x="1086" y="340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8" name="Rectangle 52"/>
              <p:cNvSpPr>
                <a:spLocks noChangeArrowheads="1"/>
              </p:cNvSpPr>
              <p:nvPr userDrawn="1"/>
            </p:nvSpPr>
            <p:spPr bwMode="ltGray">
              <a:xfrm rot="1308689">
                <a:off x="1064" y="342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9" name="Rectangle 53"/>
              <p:cNvSpPr>
                <a:spLocks noChangeArrowheads="1"/>
              </p:cNvSpPr>
              <p:nvPr userDrawn="1"/>
            </p:nvSpPr>
            <p:spPr bwMode="ltGray">
              <a:xfrm rot="469913">
                <a:off x="1172" y="3225"/>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0" name="Rectangle 54"/>
              <p:cNvSpPr>
                <a:spLocks noChangeArrowheads="1"/>
              </p:cNvSpPr>
              <p:nvPr userDrawn="1"/>
            </p:nvSpPr>
            <p:spPr bwMode="ltGray">
              <a:xfrm rot="559869">
                <a:off x="1162" y="3250"/>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1" name="Rectangle 55"/>
              <p:cNvSpPr>
                <a:spLocks noChangeArrowheads="1"/>
              </p:cNvSpPr>
              <p:nvPr userDrawn="1"/>
            </p:nvSpPr>
            <p:spPr bwMode="ltGray">
              <a:xfrm rot="734079">
                <a:off x="1154" y="327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2" name="Rectangle 56"/>
              <p:cNvSpPr>
                <a:spLocks noChangeArrowheads="1"/>
              </p:cNvSpPr>
              <p:nvPr userDrawn="1"/>
            </p:nvSpPr>
            <p:spPr bwMode="ltGray">
              <a:xfrm rot="734079">
                <a:off x="1141" y="330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53" name="Rectangle 57"/>
              <p:cNvSpPr>
                <a:spLocks noChangeArrowheads="1"/>
              </p:cNvSpPr>
              <p:nvPr userDrawn="1"/>
            </p:nvSpPr>
            <p:spPr bwMode="ltGray">
              <a:xfrm rot="-293905">
                <a:off x="1211" y="309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4" name="Rectangle 58"/>
              <p:cNvSpPr>
                <a:spLocks noChangeArrowheads="1"/>
              </p:cNvSpPr>
              <p:nvPr userDrawn="1"/>
            </p:nvSpPr>
            <p:spPr bwMode="ltGray">
              <a:xfrm rot="-8">
                <a:off x="1201" y="3122"/>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5" name="Rectangle 59"/>
              <p:cNvSpPr>
                <a:spLocks noChangeArrowheads="1"/>
              </p:cNvSpPr>
              <p:nvPr userDrawn="1"/>
            </p:nvSpPr>
            <p:spPr bwMode="ltGray">
              <a:xfrm rot="-8">
                <a:off x="1200" y="3147"/>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6" name="Rectangle 60"/>
              <p:cNvSpPr>
                <a:spLocks noChangeArrowheads="1"/>
              </p:cNvSpPr>
              <p:nvPr userDrawn="1"/>
            </p:nvSpPr>
            <p:spPr bwMode="ltGray">
              <a:xfrm rot="214188">
                <a:off x="1189" y="31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7" name="Rectangle 61"/>
              <p:cNvSpPr>
                <a:spLocks noChangeArrowheads="1"/>
              </p:cNvSpPr>
              <p:nvPr userDrawn="1"/>
            </p:nvSpPr>
            <p:spPr bwMode="ltGray">
              <a:xfrm rot="-682388">
                <a:off x="1219" y="296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58" name="Rectangle 62"/>
              <p:cNvSpPr>
                <a:spLocks noChangeArrowheads="1"/>
              </p:cNvSpPr>
              <p:nvPr userDrawn="1"/>
            </p:nvSpPr>
            <p:spPr bwMode="ltGray">
              <a:xfrm rot="-480400">
                <a:off x="1220" y="2991"/>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59" name="Rectangle 63"/>
              <p:cNvSpPr>
                <a:spLocks noChangeArrowheads="1"/>
              </p:cNvSpPr>
              <p:nvPr userDrawn="1"/>
            </p:nvSpPr>
            <p:spPr bwMode="ltGray">
              <a:xfrm rot="-480400">
                <a:off x="1220" y="30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0" name="Rectangle 64"/>
              <p:cNvSpPr>
                <a:spLocks noChangeArrowheads="1"/>
              </p:cNvSpPr>
              <p:nvPr userDrawn="1"/>
            </p:nvSpPr>
            <p:spPr bwMode="ltGray">
              <a:xfrm rot="-270546">
                <a:off x="1219" y="30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61" name="Rectangle 65"/>
              <p:cNvSpPr>
                <a:spLocks noChangeArrowheads="1"/>
              </p:cNvSpPr>
              <p:nvPr userDrawn="1"/>
            </p:nvSpPr>
            <p:spPr bwMode="ltGray">
              <a:xfrm rot="-1132286">
                <a:off x="1207" y="2843"/>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2" name="Rectangle 66"/>
              <p:cNvSpPr>
                <a:spLocks noChangeArrowheads="1"/>
              </p:cNvSpPr>
              <p:nvPr userDrawn="1"/>
            </p:nvSpPr>
            <p:spPr bwMode="ltGray">
              <a:xfrm rot="-969272">
                <a:off x="1213" y="286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3" name="Rectangle 67"/>
              <p:cNvSpPr>
                <a:spLocks noChangeArrowheads="1"/>
              </p:cNvSpPr>
              <p:nvPr userDrawn="1"/>
            </p:nvSpPr>
            <p:spPr bwMode="ltGray">
              <a:xfrm rot="-969272">
                <a:off x="1216" y="288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4" name="Rectangle 68"/>
              <p:cNvSpPr>
                <a:spLocks noChangeArrowheads="1"/>
              </p:cNvSpPr>
              <p:nvPr userDrawn="1"/>
            </p:nvSpPr>
            <p:spPr bwMode="ltGray">
              <a:xfrm rot="-806259">
                <a:off x="1219" y="29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5" name="Rectangle 69"/>
              <p:cNvSpPr>
                <a:spLocks noChangeArrowheads="1"/>
              </p:cNvSpPr>
              <p:nvPr userDrawn="1"/>
            </p:nvSpPr>
            <p:spPr bwMode="ltGray">
              <a:xfrm rot="-1543941">
                <a:off x="1165" y="272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6" name="Rectangle 70"/>
              <p:cNvSpPr>
                <a:spLocks noChangeArrowheads="1"/>
              </p:cNvSpPr>
              <p:nvPr userDrawn="1"/>
            </p:nvSpPr>
            <p:spPr bwMode="ltGray">
              <a:xfrm rot="-1341953">
                <a:off x="1176" y="2752"/>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7" name="Rectangle 71"/>
              <p:cNvSpPr>
                <a:spLocks noChangeArrowheads="1"/>
              </p:cNvSpPr>
              <p:nvPr userDrawn="1"/>
            </p:nvSpPr>
            <p:spPr bwMode="ltGray">
              <a:xfrm rot="-1341953">
                <a:off x="1184" y="277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8" name="Rectangle 72"/>
              <p:cNvSpPr>
                <a:spLocks noChangeArrowheads="1"/>
              </p:cNvSpPr>
              <p:nvPr userDrawn="1"/>
            </p:nvSpPr>
            <p:spPr bwMode="ltGray">
              <a:xfrm rot="-1341953">
                <a:off x="1194" y="279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9" name="Rectangle 73"/>
              <p:cNvSpPr>
                <a:spLocks noChangeArrowheads="1"/>
              </p:cNvSpPr>
              <p:nvPr userDrawn="1"/>
            </p:nvSpPr>
            <p:spPr bwMode="ltGray">
              <a:xfrm rot="-1928746">
                <a:off x="1101" y="262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0" name="Rectangle 74"/>
              <p:cNvSpPr>
                <a:spLocks noChangeArrowheads="1"/>
              </p:cNvSpPr>
              <p:nvPr userDrawn="1"/>
            </p:nvSpPr>
            <p:spPr bwMode="ltGray">
              <a:xfrm rot="-1844175">
                <a:off x="1114" y="264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1" name="Rectangle 75"/>
              <p:cNvSpPr>
                <a:spLocks noChangeArrowheads="1"/>
              </p:cNvSpPr>
              <p:nvPr userDrawn="1"/>
            </p:nvSpPr>
            <p:spPr bwMode="ltGray">
              <a:xfrm rot="-1752383">
                <a:off x="1129" y="266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2" name="Rectangle 76"/>
              <p:cNvSpPr>
                <a:spLocks noChangeArrowheads="1"/>
              </p:cNvSpPr>
              <p:nvPr userDrawn="1"/>
            </p:nvSpPr>
            <p:spPr bwMode="ltGray">
              <a:xfrm rot="-1752383">
                <a:off x="1142" y="268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3" name="Rectangle 77"/>
              <p:cNvSpPr>
                <a:spLocks noChangeArrowheads="1"/>
              </p:cNvSpPr>
              <p:nvPr userDrawn="1"/>
            </p:nvSpPr>
            <p:spPr bwMode="ltGray">
              <a:xfrm rot="-2466736">
                <a:off x="1014" y="253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4" name="Rectangle 78"/>
              <p:cNvSpPr>
                <a:spLocks noChangeArrowheads="1"/>
              </p:cNvSpPr>
              <p:nvPr userDrawn="1"/>
            </p:nvSpPr>
            <p:spPr bwMode="ltGray">
              <a:xfrm rot="-2466736">
                <a:off x="1035" y="255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5" name="Rectangle 79"/>
              <p:cNvSpPr>
                <a:spLocks noChangeArrowheads="1"/>
              </p:cNvSpPr>
              <p:nvPr userDrawn="1"/>
            </p:nvSpPr>
            <p:spPr bwMode="ltGray">
              <a:xfrm rot="-2466736">
                <a:off x="1050" y="257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6" name="Rectangle 80"/>
              <p:cNvSpPr>
                <a:spLocks noChangeArrowheads="1"/>
              </p:cNvSpPr>
              <p:nvPr userDrawn="1"/>
            </p:nvSpPr>
            <p:spPr bwMode="ltGray">
              <a:xfrm rot="-2342866">
                <a:off x="1068" y="2590"/>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7" name="Freeform 81"/>
              <p:cNvSpPr>
                <a:spLocks/>
              </p:cNvSpPr>
              <p:nvPr userDrawn="1"/>
            </p:nvSpPr>
            <p:spPr bwMode="ltGray">
              <a:xfrm>
                <a:off x="486" y="2563"/>
                <a:ext cx="180" cy="151"/>
              </a:xfrm>
              <a:custGeom>
                <a:avLst/>
                <a:gdLst/>
                <a:ahLst/>
                <a:cxnLst>
                  <a:cxn ang="0">
                    <a:pos x="0" y="144"/>
                  </a:cxn>
                  <a:cxn ang="0">
                    <a:pos x="28" y="147"/>
                  </a:cxn>
                  <a:cxn ang="0">
                    <a:pos x="64" y="46"/>
                  </a:cxn>
                  <a:cxn ang="0">
                    <a:pos x="94" y="151"/>
                  </a:cxn>
                  <a:cxn ang="0">
                    <a:pos x="129" y="151"/>
                  </a:cxn>
                  <a:cxn ang="0">
                    <a:pos x="180" y="9"/>
                  </a:cxn>
                  <a:cxn ang="0">
                    <a:pos x="148" y="10"/>
                  </a:cxn>
                  <a:cxn ang="0">
                    <a:pos x="112" y="112"/>
                  </a:cxn>
                  <a:cxn ang="0">
                    <a:pos x="79" y="0"/>
                  </a:cxn>
                  <a:cxn ang="0">
                    <a:pos x="48" y="0"/>
                  </a:cxn>
                  <a:cxn ang="0">
                    <a:pos x="0" y="144"/>
                  </a:cxn>
                </a:cxnLst>
                <a:rect l="0" t="0" r="r" b="b"/>
                <a:pathLst>
                  <a:path w="180" h="151">
                    <a:moveTo>
                      <a:pt x="0" y="144"/>
                    </a:moveTo>
                    <a:lnTo>
                      <a:pt x="28" y="147"/>
                    </a:lnTo>
                    <a:lnTo>
                      <a:pt x="64" y="46"/>
                    </a:lnTo>
                    <a:lnTo>
                      <a:pt x="94" y="151"/>
                    </a:lnTo>
                    <a:lnTo>
                      <a:pt x="129" y="151"/>
                    </a:lnTo>
                    <a:lnTo>
                      <a:pt x="180" y="9"/>
                    </a:lnTo>
                    <a:lnTo>
                      <a:pt x="148" y="10"/>
                    </a:lnTo>
                    <a:lnTo>
                      <a:pt x="112" y="112"/>
                    </a:lnTo>
                    <a:lnTo>
                      <a:pt x="79" y="0"/>
                    </a:lnTo>
                    <a:lnTo>
                      <a:pt x="48" y="0"/>
                    </a:lnTo>
                    <a:lnTo>
                      <a:pt x="0" y="144"/>
                    </a:lnTo>
                    <a:close/>
                  </a:path>
                </a:pathLst>
              </a:custGeom>
              <a:solidFill>
                <a:schemeClr val="bg2"/>
              </a:solidFill>
              <a:ln w="9525">
                <a:noFill/>
                <a:round/>
                <a:headEnd/>
                <a:tailEnd/>
              </a:ln>
              <a:effectLst/>
            </p:spPr>
            <p:txBody>
              <a:bodyPr/>
              <a:lstStyle/>
              <a:p>
                <a:endParaRPr lang="en-GB" sz="1800"/>
              </a:p>
            </p:txBody>
          </p:sp>
          <p:sp>
            <p:nvSpPr>
              <p:cNvPr id="4178" name="Rectangle 82"/>
              <p:cNvSpPr>
                <a:spLocks noChangeArrowheads="1"/>
              </p:cNvSpPr>
              <p:nvPr userDrawn="1"/>
            </p:nvSpPr>
            <p:spPr bwMode="ltGray">
              <a:xfrm rot="6575641">
                <a:off x="-217" y="3138"/>
                <a:ext cx="1226" cy="12"/>
              </a:xfrm>
              <a:prstGeom prst="rect">
                <a:avLst/>
              </a:prstGeom>
              <a:solidFill>
                <a:schemeClr val="bg2"/>
              </a:solidFill>
              <a:ln w="9525">
                <a:noFill/>
                <a:miter lim="800000"/>
                <a:headEnd/>
                <a:tailEnd/>
              </a:ln>
              <a:effectLst/>
            </p:spPr>
            <p:txBody>
              <a:bodyPr wrap="none" anchor="ctr"/>
              <a:lstStyle/>
              <a:p>
                <a:endParaRPr lang="en-GB" sz="1800"/>
              </a:p>
            </p:txBody>
          </p:sp>
          <p:sp>
            <p:nvSpPr>
              <p:cNvPr id="4179" name="Rectangle 83"/>
              <p:cNvSpPr>
                <a:spLocks noChangeArrowheads="1"/>
              </p:cNvSpPr>
              <p:nvPr userDrawn="1"/>
            </p:nvSpPr>
            <p:spPr bwMode="ltGray">
              <a:xfrm rot="238799">
                <a:off x="4" y="3146"/>
                <a:ext cx="1031" cy="12"/>
              </a:xfrm>
              <a:prstGeom prst="rect">
                <a:avLst/>
              </a:prstGeom>
              <a:solidFill>
                <a:schemeClr val="bg2"/>
              </a:solidFill>
              <a:ln w="9525">
                <a:noFill/>
                <a:miter lim="800000"/>
                <a:headEnd/>
                <a:tailEnd/>
              </a:ln>
              <a:effectLst/>
            </p:spPr>
            <p:txBody>
              <a:bodyPr wrap="none" anchor="ctr"/>
              <a:lstStyle/>
              <a:p>
                <a:endParaRPr lang="en-GB" sz="1800"/>
              </a:p>
            </p:txBody>
          </p:sp>
          <p:sp>
            <p:nvSpPr>
              <p:cNvPr id="4180" name="Rectangle 84"/>
              <p:cNvSpPr>
                <a:spLocks noChangeArrowheads="1"/>
              </p:cNvSpPr>
              <p:nvPr userDrawn="1"/>
            </p:nvSpPr>
            <p:spPr bwMode="ltGray">
              <a:xfrm rot="-2957028">
                <a:off x="907" y="24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1" name="Rectangle 85"/>
              <p:cNvSpPr>
                <a:spLocks noChangeArrowheads="1"/>
              </p:cNvSpPr>
              <p:nvPr userDrawn="1"/>
            </p:nvSpPr>
            <p:spPr bwMode="ltGray">
              <a:xfrm rot="-2957028">
                <a:off x="930" y="248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2" name="Rectangle 86"/>
              <p:cNvSpPr>
                <a:spLocks noChangeArrowheads="1"/>
              </p:cNvSpPr>
              <p:nvPr userDrawn="1"/>
            </p:nvSpPr>
            <p:spPr bwMode="ltGray">
              <a:xfrm rot="-2957028">
                <a:off x="954" y="249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83" name="Rectangle 87"/>
              <p:cNvSpPr>
                <a:spLocks noChangeArrowheads="1"/>
              </p:cNvSpPr>
              <p:nvPr userDrawn="1"/>
            </p:nvSpPr>
            <p:spPr bwMode="ltGray">
              <a:xfrm rot="-2661033">
                <a:off x="974" y="2509"/>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84" name="Rectangle 88"/>
              <p:cNvSpPr>
                <a:spLocks noChangeArrowheads="1"/>
              </p:cNvSpPr>
              <p:nvPr userDrawn="1"/>
            </p:nvSpPr>
            <p:spPr bwMode="ltGray">
              <a:xfrm rot="-3638503">
                <a:off x="788" y="242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85" name="Rectangle 89"/>
              <p:cNvSpPr>
                <a:spLocks noChangeArrowheads="1"/>
              </p:cNvSpPr>
              <p:nvPr userDrawn="1"/>
            </p:nvSpPr>
            <p:spPr bwMode="ltGray">
              <a:xfrm rot="-3638503">
                <a:off x="815" y="243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86" name="Rectangle 90"/>
              <p:cNvSpPr>
                <a:spLocks noChangeArrowheads="1"/>
              </p:cNvSpPr>
              <p:nvPr userDrawn="1"/>
            </p:nvSpPr>
            <p:spPr bwMode="ltGray">
              <a:xfrm rot="-3514633">
                <a:off x="837" y="24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7" name="Rectangle 91"/>
              <p:cNvSpPr>
                <a:spLocks noChangeArrowheads="1"/>
              </p:cNvSpPr>
              <p:nvPr userDrawn="1"/>
            </p:nvSpPr>
            <p:spPr bwMode="ltGray">
              <a:xfrm rot="-3220799">
                <a:off x="862" y="245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8" name="Rectangle 92"/>
              <p:cNvSpPr>
                <a:spLocks noChangeArrowheads="1"/>
              </p:cNvSpPr>
              <p:nvPr userDrawn="1"/>
            </p:nvSpPr>
            <p:spPr bwMode="ltGray">
              <a:xfrm rot="-4338250">
                <a:off x="649" y="239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89" name="Rectangle 93"/>
              <p:cNvSpPr>
                <a:spLocks noChangeArrowheads="1"/>
              </p:cNvSpPr>
              <p:nvPr userDrawn="1"/>
            </p:nvSpPr>
            <p:spPr bwMode="ltGray">
              <a:xfrm rot="-4250359">
                <a:off x="677" y="2402"/>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0" name="Rectangle 94"/>
              <p:cNvSpPr>
                <a:spLocks noChangeArrowheads="1"/>
              </p:cNvSpPr>
              <p:nvPr userDrawn="1"/>
            </p:nvSpPr>
            <p:spPr bwMode="ltGray">
              <a:xfrm rot="-4250359">
                <a:off x="707" y="2407"/>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1" name="Rectangle 95"/>
              <p:cNvSpPr>
                <a:spLocks noChangeArrowheads="1"/>
              </p:cNvSpPr>
              <p:nvPr userDrawn="1"/>
            </p:nvSpPr>
            <p:spPr bwMode="ltGray">
              <a:xfrm rot="-3989246">
                <a:off x="737" y="241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2" name="Rectangle 96"/>
              <p:cNvSpPr>
                <a:spLocks noChangeArrowheads="1"/>
              </p:cNvSpPr>
              <p:nvPr userDrawn="1"/>
            </p:nvSpPr>
            <p:spPr bwMode="ltGray">
              <a:xfrm rot="-4862215">
                <a:off x="503" y="239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3" name="Rectangle 97"/>
              <p:cNvSpPr>
                <a:spLocks noChangeArrowheads="1"/>
              </p:cNvSpPr>
              <p:nvPr userDrawn="1"/>
            </p:nvSpPr>
            <p:spPr bwMode="ltGray">
              <a:xfrm rot="-4673370">
                <a:off x="533" y="239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4" name="Rectangle 98"/>
              <p:cNvSpPr>
                <a:spLocks noChangeArrowheads="1"/>
              </p:cNvSpPr>
              <p:nvPr userDrawn="1"/>
            </p:nvSpPr>
            <p:spPr bwMode="ltGray">
              <a:xfrm rot="-4646721">
                <a:off x="563" y="239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5" name="Rectangle 99"/>
              <p:cNvSpPr>
                <a:spLocks noChangeArrowheads="1"/>
              </p:cNvSpPr>
              <p:nvPr userDrawn="1"/>
            </p:nvSpPr>
            <p:spPr bwMode="ltGray">
              <a:xfrm rot="-4580623">
                <a:off x="594" y="239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6" name="Rectangle 100"/>
              <p:cNvSpPr>
                <a:spLocks noChangeArrowheads="1"/>
              </p:cNvSpPr>
              <p:nvPr userDrawn="1"/>
            </p:nvSpPr>
            <p:spPr bwMode="ltGray">
              <a:xfrm rot="-5195129">
                <a:off x="355" y="241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7" name="Rectangle 101"/>
              <p:cNvSpPr>
                <a:spLocks noChangeArrowheads="1"/>
              </p:cNvSpPr>
              <p:nvPr userDrawn="1"/>
            </p:nvSpPr>
            <p:spPr bwMode="ltGray">
              <a:xfrm rot="-5360484">
                <a:off x="385" y="240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8" name="Rectangle 102"/>
              <p:cNvSpPr>
                <a:spLocks noChangeArrowheads="1"/>
              </p:cNvSpPr>
              <p:nvPr userDrawn="1"/>
            </p:nvSpPr>
            <p:spPr bwMode="ltGray">
              <a:xfrm rot="-5288939">
                <a:off x="418" y="240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9" name="Rectangle 103"/>
              <p:cNvSpPr>
                <a:spLocks noChangeArrowheads="1"/>
              </p:cNvSpPr>
              <p:nvPr userDrawn="1"/>
            </p:nvSpPr>
            <p:spPr bwMode="ltGray">
              <a:xfrm rot="-5164854">
                <a:off x="449" y="2400"/>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200" name="Rectangle 104"/>
              <p:cNvSpPr>
                <a:spLocks noChangeArrowheads="1"/>
              </p:cNvSpPr>
              <p:nvPr userDrawn="1"/>
            </p:nvSpPr>
            <p:spPr bwMode="ltGray">
              <a:xfrm rot="-6132163">
                <a:off x="206" y="245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1" name="Rectangle 105"/>
              <p:cNvSpPr>
                <a:spLocks noChangeArrowheads="1"/>
              </p:cNvSpPr>
              <p:nvPr userDrawn="1"/>
            </p:nvSpPr>
            <p:spPr bwMode="ltGray">
              <a:xfrm rot="-6220433">
                <a:off x="237" y="24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2" name="Rectangle 106"/>
              <p:cNvSpPr>
                <a:spLocks noChangeArrowheads="1"/>
              </p:cNvSpPr>
              <p:nvPr userDrawn="1"/>
            </p:nvSpPr>
            <p:spPr bwMode="ltGray">
              <a:xfrm rot="-6110943">
                <a:off x="266" y="243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3" name="Rectangle 107"/>
              <p:cNvSpPr>
                <a:spLocks noChangeArrowheads="1"/>
              </p:cNvSpPr>
              <p:nvPr userDrawn="1"/>
            </p:nvSpPr>
            <p:spPr bwMode="ltGray">
              <a:xfrm rot="-5919570">
                <a:off x="292" y="242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204" name="Rectangle 108"/>
              <p:cNvSpPr>
                <a:spLocks noChangeArrowheads="1"/>
              </p:cNvSpPr>
              <p:nvPr userDrawn="1"/>
            </p:nvSpPr>
            <p:spPr bwMode="ltGray">
              <a:xfrm rot="-7376291">
                <a:off x="5" y="254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5" name="Rectangle 109"/>
              <p:cNvSpPr>
                <a:spLocks noChangeArrowheads="1"/>
              </p:cNvSpPr>
              <p:nvPr userDrawn="1"/>
            </p:nvSpPr>
            <p:spPr bwMode="ltGray">
              <a:xfrm rot="-7168347">
                <a:off x="64" y="25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6" name="Rectangle 110"/>
              <p:cNvSpPr>
                <a:spLocks noChangeArrowheads="1"/>
              </p:cNvSpPr>
              <p:nvPr userDrawn="1"/>
            </p:nvSpPr>
            <p:spPr bwMode="ltGray">
              <a:xfrm rot="-6802416">
                <a:off x="92" y="250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7" name="Rectangle 111"/>
              <p:cNvSpPr>
                <a:spLocks noChangeArrowheads="1"/>
              </p:cNvSpPr>
              <p:nvPr userDrawn="1"/>
            </p:nvSpPr>
            <p:spPr bwMode="ltGray">
              <a:xfrm rot="-6802416">
                <a:off x="119" y="249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8" name="Rectangle 112"/>
              <p:cNvSpPr>
                <a:spLocks noChangeArrowheads="1"/>
              </p:cNvSpPr>
              <p:nvPr userDrawn="1"/>
            </p:nvSpPr>
            <p:spPr bwMode="ltGray">
              <a:xfrm rot="-6457704">
                <a:off x="150" y="247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9" name="Rectangle 113"/>
              <p:cNvSpPr>
                <a:spLocks noChangeArrowheads="1"/>
              </p:cNvSpPr>
              <p:nvPr userDrawn="1"/>
            </p:nvSpPr>
            <p:spPr bwMode="ltGray">
              <a:xfrm rot="-1876771">
                <a:off x="0" y="336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210" name="Rectangle 114"/>
              <p:cNvSpPr>
                <a:spLocks noChangeArrowheads="1"/>
              </p:cNvSpPr>
              <p:nvPr userDrawn="1"/>
            </p:nvSpPr>
            <p:spPr bwMode="ltGray">
              <a:xfrm rot="3283992">
                <a:off x="511" y="347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4211" name="Rectangle 115"/>
              <p:cNvSpPr>
                <a:spLocks noChangeArrowheads="1"/>
              </p:cNvSpPr>
              <p:nvPr userDrawn="1"/>
            </p:nvSpPr>
            <p:spPr bwMode="ltGray">
              <a:xfrm rot="3283992">
                <a:off x="35" y="279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4212" name="Rectangle 116"/>
              <p:cNvSpPr>
                <a:spLocks noChangeArrowheads="1"/>
              </p:cNvSpPr>
              <p:nvPr userDrawn="1"/>
            </p:nvSpPr>
            <p:spPr bwMode="ltGray">
              <a:xfrm rot="-1876771">
                <a:off x="700" y="2851"/>
                <a:ext cx="317" cy="12"/>
              </a:xfrm>
              <a:prstGeom prst="rect">
                <a:avLst/>
              </a:prstGeom>
              <a:solidFill>
                <a:schemeClr val="bg2"/>
              </a:solidFill>
              <a:ln w="9525">
                <a:noFill/>
                <a:miter lim="800000"/>
                <a:headEnd/>
                <a:tailEnd/>
              </a:ln>
              <a:effectLst/>
            </p:spPr>
            <p:txBody>
              <a:bodyPr wrap="none" anchor="ctr"/>
              <a:lstStyle/>
              <a:p>
                <a:endParaRPr lang="en-GB" sz="1800"/>
              </a:p>
            </p:txBody>
          </p:sp>
          <p:sp>
            <p:nvSpPr>
              <p:cNvPr id="4213" name="Rectangle 117"/>
              <p:cNvSpPr>
                <a:spLocks noChangeArrowheads="1"/>
              </p:cNvSpPr>
              <p:nvPr userDrawn="1"/>
            </p:nvSpPr>
            <p:spPr bwMode="ltGray">
              <a:xfrm rot="5908516">
                <a:off x="200" y="3915"/>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4214" name="Rectangle 118"/>
              <p:cNvSpPr>
                <a:spLocks noChangeArrowheads="1"/>
              </p:cNvSpPr>
              <p:nvPr userDrawn="1"/>
            </p:nvSpPr>
            <p:spPr bwMode="ltGray">
              <a:xfrm rot="6683973">
                <a:off x="45" y="3915"/>
                <a:ext cx="144" cy="12"/>
              </a:xfrm>
              <a:prstGeom prst="rect">
                <a:avLst/>
              </a:prstGeom>
              <a:solidFill>
                <a:schemeClr val="bg2"/>
              </a:solidFill>
              <a:ln w="9525">
                <a:noFill/>
                <a:miter lim="800000"/>
                <a:headEnd/>
                <a:tailEnd/>
              </a:ln>
              <a:effectLst/>
            </p:spPr>
            <p:txBody>
              <a:bodyPr wrap="none" anchor="ctr"/>
              <a:lstStyle/>
              <a:p>
                <a:endParaRPr lang="en-GB" sz="1800"/>
              </a:p>
            </p:txBody>
          </p:sp>
          <p:sp>
            <p:nvSpPr>
              <p:cNvPr id="4215" name="Rectangle 119"/>
              <p:cNvSpPr>
                <a:spLocks noChangeArrowheads="1"/>
              </p:cNvSpPr>
              <p:nvPr userDrawn="1"/>
            </p:nvSpPr>
            <p:spPr bwMode="ltGray">
              <a:xfrm rot="5245609">
                <a:off x="361" y="389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6" name="Rectangle 120"/>
              <p:cNvSpPr>
                <a:spLocks noChangeArrowheads="1"/>
              </p:cNvSpPr>
              <p:nvPr userDrawn="1"/>
            </p:nvSpPr>
            <p:spPr bwMode="ltGray">
              <a:xfrm rot="4500520">
                <a:off x="522" y="3847"/>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7" name="Rectangle 121"/>
              <p:cNvSpPr>
                <a:spLocks noChangeArrowheads="1"/>
              </p:cNvSpPr>
              <p:nvPr userDrawn="1"/>
            </p:nvSpPr>
            <p:spPr bwMode="ltGray">
              <a:xfrm rot="3805227">
                <a:off x="670" y="377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8" name="Rectangle 122"/>
              <p:cNvSpPr>
                <a:spLocks noChangeArrowheads="1"/>
              </p:cNvSpPr>
              <p:nvPr userDrawn="1"/>
            </p:nvSpPr>
            <p:spPr bwMode="ltGray">
              <a:xfrm rot="3060138">
                <a:off x="813" y="368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9" name="Rectangle 123"/>
              <p:cNvSpPr>
                <a:spLocks noChangeArrowheads="1"/>
              </p:cNvSpPr>
              <p:nvPr userDrawn="1"/>
            </p:nvSpPr>
            <p:spPr bwMode="ltGray">
              <a:xfrm rot="2090281">
                <a:off x="938" y="3582"/>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20" name="Rectangle 124"/>
              <p:cNvSpPr>
                <a:spLocks noChangeArrowheads="1"/>
              </p:cNvSpPr>
              <p:nvPr userDrawn="1"/>
            </p:nvSpPr>
            <p:spPr bwMode="ltGray">
              <a:xfrm rot="-7168347">
                <a:off x="-18" y="2506"/>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21" name="Rectangle 125"/>
              <p:cNvSpPr>
                <a:spLocks noChangeArrowheads="1"/>
              </p:cNvSpPr>
              <p:nvPr userDrawn="1"/>
            </p:nvSpPr>
            <p:spPr bwMode="ltGray">
              <a:xfrm rot="-6406501">
                <a:off x="136" y="243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22" name="Rectangle 126"/>
              <p:cNvSpPr>
                <a:spLocks noChangeArrowheads="1"/>
              </p:cNvSpPr>
              <p:nvPr userDrawn="1"/>
            </p:nvSpPr>
            <p:spPr bwMode="ltGray">
              <a:xfrm rot="-4970620">
                <a:off x="447" y="2364"/>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4223" name="Rectangle 127"/>
              <p:cNvSpPr>
                <a:spLocks noChangeArrowheads="1"/>
              </p:cNvSpPr>
              <p:nvPr userDrawn="1"/>
            </p:nvSpPr>
            <p:spPr bwMode="ltGray">
              <a:xfrm rot="-4298502">
                <a:off x="597" y="2360"/>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4224" name="Rectangle 128"/>
              <p:cNvSpPr>
                <a:spLocks noChangeArrowheads="1"/>
              </p:cNvSpPr>
              <p:nvPr userDrawn="1"/>
            </p:nvSpPr>
            <p:spPr bwMode="ltGray">
              <a:xfrm rot="-3676305">
                <a:off x="739" y="2386"/>
                <a:ext cx="155" cy="12"/>
              </a:xfrm>
              <a:prstGeom prst="rect">
                <a:avLst/>
              </a:prstGeom>
              <a:solidFill>
                <a:schemeClr val="bg2"/>
              </a:solidFill>
              <a:ln w="9525">
                <a:noFill/>
                <a:miter lim="800000"/>
                <a:headEnd/>
                <a:tailEnd/>
              </a:ln>
              <a:effectLst/>
            </p:spPr>
            <p:txBody>
              <a:bodyPr wrap="none" anchor="ctr"/>
              <a:lstStyle/>
              <a:p>
                <a:endParaRPr lang="en-GB" sz="1800"/>
              </a:p>
            </p:txBody>
          </p:sp>
          <p:sp>
            <p:nvSpPr>
              <p:cNvPr id="4225" name="Rectangle 129"/>
              <p:cNvSpPr>
                <a:spLocks noChangeArrowheads="1"/>
              </p:cNvSpPr>
              <p:nvPr userDrawn="1"/>
            </p:nvSpPr>
            <p:spPr bwMode="ltGray">
              <a:xfrm rot="-3188616">
                <a:off x="869" y="24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26" name="Rectangle 130"/>
              <p:cNvSpPr>
                <a:spLocks noChangeArrowheads="1"/>
              </p:cNvSpPr>
              <p:nvPr userDrawn="1"/>
            </p:nvSpPr>
            <p:spPr bwMode="ltGray">
              <a:xfrm rot="-2610246">
                <a:off x="984" y="2497"/>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27" name="Rectangle 131"/>
              <p:cNvSpPr>
                <a:spLocks noChangeArrowheads="1"/>
              </p:cNvSpPr>
              <p:nvPr userDrawn="1"/>
            </p:nvSpPr>
            <p:spPr bwMode="ltGray">
              <a:xfrm rot="-2190008">
                <a:off x="1075" y="2585"/>
                <a:ext cx="173" cy="12"/>
              </a:xfrm>
              <a:prstGeom prst="rect">
                <a:avLst/>
              </a:prstGeom>
              <a:solidFill>
                <a:schemeClr val="bg2"/>
              </a:solidFill>
              <a:ln w="9525">
                <a:noFill/>
                <a:miter lim="800000"/>
                <a:headEnd/>
                <a:tailEnd/>
              </a:ln>
              <a:effectLst/>
            </p:spPr>
            <p:txBody>
              <a:bodyPr wrap="none" anchor="ctr"/>
              <a:lstStyle/>
              <a:p>
                <a:endParaRPr lang="en-GB" sz="1800"/>
              </a:p>
            </p:txBody>
          </p:sp>
          <p:sp>
            <p:nvSpPr>
              <p:cNvPr id="4228" name="Rectangle 132"/>
              <p:cNvSpPr>
                <a:spLocks noChangeArrowheads="1"/>
              </p:cNvSpPr>
              <p:nvPr userDrawn="1"/>
            </p:nvSpPr>
            <p:spPr bwMode="ltGray">
              <a:xfrm rot="-1728558">
                <a:off x="1147" y="2688"/>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29" name="Rectangle 133"/>
              <p:cNvSpPr>
                <a:spLocks noChangeArrowheads="1"/>
              </p:cNvSpPr>
              <p:nvPr userDrawn="1"/>
            </p:nvSpPr>
            <p:spPr bwMode="ltGray">
              <a:xfrm rot="-1172118">
                <a:off x="1198" y="2805"/>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30" name="Rectangle 134"/>
              <p:cNvSpPr>
                <a:spLocks noChangeArrowheads="1"/>
              </p:cNvSpPr>
              <p:nvPr userDrawn="1"/>
            </p:nvSpPr>
            <p:spPr bwMode="ltGray">
              <a:xfrm rot="-753845">
                <a:off x="1218" y="29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31" name="Rectangle 135"/>
              <p:cNvSpPr>
                <a:spLocks noChangeArrowheads="1"/>
              </p:cNvSpPr>
              <p:nvPr userDrawn="1"/>
            </p:nvSpPr>
            <p:spPr bwMode="ltGray">
              <a:xfrm rot="-287823">
                <a:off x="1213" y="3066"/>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32" name="Rectangle 136"/>
              <p:cNvSpPr>
                <a:spLocks noChangeArrowheads="1"/>
              </p:cNvSpPr>
              <p:nvPr userDrawn="1"/>
            </p:nvSpPr>
            <p:spPr bwMode="ltGray">
              <a:xfrm rot="696741">
                <a:off x="1126" y="3337"/>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4233" name="Rectangle 137"/>
              <p:cNvSpPr>
                <a:spLocks noChangeArrowheads="1"/>
              </p:cNvSpPr>
              <p:nvPr userDrawn="1"/>
            </p:nvSpPr>
            <p:spPr bwMode="ltGray">
              <a:xfrm rot="1529990">
                <a:off x="1041" y="3465"/>
                <a:ext cx="140" cy="12"/>
              </a:xfrm>
              <a:prstGeom prst="rect">
                <a:avLst/>
              </a:prstGeom>
              <a:solidFill>
                <a:schemeClr val="bg2"/>
              </a:solidFill>
              <a:ln w="9525">
                <a:noFill/>
                <a:miter lim="800000"/>
                <a:headEnd/>
                <a:tailEnd/>
              </a:ln>
              <a:effectLst/>
            </p:spPr>
            <p:txBody>
              <a:bodyPr wrap="none" anchor="ctr"/>
              <a:lstStyle/>
              <a:p>
                <a:endParaRPr lang="en-GB" sz="1800"/>
              </a:p>
            </p:txBody>
          </p:sp>
          <p:sp>
            <p:nvSpPr>
              <p:cNvPr id="4234" name="Freeform 138"/>
              <p:cNvSpPr>
                <a:spLocks/>
              </p:cNvSpPr>
              <p:nvPr userDrawn="1"/>
            </p:nvSpPr>
            <p:spPr bwMode="ltGray">
              <a:xfrm>
                <a:off x="850" y="3136"/>
                <a:ext cx="204" cy="120"/>
              </a:xfrm>
              <a:custGeom>
                <a:avLst/>
                <a:gdLst/>
                <a:ahLst/>
                <a:cxnLst>
                  <a:cxn ang="0">
                    <a:pos x="168" y="120"/>
                  </a:cxn>
                  <a:cxn ang="0">
                    <a:pos x="204" y="12"/>
                  </a:cxn>
                  <a:cxn ang="0">
                    <a:pos x="42" y="0"/>
                  </a:cxn>
                  <a:cxn ang="0">
                    <a:pos x="0" y="108"/>
                  </a:cxn>
                  <a:cxn ang="0">
                    <a:pos x="30" y="114"/>
                  </a:cxn>
                  <a:cxn ang="0">
                    <a:pos x="60" y="30"/>
                  </a:cxn>
                  <a:cxn ang="0">
                    <a:pos x="102" y="36"/>
                  </a:cxn>
                  <a:cxn ang="0">
                    <a:pos x="78" y="108"/>
                  </a:cxn>
                  <a:cxn ang="0">
                    <a:pos x="102" y="108"/>
                  </a:cxn>
                  <a:cxn ang="0">
                    <a:pos x="132" y="36"/>
                  </a:cxn>
                  <a:cxn ang="0">
                    <a:pos x="162" y="36"/>
                  </a:cxn>
                  <a:cxn ang="0">
                    <a:pos x="138" y="114"/>
                  </a:cxn>
                  <a:cxn ang="0">
                    <a:pos x="168" y="120"/>
                  </a:cxn>
                </a:cxnLst>
                <a:rect l="0" t="0" r="r" b="b"/>
                <a:pathLst>
                  <a:path w="204" h="120">
                    <a:moveTo>
                      <a:pt x="168" y="120"/>
                    </a:moveTo>
                    <a:lnTo>
                      <a:pt x="204" y="12"/>
                    </a:lnTo>
                    <a:lnTo>
                      <a:pt x="42" y="0"/>
                    </a:lnTo>
                    <a:lnTo>
                      <a:pt x="0" y="108"/>
                    </a:lnTo>
                    <a:lnTo>
                      <a:pt x="30" y="114"/>
                    </a:lnTo>
                    <a:lnTo>
                      <a:pt x="60" y="30"/>
                    </a:lnTo>
                    <a:lnTo>
                      <a:pt x="102" y="36"/>
                    </a:lnTo>
                    <a:lnTo>
                      <a:pt x="78" y="108"/>
                    </a:lnTo>
                    <a:lnTo>
                      <a:pt x="102" y="108"/>
                    </a:lnTo>
                    <a:lnTo>
                      <a:pt x="132" y="36"/>
                    </a:lnTo>
                    <a:lnTo>
                      <a:pt x="162" y="36"/>
                    </a:lnTo>
                    <a:lnTo>
                      <a:pt x="138" y="114"/>
                    </a:lnTo>
                    <a:lnTo>
                      <a:pt x="168" y="120"/>
                    </a:lnTo>
                    <a:close/>
                  </a:path>
                </a:pathLst>
              </a:custGeom>
              <a:solidFill>
                <a:schemeClr val="bg2"/>
              </a:solidFill>
              <a:ln w="9525">
                <a:noFill/>
                <a:round/>
                <a:headEnd/>
                <a:tailEnd/>
              </a:ln>
            </p:spPr>
            <p:txBody>
              <a:bodyPr/>
              <a:lstStyle/>
              <a:p>
                <a:endParaRPr lang="en-GB" sz="1800"/>
              </a:p>
            </p:txBody>
          </p:sp>
          <p:sp>
            <p:nvSpPr>
              <p:cNvPr id="4235" name="Freeform 139"/>
              <p:cNvSpPr>
                <a:spLocks/>
              </p:cNvSpPr>
              <p:nvPr userDrawn="1"/>
            </p:nvSpPr>
            <p:spPr bwMode="ltGray">
              <a:xfrm>
                <a:off x="19" y="2722"/>
                <a:ext cx="90" cy="78"/>
              </a:xfrm>
              <a:custGeom>
                <a:avLst/>
                <a:gdLst/>
                <a:ahLst/>
                <a:cxnLst>
                  <a:cxn ang="0">
                    <a:pos x="66" y="36"/>
                  </a:cxn>
                  <a:cxn ang="0">
                    <a:pos x="66" y="36"/>
                  </a:cxn>
                  <a:cxn ang="0">
                    <a:pos x="18" y="24"/>
                  </a:cxn>
                  <a:cxn ang="0">
                    <a:pos x="0" y="30"/>
                  </a:cxn>
                  <a:cxn ang="0">
                    <a:pos x="36" y="78"/>
                  </a:cxn>
                  <a:cxn ang="0">
                    <a:pos x="48" y="72"/>
                  </a:cxn>
                  <a:cxn ang="0">
                    <a:pos x="24" y="36"/>
                  </a:cxn>
                  <a:cxn ang="0">
                    <a:pos x="24" y="36"/>
                  </a:cxn>
                  <a:cxn ang="0">
                    <a:pos x="72" y="54"/>
                  </a:cxn>
                  <a:cxn ang="0">
                    <a:pos x="90" y="42"/>
                  </a:cxn>
                  <a:cxn ang="0">
                    <a:pos x="54" y="0"/>
                  </a:cxn>
                  <a:cxn ang="0">
                    <a:pos x="42" y="6"/>
                  </a:cxn>
                  <a:cxn ang="0">
                    <a:pos x="66" y="36"/>
                  </a:cxn>
                </a:cxnLst>
                <a:rect l="0" t="0" r="r" b="b"/>
                <a:pathLst>
                  <a:path w="90" h="78">
                    <a:moveTo>
                      <a:pt x="66" y="36"/>
                    </a:moveTo>
                    <a:lnTo>
                      <a:pt x="66" y="36"/>
                    </a:lnTo>
                    <a:lnTo>
                      <a:pt x="18" y="24"/>
                    </a:lnTo>
                    <a:lnTo>
                      <a:pt x="0" y="30"/>
                    </a:lnTo>
                    <a:lnTo>
                      <a:pt x="36" y="78"/>
                    </a:lnTo>
                    <a:lnTo>
                      <a:pt x="48" y="72"/>
                    </a:lnTo>
                    <a:lnTo>
                      <a:pt x="24" y="36"/>
                    </a:lnTo>
                    <a:lnTo>
                      <a:pt x="24" y="36"/>
                    </a:lnTo>
                    <a:lnTo>
                      <a:pt x="72" y="54"/>
                    </a:lnTo>
                    <a:lnTo>
                      <a:pt x="90" y="42"/>
                    </a:lnTo>
                    <a:lnTo>
                      <a:pt x="54" y="0"/>
                    </a:lnTo>
                    <a:lnTo>
                      <a:pt x="42" y="6"/>
                    </a:lnTo>
                    <a:lnTo>
                      <a:pt x="66" y="36"/>
                    </a:lnTo>
                    <a:close/>
                  </a:path>
                </a:pathLst>
              </a:custGeom>
              <a:solidFill>
                <a:schemeClr val="bg2"/>
              </a:solidFill>
              <a:ln w="9525">
                <a:noFill/>
                <a:round/>
                <a:headEnd/>
                <a:tailEnd/>
              </a:ln>
            </p:spPr>
            <p:txBody>
              <a:bodyPr/>
              <a:lstStyle/>
              <a:p>
                <a:endParaRPr lang="en-GB" sz="1800"/>
              </a:p>
            </p:txBody>
          </p:sp>
          <p:sp>
            <p:nvSpPr>
              <p:cNvPr id="4236" name="Freeform 140"/>
              <p:cNvSpPr>
                <a:spLocks/>
              </p:cNvSpPr>
              <p:nvPr userDrawn="1"/>
            </p:nvSpPr>
            <p:spPr bwMode="ltGray">
              <a:xfrm>
                <a:off x="97" y="2651"/>
                <a:ext cx="101" cy="89"/>
              </a:xfrm>
              <a:custGeom>
                <a:avLst/>
                <a:gdLst/>
                <a:ahLst/>
                <a:cxnLst>
                  <a:cxn ang="0">
                    <a:pos x="54" y="89"/>
                  </a:cxn>
                  <a:cxn ang="0">
                    <a:pos x="65" y="83"/>
                  </a:cxn>
                  <a:cxn ang="0">
                    <a:pos x="48" y="35"/>
                  </a:cxn>
                  <a:cxn ang="0">
                    <a:pos x="89" y="65"/>
                  </a:cxn>
                  <a:cxn ang="0">
                    <a:pos x="101" y="59"/>
                  </a:cxn>
                  <a:cxn ang="0">
                    <a:pos x="83" y="0"/>
                  </a:cxn>
                  <a:cxn ang="0">
                    <a:pos x="71" y="12"/>
                  </a:cxn>
                  <a:cxn ang="0">
                    <a:pos x="83" y="41"/>
                  </a:cxn>
                  <a:cxn ang="0">
                    <a:pos x="48" y="23"/>
                  </a:cxn>
                  <a:cxn ang="0">
                    <a:pos x="36" y="29"/>
                  </a:cxn>
                  <a:cxn ang="0">
                    <a:pos x="45" y="68"/>
                  </a:cxn>
                  <a:cxn ang="0">
                    <a:pos x="18" y="41"/>
                  </a:cxn>
                  <a:cxn ang="0">
                    <a:pos x="0" y="53"/>
                  </a:cxn>
                  <a:cxn ang="0">
                    <a:pos x="54" y="89"/>
                  </a:cxn>
                </a:cxnLst>
                <a:rect l="0" t="0" r="r" b="b"/>
                <a:pathLst>
                  <a:path w="101" h="89">
                    <a:moveTo>
                      <a:pt x="54" y="89"/>
                    </a:moveTo>
                    <a:lnTo>
                      <a:pt x="65" y="83"/>
                    </a:lnTo>
                    <a:lnTo>
                      <a:pt x="48" y="35"/>
                    </a:lnTo>
                    <a:lnTo>
                      <a:pt x="89" y="65"/>
                    </a:lnTo>
                    <a:lnTo>
                      <a:pt x="101" y="59"/>
                    </a:lnTo>
                    <a:lnTo>
                      <a:pt x="83" y="0"/>
                    </a:lnTo>
                    <a:lnTo>
                      <a:pt x="71" y="12"/>
                    </a:lnTo>
                    <a:lnTo>
                      <a:pt x="83" y="41"/>
                    </a:lnTo>
                    <a:lnTo>
                      <a:pt x="48" y="23"/>
                    </a:lnTo>
                    <a:lnTo>
                      <a:pt x="36" y="29"/>
                    </a:lnTo>
                    <a:lnTo>
                      <a:pt x="45" y="68"/>
                    </a:lnTo>
                    <a:lnTo>
                      <a:pt x="18" y="41"/>
                    </a:lnTo>
                    <a:lnTo>
                      <a:pt x="0" y="53"/>
                    </a:lnTo>
                    <a:lnTo>
                      <a:pt x="54" y="89"/>
                    </a:lnTo>
                    <a:close/>
                  </a:path>
                </a:pathLst>
              </a:custGeom>
              <a:solidFill>
                <a:schemeClr val="bg2"/>
              </a:solidFill>
              <a:ln w="9525">
                <a:noFill/>
                <a:round/>
                <a:headEnd/>
                <a:tailEnd/>
              </a:ln>
            </p:spPr>
            <p:txBody>
              <a:bodyPr/>
              <a:lstStyle/>
              <a:p>
                <a:endParaRPr lang="en-GB" sz="1800"/>
              </a:p>
            </p:txBody>
          </p:sp>
          <p:sp>
            <p:nvSpPr>
              <p:cNvPr id="4237" name="Freeform 141"/>
              <p:cNvSpPr>
                <a:spLocks/>
              </p:cNvSpPr>
              <p:nvPr userDrawn="1"/>
            </p:nvSpPr>
            <p:spPr bwMode="ltGray">
              <a:xfrm>
                <a:off x="677" y="3502"/>
                <a:ext cx="83" cy="78"/>
              </a:xfrm>
              <a:custGeom>
                <a:avLst/>
                <a:gdLst/>
                <a:ahLst/>
                <a:cxnLst>
                  <a:cxn ang="0">
                    <a:pos x="36" y="78"/>
                  </a:cxn>
                  <a:cxn ang="0">
                    <a:pos x="83" y="48"/>
                  </a:cxn>
                  <a:cxn ang="0">
                    <a:pos x="54" y="0"/>
                  </a:cxn>
                  <a:cxn ang="0">
                    <a:pos x="0" y="30"/>
                  </a:cxn>
                  <a:cxn ang="0">
                    <a:pos x="6" y="36"/>
                  </a:cxn>
                  <a:cxn ang="0">
                    <a:pos x="42" y="18"/>
                  </a:cxn>
                  <a:cxn ang="0">
                    <a:pos x="54" y="30"/>
                  </a:cxn>
                  <a:cxn ang="0">
                    <a:pos x="24" y="48"/>
                  </a:cxn>
                  <a:cxn ang="0">
                    <a:pos x="30" y="54"/>
                  </a:cxn>
                  <a:cxn ang="0">
                    <a:pos x="60" y="36"/>
                  </a:cxn>
                  <a:cxn ang="0">
                    <a:pos x="66" y="48"/>
                  </a:cxn>
                  <a:cxn ang="0">
                    <a:pos x="30" y="66"/>
                  </a:cxn>
                  <a:cxn ang="0">
                    <a:pos x="36" y="78"/>
                  </a:cxn>
                </a:cxnLst>
                <a:rect l="0" t="0" r="r" b="b"/>
                <a:pathLst>
                  <a:path w="83" h="78">
                    <a:moveTo>
                      <a:pt x="36" y="78"/>
                    </a:moveTo>
                    <a:lnTo>
                      <a:pt x="83" y="48"/>
                    </a:lnTo>
                    <a:lnTo>
                      <a:pt x="54" y="0"/>
                    </a:lnTo>
                    <a:lnTo>
                      <a:pt x="0" y="30"/>
                    </a:lnTo>
                    <a:lnTo>
                      <a:pt x="6" y="36"/>
                    </a:lnTo>
                    <a:lnTo>
                      <a:pt x="42" y="18"/>
                    </a:lnTo>
                    <a:lnTo>
                      <a:pt x="54" y="30"/>
                    </a:lnTo>
                    <a:lnTo>
                      <a:pt x="24" y="48"/>
                    </a:lnTo>
                    <a:lnTo>
                      <a:pt x="30" y="54"/>
                    </a:lnTo>
                    <a:lnTo>
                      <a:pt x="60" y="36"/>
                    </a:lnTo>
                    <a:lnTo>
                      <a:pt x="66" y="48"/>
                    </a:lnTo>
                    <a:lnTo>
                      <a:pt x="30" y="66"/>
                    </a:lnTo>
                    <a:lnTo>
                      <a:pt x="36" y="78"/>
                    </a:lnTo>
                    <a:close/>
                  </a:path>
                </a:pathLst>
              </a:custGeom>
              <a:solidFill>
                <a:schemeClr val="bg2"/>
              </a:solidFill>
              <a:ln w="9525">
                <a:noFill/>
                <a:round/>
                <a:headEnd/>
                <a:tailEnd/>
              </a:ln>
            </p:spPr>
            <p:txBody>
              <a:bodyPr/>
              <a:lstStyle/>
              <a:p>
                <a:endParaRPr lang="en-GB" sz="1800"/>
              </a:p>
            </p:txBody>
          </p:sp>
          <p:sp>
            <p:nvSpPr>
              <p:cNvPr id="4238" name="Freeform 142"/>
              <p:cNvSpPr>
                <a:spLocks/>
              </p:cNvSpPr>
              <p:nvPr userDrawn="1"/>
            </p:nvSpPr>
            <p:spPr bwMode="ltGray">
              <a:xfrm>
                <a:off x="940" y="2782"/>
                <a:ext cx="90" cy="72"/>
              </a:xfrm>
              <a:custGeom>
                <a:avLst/>
                <a:gdLst/>
                <a:ahLst/>
                <a:cxnLst>
                  <a:cxn ang="0">
                    <a:pos x="90" y="30"/>
                  </a:cxn>
                  <a:cxn ang="0">
                    <a:pos x="66" y="0"/>
                  </a:cxn>
                  <a:cxn ang="0">
                    <a:pos x="0" y="36"/>
                  </a:cxn>
                  <a:cxn ang="0">
                    <a:pos x="24" y="72"/>
                  </a:cxn>
                  <a:cxn ang="0">
                    <a:pos x="36" y="66"/>
                  </a:cxn>
                  <a:cxn ang="0">
                    <a:pos x="18" y="42"/>
                  </a:cxn>
                  <a:cxn ang="0">
                    <a:pos x="36" y="30"/>
                  </a:cxn>
                  <a:cxn ang="0">
                    <a:pos x="54" y="54"/>
                  </a:cxn>
                  <a:cxn ang="0">
                    <a:pos x="60" y="48"/>
                  </a:cxn>
                  <a:cxn ang="0">
                    <a:pos x="48" y="24"/>
                  </a:cxn>
                  <a:cxn ang="0">
                    <a:pos x="60" y="12"/>
                  </a:cxn>
                  <a:cxn ang="0">
                    <a:pos x="78" y="42"/>
                  </a:cxn>
                  <a:cxn ang="0">
                    <a:pos x="90" y="30"/>
                  </a:cxn>
                </a:cxnLst>
                <a:rect l="0" t="0" r="r" b="b"/>
                <a:pathLst>
                  <a:path w="90" h="72">
                    <a:moveTo>
                      <a:pt x="90" y="30"/>
                    </a:moveTo>
                    <a:lnTo>
                      <a:pt x="66" y="0"/>
                    </a:lnTo>
                    <a:lnTo>
                      <a:pt x="0" y="36"/>
                    </a:lnTo>
                    <a:lnTo>
                      <a:pt x="24" y="72"/>
                    </a:lnTo>
                    <a:lnTo>
                      <a:pt x="36" y="66"/>
                    </a:lnTo>
                    <a:lnTo>
                      <a:pt x="18" y="42"/>
                    </a:lnTo>
                    <a:lnTo>
                      <a:pt x="36" y="30"/>
                    </a:lnTo>
                    <a:lnTo>
                      <a:pt x="54" y="54"/>
                    </a:lnTo>
                    <a:lnTo>
                      <a:pt x="60" y="48"/>
                    </a:lnTo>
                    <a:lnTo>
                      <a:pt x="48" y="24"/>
                    </a:lnTo>
                    <a:lnTo>
                      <a:pt x="60" y="12"/>
                    </a:lnTo>
                    <a:lnTo>
                      <a:pt x="78" y="42"/>
                    </a:lnTo>
                    <a:lnTo>
                      <a:pt x="90" y="30"/>
                    </a:lnTo>
                    <a:close/>
                  </a:path>
                </a:pathLst>
              </a:custGeom>
              <a:solidFill>
                <a:schemeClr val="bg2"/>
              </a:solidFill>
              <a:ln w="9525">
                <a:noFill/>
                <a:round/>
                <a:headEnd/>
                <a:tailEnd/>
              </a:ln>
            </p:spPr>
            <p:txBody>
              <a:bodyPr/>
              <a:lstStyle/>
              <a:p>
                <a:endParaRPr lang="en-GB" sz="1800"/>
              </a:p>
            </p:txBody>
          </p:sp>
          <p:sp>
            <p:nvSpPr>
              <p:cNvPr id="4239" name="Freeform 143"/>
              <p:cNvSpPr>
                <a:spLocks/>
              </p:cNvSpPr>
              <p:nvPr userDrawn="1"/>
            </p:nvSpPr>
            <p:spPr bwMode="ltGray">
              <a:xfrm>
                <a:off x="898" y="2716"/>
                <a:ext cx="90" cy="84"/>
              </a:xfrm>
              <a:custGeom>
                <a:avLst/>
                <a:gdLst/>
                <a:ahLst/>
                <a:cxnLst>
                  <a:cxn ang="0">
                    <a:pos x="42" y="60"/>
                  </a:cxn>
                  <a:cxn ang="0">
                    <a:pos x="42" y="60"/>
                  </a:cxn>
                  <a:cxn ang="0">
                    <a:pos x="72" y="12"/>
                  </a:cxn>
                  <a:cxn ang="0">
                    <a:pos x="66" y="0"/>
                  </a:cxn>
                  <a:cxn ang="0">
                    <a:pos x="0" y="42"/>
                  </a:cxn>
                  <a:cxn ang="0">
                    <a:pos x="6" y="54"/>
                  </a:cxn>
                  <a:cxn ang="0">
                    <a:pos x="54" y="24"/>
                  </a:cxn>
                  <a:cxn ang="0">
                    <a:pos x="54" y="24"/>
                  </a:cxn>
                  <a:cxn ang="0">
                    <a:pos x="18" y="72"/>
                  </a:cxn>
                  <a:cxn ang="0">
                    <a:pos x="24" y="84"/>
                  </a:cxn>
                  <a:cxn ang="0">
                    <a:pos x="90" y="42"/>
                  </a:cxn>
                  <a:cxn ang="0">
                    <a:pos x="84" y="30"/>
                  </a:cxn>
                  <a:cxn ang="0">
                    <a:pos x="42" y="60"/>
                  </a:cxn>
                </a:cxnLst>
                <a:rect l="0" t="0" r="r" b="b"/>
                <a:pathLst>
                  <a:path w="90" h="84">
                    <a:moveTo>
                      <a:pt x="42" y="60"/>
                    </a:moveTo>
                    <a:lnTo>
                      <a:pt x="42" y="60"/>
                    </a:lnTo>
                    <a:lnTo>
                      <a:pt x="72" y="12"/>
                    </a:lnTo>
                    <a:lnTo>
                      <a:pt x="66" y="0"/>
                    </a:lnTo>
                    <a:lnTo>
                      <a:pt x="0" y="42"/>
                    </a:lnTo>
                    <a:lnTo>
                      <a:pt x="6" y="54"/>
                    </a:lnTo>
                    <a:lnTo>
                      <a:pt x="54" y="24"/>
                    </a:lnTo>
                    <a:lnTo>
                      <a:pt x="54" y="24"/>
                    </a:lnTo>
                    <a:lnTo>
                      <a:pt x="18" y="72"/>
                    </a:lnTo>
                    <a:lnTo>
                      <a:pt x="24" y="84"/>
                    </a:lnTo>
                    <a:lnTo>
                      <a:pt x="90" y="42"/>
                    </a:lnTo>
                    <a:lnTo>
                      <a:pt x="84" y="30"/>
                    </a:lnTo>
                    <a:lnTo>
                      <a:pt x="42" y="60"/>
                    </a:lnTo>
                    <a:close/>
                  </a:path>
                </a:pathLst>
              </a:custGeom>
              <a:solidFill>
                <a:schemeClr val="bg2"/>
              </a:solidFill>
              <a:ln w="9525">
                <a:noFill/>
                <a:round/>
                <a:headEnd/>
                <a:tailEnd/>
              </a:ln>
            </p:spPr>
            <p:txBody>
              <a:bodyPr/>
              <a:lstStyle/>
              <a:p>
                <a:endParaRPr lang="en-GB" sz="1800"/>
              </a:p>
            </p:txBody>
          </p:sp>
          <p:sp>
            <p:nvSpPr>
              <p:cNvPr id="4240" name="Freeform 144"/>
              <p:cNvSpPr>
                <a:spLocks/>
              </p:cNvSpPr>
              <p:nvPr userDrawn="1"/>
            </p:nvSpPr>
            <p:spPr bwMode="ltGray">
              <a:xfrm>
                <a:off x="7" y="3837"/>
                <a:ext cx="6" cy="12"/>
              </a:xfrm>
              <a:custGeom>
                <a:avLst/>
                <a:gdLst/>
                <a:ahLst/>
                <a:cxnLst>
                  <a:cxn ang="0">
                    <a:pos x="6" y="0"/>
                  </a:cxn>
                  <a:cxn ang="0">
                    <a:pos x="6" y="0"/>
                  </a:cxn>
                  <a:cxn ang="0">
                    <a:pos x="0" y="0"/>
                  </a:cxn>
                  <a:cxn ang="0">
                    <a:pos x="0" y="0"/>
                  </a:cxn>
                  <a:cxn ang="0">
                    <a:pos x="0" y="12"/>
                  </a:cxn>
                  <a:cxn ang="0">
                    <a:pos x="6" y="0"/>
                  </a:cxn>
                  <a:cxn ang="0">
                    <a:pos x="6" y="0"/>
                  </a:cxn>
                </a:cxnLst>
                <a:rect l="0" t="0" r="r" b="b"/>
                <a:pathLst>
                  <a:path w="6" h="12">
                    <a:moveTo>
                      <a:pt x="6" y="0"/>
                    </a:moveTo>
                    <a:lnTo>
                      <a:pt x="6" y="0"/>
                    </a:lnTo>
                    <a:lnTo>
                      <a:pt x="0" y="0"/>
                    </a:lnTo>
                    <a:lnTo>
                      <a:pt x="0" y="0"/>
                    </a:lnTo>
                    <a:lnTo>
                      <a:pt x="0" y="12"/>
                    </a:lnTo>
                    <a:lnTo>
                      <a:pt x="6" y="0"/>
                    </a:lnTo>
                    <a:lnTo>
                      <a:pt x="6" y="0"/>
                    </a:lnTo>
                    <a:close/>
                  </a:path>
                </a:pathLst>
              </a:custGeom>
              <a:solidFill>
                <a:schemeClr val="bg2"/>
              </a:solidFill>
              <a:ln w="9525">
                <a:noFill/>
                <a:round/>
                <a:headEnd/>
                <a:tailEnd/>
              </a:ln>
            </p:spPr>
            <p:txBody>
              <a:bodyPr/>
              <a:lstStyle/>
              <a:p>
                <a:endParaRPr lang="en-GB" sz="1800"/>
              </a:p>
            </p:txBody>
          </p:sp>
          <p:sp>
            <p:nvSpPr>
              <p:cNvPr id="4241" name="Freeform 145"/>
              <p:cNvSpPr>
                <a:spLocks/>
              </p:cNvSpPr>
              <p:nvPr userDrawn="1"/>
            </p:nvSpPr>
            <p:spPr bwMode="ltGray">
              <a:xfrm>
                <a:off x="7" y="2555"/>
                <a:ext cx="30" cy="48"/>
              </a:xfrm>
              <a:custGeom>
                <a:avLst/>
                <a:gdLst/>
                <a:ahLst/>
                <a:cxnLst>
                  <a:cxn ang="0">
                    <a:pos x="18" y="48"/>
                  </a:cxn>
                  <a:cxn ang="0">
                    <a:pos x="18" y="48"/>
                  </a:cxn>
                  <a:cxn ang="0">
                    <a:pos x="30" y="42"/>
                  </a:cxn>
                  <a:cxn ang="0">
                    <a:pos x="0" y="0"/>
                  </a:cxn>
                  <a:cxn ang="0">
                    <a:pos x="0" y="24"/>
                  </a:cxn>
                  <a:cxn ang="0">
                    <a:pos x="18" y="48"/>
                  </a:cxn>
                  <a:cxn ang="0">
                    <a:pos x="18" y="48"/>
                  </a:cxn>
                </a:cxnLst>
                <a:rect l="0" t="0" r="r" b="b"/>
                <a:pathLst>
                  <a:path w="30" h="48">
                    <a:moveTo>
                      <a:pt x="18" y="48"/>
                    </a:moveTo>
                    <a:lnTo>
                      <a:pt x="18" y="48"/>
                    </a:lnTo>
                    <a:lnTo>
                      <a:pt x="30" y="42"/>
                    </a:lnTo>
                    <a:lnTo>
                      <a:pt x="0" y="0"/>
                    </a:lnTo>
                    <a:lnTo>
                      <a:pt x="0" y="24"/>
                    </a:lnTo>
                    <a:lnTo>
                      <a:pt x="18" y="48"/>
                    </a:lnTo>
                    <a:lnTo>
                      <a:pt x="18" y="48"/>
                    </a:lnTo>
                    <a:close/>
                  </a:path>
                </a:pathLst>
              </a:custGeom>
              <a:solidFill>
                <a:schemeClr val="bg2"/>
              </a:solidFill>
              <a:ln w="9525">
                <a:noFill/>
                <a:round/>
                <a:headEnd/>
                <a:tailEnd/>
              </a:ln>
            </p:spPr>
            <p:txBody>
              <a:bodyPr/>
              <a:lstStyle/>
              <a:p>
                <a:endParaRPr lang="en-GB" sz="1800"/>
              </a:p>
            </p:txBody>
          </p:sp>
          <p:sp>
            <p:nvSpPr>
              <p:cNvPr id="4242" name="Freeform 146"/>
              <p:cNvSpPr>
                <a:spLocks/>
              </p:cNvSpPr>
              <p:nvPr userDrawn="1"/>
            </p:nvSpPr>
            <p:spPr bwMode="ltGray">
              <a:xfrm>
                <a:off x="7" y="3843"/>
                <a:ext cx="36" cy="66"/>
              </a:xfrm>
              <a:custGeom>
                <a:avLst/>
                <a:gdLst/>
                <a:ahLst/>
                <a:cxnLst>
                  <a:cxn ang="0">
                    <a:pos x="36" y="0"/>
                  </a:cxn>
                  <a:cxn ang="0">
                    <a:pos x="24" y="0"/>
                  </a:cxn>
                  <a:cxn ang="0">
                    <a:pos x="24" y="0"/>
                  </a:cxn>
                  <a:cxn ang="0">
                    <a:pos x="0" y="36"/>
                  </a:cxn>
                  <a:cxn ang="0">
                    <a:pos x="0" y="66"/>
                  </a:cxn>
                  <a:cxn ang="0">
                    <a:pos x="36" y="0"/>
                  </a:cxn>
                  <a:cxn ang="0">
                    <a:pos x="36" y="0"/>
                  </a:cxn>
                </a:cxnLst>
                <a:rect l="0" t="0" r="r" b="b"/>
                <a:pathLst>
                  <a:path w="36" h="66">
                    <a:moveTo>
                      <a:pt x="36" y="0"/>
                    </a:moveTo>
                    <a:lnTo>
                      <a:pt x="24" y="0"/>
                    </a:lnTo>
                    <a:lnTo>
                      <a:pt x="24" y="0"/>
                    </a:lnTo>
                    <a:lnTo>
                      <a:pt x="0" y="36"/>
                    </a:lnTo>
                    <a:lnTo>
                      <a:pt x="0" y="66"/>
                    </a:lnTo>
                    <a:lnTo>
                      <a:pt x="36" y="0"/>
                    </a:lnTo>
                    <a:lnTo>
                      <a:pt x="36" y="0"/>
                    </a:lnTo>
                    <a:close/>
                  </a:path>
                </a:pathLst>
              </a:custGeom>
              <a:solidFill>
                <a:schemeClr val="bg2"/>
              </a:solidFill>
              <a:ln w="9525">
                <a:noFill/>
                <a:round/>
                <a:headEnd/>
                <a:tailEnd/>
              </a:ln>
            </p:spPr>
            <p:txBody>
              <a:bodyPr/>
              <a:lstStyle/>
              <a:p>
                <a:endParaRPr lang="en-GB" sz="1800"/>
              </a:p>
            </p:txBody>
          </p:sp>
          <p:sp>
            <p:nvSpPr>
              <p:cNvPr id="4243" name="Rectangle 147"/>
              <p:cNvSpPr>
                <a:spLocks noChangeArrowheads="1"/>
              </p:cNvSpPr>
              <p:nvPr userDrawn="1"/>
            </p:nvSpPr>
            <p:spPr bwMode="ltGray">
              <a:xfrm rot="244926">
                <a:off x="1177" y="3201"/>
                <a:ext cx="161" cy="12"/>
              </a:xfrm>
              <a:prstGeom prst="rect">
                <a:avLst/>
              </a:prstGeom>
              <a:solidFill>
                <a:schemeClr val="bg2"/>
              </a:solidFill>
              <a:ln w="9525">
                <a:noFill/>
                <a:miter lim="800000"/>
                <a:headEnd/>
                <a:tailEnd/>
              </a:ln>
              <a:effectLst/>
            </p:spPr>
            <p:txBody>
              <a:bodyPr wrap="none" anchor="ctr"/>
              <a:lstStyle/>
              <a:p>
                <a:endParaRPr lang="en-GB" sz="1800"/>
              </a:p>
            </p:txBody>
          </p:sp>
          <p:sp>
            <p:nvSpPr>
              <p:cNvPr id="4244" name="Rectangle 148"/>
              <p:cNvSpPr>
                <a:spLocks noChangeArrowheads="1"/>
              </p:cNvSpPr>
              <p:nvPr userDrawn="1"/>
            </p:nvSpPr>
            <p:spPr bwMode="ltGray">
              <a:xfrm rot="-5598588">
                <a:off x="290" y="2386"/>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4245" name="Freeform 149"/>
              <p:cNvSpPr>
                <a:spLocks/>
              </p:cNvSpPr>
              <p:nvPr userDrawn="1"/>
            </p:nvSpPr>
            <p:spPr bwMode="ltGray">
              <a:xfrm>
                <a:off x="139" y="3573"/>
                <a:ext cx="144" cy="154"/>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9" y="61"/>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4246" name="Freeform 150"/>
              <p:cNvSpPr>
                <a:spLocks/>
              </p:cNvSpPr>
              <p:nvPr userDrawn="1"/>
            </p:nvSpPr>
            <p:spPr bwMode="ltGray">
              <a:xfrm rot="-2857037">
                <a:off x="619" y="3550"/>
                <a:ext cx="68" cy="69"/>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3" y="47"/>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4247" name="Freeform 151"/>
              <p:cNvSpPr>
                <a:spLocks/>
              </p:cNvSpPr>
              <p:nvPr userDrawn="1"/>
            </p:nvSpPr>
            <p:spPr bwMode="ltGray">
              <a:xfrm>
                <a:off x="235" y="2503"/>
                <a:ext cx="348" cy="1272"/>
              </a:xfrm>
              <a:custGeom>
                <a:avLst/>
                <a:gdLst/>
                <a:ahLst/>
                <a:cxnLst>
                  <a:cxn ang="0">
                    <a:pos x="0" y="0"/>
                  </a:cxn>
                  <a:cxn ang="0">
                    <a:pos x="287" y="582"/>
                  </a:cxn>
                  <a:cxn ang="0">
                    <a:pos x="348" y="1272"/>
                  </a:cxn>
                  <a:cxn ang="0">
                    <a:pos x="54" y="676"/>
                  </a:cxn>
                  <a:cxn ang="0">
                    <a:pos x="0" y="0"/>
                  </a:cxn>
                </a:cxnLst>
                <a:rect l="0" t="0" r="r" b="b"/>
                <a:pathLst>
                  <a:path w="348" h="1272">
                    <a:moveTo>
                      <a:pt x="0" y="0"/>
                    </a:moveTo>
                    <a:lnTo>
                      <a:pt x="287" y="582"/>
                    </a:lnTo>
                    <a:lnTo>
                      <a:pt x="348" y="1272"/>
                    </a:lnTo>
                    <a:lnTo>
                      <a:pt x="54" y="676"/>
                    </a:lnTo>
                    <a:lnTo>
                      <a:pt x="0" y="0"/>
                    </a:lnTo>
                    <a:close/>
                  </a:path>
                </a:pathLst>
              </a:custGeom>
              <a:gradFill rotWithShape="0">
                <a:gsLst>
                  <a:gs pos="0">
                    <a:schemeClr val="bg2"/>
                  </a:gs>
                  <a:gs pos="100000">
                    <a:schemeClr val="bg2">
                      <a:gamma/>
                      <a:shade val="96863"/>
                      <a:invGamma/>
                    </a:schemeClr>
                  </a:gs>
                </a:gsLst>
                <a:lin ang="18900000" scaled="1"/>
              </a:gradFill>
              <a:ln w="9525" cap="flat" cmpd="sng">
                <a:noFill/>
                <a:prstDash val="solid"/>
                <a:round/>
                <a:headEnd type="none" w="med" len="med"/>
                <a:tailEnd type="none" w="med" len="med"/>
              </a:ln>
              <a:effectLst/>
            </p:spPr>
            <p:txBody>
              <a:bodyPr/>
              <a:lstStyle/>
              <a:p>
                <a:endParaRPr lang="en-GB" sz="1800"/>
              </a:p>
            </p:txBody>
          </p:sp>
          <p:sp>
            <p:nvSpPr>
              <p:cNvPr id="4248" name="Oval 152"/>
              <p:cNvSpPr>
                <a:spLocks noChangeArrowheads="1"/>
              </p:cNvSpPr>
              <p:nvPr userDrawn="1"/>
            </p:nvSpPr>
            <p:spPr bwMode="ltGray">
              <a:xfrm rot="-1684349">
                <a:off x="296" y="3047"/>
                <a:ext cx="221" cy="174"/>
              </a:xfrm>
              <a:prstGeom prst="ellipse">
                <a:avLst/>
              </a:prstGeom>
              <a:gradFill rotWithShape="0">
                <a:gsLst>
                  <a:gs pos="0">
                    <a:schemeClr val="bg2">
                      <a:gamma/>
                      <a:shade val="90980"/>
                      <a:invGamma/>
                    </a:schemeClr>
                  </a:gs>
                  <a:gs pos="50000">
                    <a:schemeClr val="bg2"/>
                  </a:gs>
                  <a:gs pos="100000">
                    <a:schemeClr val="bg2">
                      <a:gamma/>
                      <a:shade val="90980"/>
                      <a:invGamma/>
                    </a:schemeClr>
                  </a:gs>
                </a:gsLst>
                <a:lin ang="18900000" scaled="1"/>
              </a:gradFill>
              <a:ln w="9525">
                <a:noFill/>
                <a:round/>
                <a:headEnd/>
                <a:tailEnd/>
              </a:ln>
              <a:effectLst/>
            </p:spPr>
            <p:txBody>
              <a:bodyPr/>
              <a:lstStyle/>
              <a:p>
                <a:endParaRPr lang="en-GB" sz="1800"/>
              </a:p>
            </p:txBody>
          </p:sp>
        </p:grpSp>
      </p:grpSp>
      <p:sp>
        <p:nvSpPr>
          <p:cNvPr id="4249" name="Rectangle 153"/>
          <p:cNvSpPr>
            <a:spLocks noGrp="1" noRot="1" noChangeArrowheads="1"/>
          </p:cNvSpPr>
          <p:nvPr>
            <p:ph type="title"/>
          </p:nvPr>
        </p:nvSpPr>
        <p:spPr bwMode="auto">
          <a:xfrm>
            <a:off x="402167" y="228600"/>
            <a:ext cx="11387667"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4250" name="Rectangle 154"/>
          <p:cNvSpPr>
            <a:spLocks noGrp="1" noChangeArrowheads="1"/>
          </p:cNvSpPr>
          <p:nvPr>
            <p:ph type="dt" sz="half" idx="2"/>
          </p:nvPr>
        </p:nvSpPr>
        <p:spPr bwMode="auto">
          <a:xfrm>
            <a:off x="402167" y="6245225"/>
            <a:ext cx="305223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Arial" charset="0"/>
              </a:defRPr>
            </a:lvl1pPr>
          </a:lstStyle>
          <a:p>
            <a:endParaRPr lang="en-GB"/>
          </a:p>
        </p:txBody>
      </p:sp>
      <p:sp>
        <p:nvSpPr>
          <p:cNvPr id="4251" name="Rectangle 15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endParaRPr lang="en-GB"/>
          </a:p>
        </p:txBody>
      </p:sp>
      <p:sp>
        <p:nvSpPr>
          <p:cNvPr id="4252" name="Rectangle 156"/>
          <p:cNvSpPr>
            <a:spLocks noGrp="1" noChangeArrowheads="1"/>
          </p:cNvSpPr>
          <p:nvPr>
            <p:ph type="sldNum" sz="quarter" idx="4"/>
          </p:nvPr>
        </p:nvSpPr>
        <p:spPr bwMode="auto">
          <a:xfrm>
            <a:off x="8737601" y="6245225"/>
            <a:ext cx="305223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fld id="{41C4DC9A-5E70-4654-82AC-25E31408CC2D}" type="slidenum">
              <a:rPr lang="en-GB" smtClean="0"/>
              <a:pPr/>
              <a:t>‹#›</a:t>
            </a:fld>
            <a:endParaRPr lang="en-GB"/>
          </a:p>
        </p:txBody>
      </p:sp>
      <p:sp>
        <p:nvSpPr>
          <p:cNvPr id="4253" name="Rectangle 157"/>
          <p:cNvSpPr>
            <a:spLocks noGrp="1" noRot="1" noChangeArrowheads="1"/>
          </p:cNvSpPr>
          <p:nvPr>
            <p:ph type="body" idx="1"/>
          </p:nvPr>
        </p:nvSpPr>
        <p:spPr bwMode="auto">
          <a:xfrm>
            <a:off x="402167" y="1600200"/>
            <a:ext cx="11387667" cy="44989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283060463"/>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diamond/>
  </p:transition>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s>
            <a:gs pos="100000">
              <a:schemeClr val="bg1">
                <a:gamma/>
                <a:shade val="90980"/>
                <a:invGamma/>
              </a:schemeClr>
            </a:gs>
          </a:gsLst>
          <a:lin ang="5400000" scaled="1"/>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1" y="1422400"/>
            <a:ext cx="12196233" cy="5435600"/>
            <a:chOff x="0" y="896"/>
            <a:chExt cx="5762" cy="3424"/>
          </a:xfrm>
        </p:grpSpPr>
        <p:grpSp>
          <p:nvGrpSpPr>
            <p:cNvPr id="3" name="Group 3"/>
            <p:cNvGrpSpPr>
              <a:grpSpLocks/>
            </p:cNvGrpSpPr>
            <p:nvPr userDrawn="1"/>
          </p:nvGrpSpPr>
          <p:grpSpPr bwMode="auto">
            <a:xfrm>
              <a:off x="20" y="896"/>
              <a:ext cx="5742" cy="3424"/>
              <a:chOff x="20" y="896"/>
              <a:chExt cx="5742" cy="3424"/>
            </a:xfrm>
          </p:grpSpPr>
          <p:sp>
            <p:nvSpPr>
              <p:cNvPr id="4100" name="Freeform 4"/>
              <p:cNvSpPr>
                <a:spLocks/>
              </p:cNvSpPr>
              <p:nvPr userDrawn="1"/>
            </p:nvSpPr>
            <p:spPr bwMode="hidden">
              <a:xfrm>
                <a:off x="1399" y="1116"/>
                <a:ext cx="2815" cy="2110"/>
              </a:xfrm>
              <a:custGeom>
                <a:avLst/>
                <a:gdLst/>
                <a:ahLst/>
                <a:cxnLst>
                  <a:cxn ang="0">
                    <a:pos x="950" y="85"/>
                  </a:cxn>
                  <a:cxn ang="0">
                    <a:pos x="628" y="438"/>
                  </a:cxn>
                  <a:cxn ang="0">
                    <a:pos x="66" y="471"/>
                  </a:cxn>
                  <a:cxn ang="0">
                    <a:pos x="0" y="627"/>
                  </a:cxn>
                  <a:cxn ang="0">
                    <a:pos x="372" y="1026"/>
                  </a:cxn>
                  <a:cxn ang="0">
                    <a:pos x="611" y="902"/>
                  </a:cxn>
                  <a:cxn ang="0">
                    <a:pos x="992" y="1085"/>
                  </a:cxn>
                  <a:cxn ang="0">
                    <a:pos x="1116" y="1339"/>
                  </a:cxn>
                  <a:cxn ang="0">
                    <a:pos x="1083" y="1450"/>
                  </a:cxn>
                  <a:cxn ang="0">
                    <a:pos x="1124" y="1659"/>
                  </a:cxn>
                  <a:cxn ang="0">
                    <a:pos x="1149" y="1999"/>
                  </a:cxn>
                  <a:cxn ang="0">
                    <a:pos x="1463" y="2110"/>
                  </a:cxn>
                  <a:cxn ang="0">
                    <a:pos x="1686" y="2025"/>
                  </a:cxn>
                  <a:cxn ang="0">
                    <a:pos x="1603" y="1777"/>
                  </a:cxn>
                  <a:cxn ang="0">
                    <a:pos x="1991" y="1555"/>
                  </a:cxn>
                  <a:cxn ang="0">
                    <a:pos x="2281" y="1542"/>
                  </a:cxn>
                  <a:cxn ang="0">
                    <a:pos x="2446" y="1359"/>
                  </a:cxn>
                  <a:cxn ang="0">
                    <a:pos x="2361" y="1001"/>
                  </a:cxn>
                  <a:cxn ang="0">
                    <a:pos x="2606" y="893"/>
                  </a:cxn>
                  <a:cxn ang="0">
                    <a:pos x="2815" y="454"/>
                  </a:cxn>
                  <a:cxn ang="0">
                    <a:pos x="2518" y="0"/>
                  </a:cxn>
                </a:cxnLst>
                <a:rect l="0" t="0" r="r" b="b"/>
                <a:pathLst>
                  <a:path w="2815" h="2110">
                    <a:moveTo>
                      <a:pt x="950" y="85"/>
                    </a:moveTo>
                    <a:lnTo>
                      <a:pt x="628" y="438"/>
                    </a:lnTo>
                    <a:lnTo>
                      <a:pt x="66" y="471"/>
                    </a:lnTo>
                    <a:lnTo>
                      <a:pt x="0" y="627"/>
                    </a:lnTo>
                    <a:lnTo>
                      <a:pt x="372" y="1026"/>
                    </a:lnTo>
                    <a:lnTo>
                      <a:pt x="611" y="902"/>
                    </a:lnTo>
                    <a:lnTo>
                      <a:pt x="992" y="1085"/>
                    </a:lnTo>
                    <a:lnTo>
                      <a:pt x="1116" y="1339"/>
                    </a:lnTo>
                    <a:lnTo>
                      <a:pt x="1083" y="1450"/>
                    </a:lnTo>
                    <a:lnTo>
                      <a:pt x="1124" y="1659"/>
                    </a:lnTo>
                    <a:lnTo>
                      <a:pt x="1149" y="1999"/>
                    </a:lnTo>
                    <a:lnTo>
                      <a:pt x="1463" y="2110"/>
                    </a:lnTo>
                    <a:lnTo>
                      <a:pt x="1686" y="2025"/>
                    </a:lnTo>
                    <a:lnTo>
                      <a:pt x="1603" y="1777"/>
                    </a:lnTo>
                    <a:lnTo>
                      <a:pt x="1991" y="1555"/>
                    </a:lnTo>
                    <a:lnTo>
                      <a:pt x="2281" y="1542"/>
                    </a:lnTo>
                    <a:lnTo>
                      <a:pt x="2446" y="1359"/>
                    </a:lnTo>
                    <a:lnTo>
                      <a:pt x="2361" y="1001"/>
                    </a:lnTo>
                    <a:lnTo>
                      <a:pt x="2606" y="893"/>
                    </a:lnTo>
                    <a:lnTo>
                      <a:pt x="2815" y="454"/>
                    </a:lnTo>
                    <a:lnTo>
                      <a:pt x="2518" y="0"/>
                    </a:lnTo>
                  </a:path>
                </a:pathLst>
              </a:custGeom>
              <a:noFill/>
              <a:ln w="1524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1" name="Freeform 5"/>
              <p:cNvSpPr>
                <a:spLocks/>
              </p:cNvSpPr>
              <p:nvPr userDrawn="1"/>
            </p:nvSpPr>
            <p:spPr bwMode="hidden">
              <a:xfrm>
                <a:off x="672" y="1116"/>
                <a:ext cx="3966" cy="2366"/>
              </a:xfrm>
              <a:custGeom>
                <a:avLst/>
                <a:gdLst/>
                <a:ahLst/>
                <a:cxnLst>
                  <a:cxn ang="0">
                    <a:pos x="1423" y="65"/>
                  </a:cxn>
                  <a:cxn ang="0">
                    <a:pos x="1148" y="262"/>
                  </a:cxn>
                  <a:cxn ang="0">
                    <a:pos x="934" y="216"/>
                  </a:cxn>
                  <a:cxn ang="0">
                    <a:pos x="529" y="314"/>
                  </a:cxn>
                  <a:cxn ang="0">
                    <a:pos x="174" y="327"/>
                  </a:cxn>
                  <a:cxn ang="0">
                    <a:pos x="0" y="628"/>
                  </a:cxn>
                  <a:cxn ang="0">
                    <a:pos x="91" y="726"/>
                  </a:cxn>
                  <a:cxn ang="0">
                    <a:pos x="231" y="654"/>
                  </a:cxn>
                  <a:cxn ang="0">
                    <a:pos x="430" y="687"/>
                  </a:cxn>
                  <a:cxn ang="0">
                    <a:pos x="504" y="850"/>
                  </a:cxn>
                  <a:cxn ang="0">
                    <a:pos x="347" y="1020"/>
                  </a:cxn>
                  <a:cxn ang="0">
                    <a:pos x="529" y="1144"/>
                  </a:cxn>
                  <a:cxn ang="0">
                    <a:pos x="727" y="1105"/>
                  </a:cxn>
                  <a:cxn ang="0">
                    <a:pos x="901" y="1216"/>
                  </a:cxn>
                  <a:cxn ang="0">
                    <a:pos x="1256" y="1229"/>
                  </a:cxn>
                  <a:cxn ang="0">
                    <a:pos x="1611" y="1425"/>
                  </a:cxn>
                  <a:cxn ang="0">
                    <a:pos x="1694" y="1673"/>
                  </a:cxn>
                  <a:cxn ang="0">
                    <a:pos x="1619" y="2118"/>
                  </a:cxn>
                  <a:cxn ang="0">
                    <a:pos x="1694" y="2268"/>
                  </a:cxn>
                  <a:cxn ang="0">
                    <a:pos x="2132" y="2242"/>
                  </a:cxn>
                  <a:cxn ang="0">
                    <a:pos x="2289" y="2366"/>
                  </a:cxn>
                  <a:cxn ang="0">
                    <a:pos x="2594" y="2046"/>
                  </a:cxn>
                  <a:cxn ang="0">
                    <a:pos x="2537" y="1817"/>
                  </a:cxn>
                  <a:cxn ang="0">
                    <a:pos x="2818" y="1673"/>
                  </a:cxn>
                  <a:cxn ang="0">
                    <a:pos x="3016" y="1719"/>
                  </a:cxn>
                  <a:cxn ang="0">
                    <a:pos x="3280" y="1615"/>
                  </a:cxn>
                  <a:cxn ang="0">
                    <a:pos x="3405" y="1174"/>
                  </a:cxn>
                  <a:cxn ang="0">
                    <a:pos x="3643" y="922"/>
                  </a:cxn>
                  <a:cxn ang="0">
                    <a:pos x="3966" y="896"/>
                  </a:cxn>
                  <a:cxn ang="0">
                    <a:pos x="3908" y="733"/>
                  </a:cxn>
                  <a:cxn ang="0">
                    <a:pos x="3669" y="563"/>
                  </a:cxn>
                  <a:cxn ang="0">
                    <a:pos x="3817" y="210"/>
                  </a:cxn>
                  <a:cxn ang="0">
                    <a:pos x="3590" y="0"/>
                  </a:cxn>
                </a:cxnLst>
                <a:rect l="0" t="0" r="r" b="b"/>
                <a:pathLst>
                  <a:path w="3966" h="2366">
                    <a:moveTo>
                      <a:pt x="1423" y="65"/>
                    </a:moveTo>
                    <a:lnTo>
                      <a:pt x="1148" y="262"/>
                    </a:lnTo>
                    <a:lnTo>
                      <a:pt x="934" y="216"/>
                    </a:lnTo>
                    <a:lnTo>
                      <a:pt x="529" y="314"/>
                    </a:lnTo>
                    <a:lnTo>
                      <a:pt x="174" y="327"/>
                    </a:lnTo>
                    <a:lnTo>
                      <a:pt x="0" y="628"/>
                    </a:lnTo>
                    <a:lnTo>
                      <a:pt x="91" y="726"/>
                    </a:lnTo>
                    <a:lnTo>
                      <a:pt x="231" y="654"/>
                    </a:lnTo>
                    <a:lnTo>
                      <a:pt x="430" y="687"/>
                    </a:lnTo>
                    <a:lnTo>
                      <a:pt x="504" y="850"/>
                    </a:lnTo>
                    <a:lnTo>
                      <a:pt x="347" y="1020"/>
                    </a:lnTo>
                    <a:lnTo>
                      <a:pt x="529" y="1144"/>
                    </a:lnTo>
                    <a:lnTo>
                      <a:pt x="727" y="1105"/>
                    </a:lnTo>
                    <a:lnTo>
                      <a:pt x="901" y="1216"/>
                    </a:lnTo>
                    <a:lnTo>
                      <a:pt x="1256" y="1229"/>
                    </a:lnTo>
                    <a:lnTo>
                      <a:pt x="1611" y="1425"/>
                    </a:lnTo>
                    <a:lnTo>
                      <a:pt x="1694" y="1673"/>
                    </a:lnTo>
                    <a:lnTo>
                      <a:pt x="1619" y="2118"/>
                    </a:lnTo>
                    <a:lnTo>
                      <a:pt x="1694" y="2268"/>
                    </a:lnTo>
                    <a:lnTo>
                      <a:pt x="2132" y="2242"/>
                    </a:lnTo>
                    <a:lnTo>
                      <a:pt x="2289" y="2366"/>
                    </a:lnTo>
                    <a:lnTo>
                      <a:pt x="2594" y="2046"/>
                    </a:lnTo>
                    <a:lnTo>
                      <a:pt x="2537" y="1817"/>
                    </a:lnTo>
                    <a:lnTo>
                      <a:pt x="2818" y="1673"/>
                    </a:lnTo>
                    <a:lnTo>
                      <a:pt x="3016" y="1719"/>
                    </a:lnTo>
                    <a:lnTo>
                      <a:pt x="3280" y="1615"/>
                    </a:lnTo>
                    <a:lnTo>
                      <a:pt x="3405" y="1174"/>
                    </a:lnTo>
                    <a:lnTo>
                      <a:pt x="3643" y="922"/>
                    </a:lnTo>
                    <a:lnTo>
                      <a:pt x="3966" y="896"/>
                    </a:lnTo>
                    <a:lnTo>
                      <a:pt x="3908" y="733"/>
                    </a:lnTo>
                    <a:lnTo>
                      <a:pt x="3669" y="563"/>
                    </a:lnTo>
                    <a:lnTo>
                      <a:pt x="3817" y="210"/>
                    </a:lnTo>
                    <a:lnTo>
                      <a:pt x="3590" y="0"/>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2" name="Freeform 6"/>
              <p:cNvSpPr>
                <a:spLocks/>
              </p:cNvSpPr>
              <p:nvPr userDrawn="1"/>
            </p:nvSpPr>
            <p:spPr bwMode="hidden">
              <a:xfrm>
                <a:off x="20" y="1069"/>
                <a:ext cx="5732" cy="3107"/>
              </a:xfrm>
              <a:custGeom>
                <a:avLst/>
                <a:gdLst/>
                <a:ahLst/>
                <a:cxnLst>
                  <a:cxn ang="0">
                    <a:pos x="81" y="0"/>
                  </a:cxn>
                  <a:cxn ang="0">
                    <a:pos x="133" y="328"/>
                  </a:cxn>
                  <a:cxn ang="0">
                    <a:pos x="0" y="666"/>
                  </a:cxn>
                  <a:cxn ang="0">
                    <a:pos x="83" y="1221"/>
                  </a:cxn>
                  <a:cxn ang="0">
                    <a:pos x="413" y="1515"/>
                  </a:cxn>
                  <a:cxn ang="0">
                    <a:pos x="881" y="1700"/>
                  </a:cxn>
                  <a:cxn ang="0">
                    <a:pos x="1440" y="1651"/>
                  </a:cxn>
                  <a:cxn ang="0">
                    <a:pos x="1755" y="1940"/>
                  </a:cxn>
                  <a:cxn ang="0">
                    <a:pos x="1653" y="2126"/>
                  </a:cxn>
                  <a:cxn ang="0">
                    <a:pos x="1136" y="2142"/>
                  </a:cxn>
                  <a:cxn ang="0">
                    <a:pos x="911" y="2021"/>
                  </a:cxn>
                  <a:cxn ang="0">
                    <a:pos x="739" y="2142"/>
                  </a:cxn>
                  <a:cxn ang="0">
                    <a:pos x="954" y="2524"/>
                  </a:cxn>
                  <a:cxn ang="0">
                    <a:pos x="973" y="2905"/>
                  </a:cxn>
                  <a:cxn ang="0">
                    <a:pos x="1511" y="3107"/>
                  </a:cxn>
                  <a:cxn ang="0">
                    <a:pos x="1644" y="2922"/>
                  </a:cxn>
                  <a:cxn ang="0">
                    <a:pos x="2077" y="2797"/>
                  </a:cxn>
                  <a:cxn ang="0">
                    <a:pos x="2610" y="2962"/>
                  </a:cxn>
                  <a:cxn ang="0">
                    <a:pos x="3222" y="2812"/>
                  </a:cxn>
                  <a:cxn ang="0">
                    <a:pos x="3443" y="2922"/>
                  </a:cxn>
                  <a:cxn ang="0">
                    <a:pos x="3861" y="2648"/>
                  </a:cxn>
                  <a:cxn ang="0">
                    <a:pos x="4125" y="2311"/>
                  </a:cxn>
                  <a:cxn ang="0">
                    <a:pos x="4369" y="2318"/>
                  </a:cxn>
                  <a:cxn ang="0">
                    <a:pos x="4554" y="2445"/>
                  </a:cxn>
                  <a:cxn ang="0">
                    <a:pos x="5015" y="2142"/>
                  </a:cxn>
                  <a:cxn ang="0">
                    <a:pos x="5404" y="2185"/>
                  </a:cxn>
                  <a:cxn ang="0">
                    <a:pos x="5732" y="2069"/>
                  </a:cxn>
                </a:cxnLst>
                <a:rect l="0" t="0" r="r" b="b"/>
                <a:pathLst>
                  <a:path w="5732" h="3107">
                    <a:moveTo>
                      <a:pt x="81" y="0"/>
                    </a:moveTo>
                    <a:lnTo>
                      <a:pt x="133" y="328"/>
                    </a:lnTo>
                    <a:lnTo>
                      <a:pt x="0" y="666"/>
                    </a:lnTo>
                    <a:lnTo>
                      <a:pt x="83" y="1221"/>
                    </a:lnTo>
                    <a:lnTo>
                      <a:pt x="413" y="1515"/>
                    </a:lnTo>
                    <a:lnTo>
                      <a:pt x="881" y="1700"/>
                    </a:lnTo>
                    <a:lnTo>
                      <a:pt x="1440" y="1651"/>
                    </a:lnTo>
                    <a:lnTo>
                      <a:pt x="1755" y="1940"/>
                    </a:lnTo>
                    <a:lnTo>
                      <a:pt x="1653" y="2126"/>
                    </a:lnTo>
                    <a:lnTo>
                      <a:pt x="1136" y="2142"/>
                    </a:lnTo>
                    <a:lnTo>
                      <a:pt x="911" y="2021"/>
                    </a:lnTo>
                    <a:lnTo>
                      <a:pt x="739" y="2142"/>
                    </a:lnTo>
                    <a:lnTo>
                      <a:pt x="954" y="2524"/>
                    </a:lnTo>
                    <a:lnTo>
                      <a:pt x="973" y="2905"/>
                    </a:lnTo>
                    <a:lnTo>
                      <a:pt x="1511" y="3107"/>
                    </a:lnTo>
                    <a:lnTo>
                      <a:pt x="1644" y="2922"/>
                    </a:lnTo>
                    <a:lnTo>
                      <a:pt x="2077" y="2797"/>
                    </a:lnTo>
                    <a:lnTo>
                      <a:pt x="2610" y="2962"/>
                    </a:lnTo>
                    <a:lnTo>
                      <a:pt x="3222" y="2812"/>
                    </a:lnTo>
                    <a:lnTo>
                      <a:pt x="3443" y="2922"/>
                    </a:lnTo>
                    <a:lnTo>
                      <a:pt x="3861" y="2648"/>
                    </a:lnTo>
                    <a:lnTo>
                      <a:pt x="4125" y="2311"/>
                    </a:lnTo>
                    <a:lnTo>
                      <a:pt x="4369" y="2318"/>
                    </a:lnTo>
                    <a:lnTo>
                      <a:pt x="4554" y="2445"/>
                    </a:lnTo>
                    <a:lnTo>
                      <a:pt x="5015" y="2142"/>
                    </a:lnTo>
                    <a:lnTo>
                      <a:pt x="5404" y="2185"/>
                    </a:lnTo>
                    <a:lnTo>
                      <a:pt x="5732" y="2069"/>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3" name="Freeform 7"/>
              <p:cNvSpPr>
                <a:spLocks/>
              </p:cNvSpPr>
              <p:nvPr userDrawn="1"/>
            </p:nvSpPr>
            <p:spPr bwMode="hidden">
              <a:xfrm>
                <a:off x="242" y="1145"/>
                <a:ext cx="5512" cy="2760"/>
              </a:xfrm>
              <a:custGeom>
                <a:avLst/>
                <a:gdLst/>
                <a:ahLst/>
                <a:cxnLst>
                  <a:cxn ang="0">
                    <a:pos x="240" y="0"/>
                  </a:cxn>
                  <a:cxn ang="0">
                    <a:pos x="0" y="336"/>
                  </a:cxn>
                  <a:cxn ang="0">
                    <a:pos x="82" y="821"/>
                  </a:cxn>
                  <a:cxn ang="0">
                    <a:pos x="243" y="873"/>
                  </a:cxn>
                  <a:cxn ang="0">
                    <a:pos x="473" y="1087"/>
                  </a:cxn>
                  <a:cxn ang="0">
                    <a:pos x="557" y="1441"/>
                  </a:cxn>
                  <a:cxn ang="0">
                    <a:pos x="839" y="1499"/>
                  </a:cxn>
                  <a:cxn ang="0">
                    <a:pos x="1258" y="1349"/>
                  </a:cxn>
                  <a:cxn ang="0">
                    <a:pos x="1307" y="1493"/>
                  </a:cxn>
                  <a:cxn ang="0">
                    <a:pos x="1621" y="1513"/>
                  </a:cxn>
                  <a:cxn ang="0">
                    <a:pos x="1862" y="1865"/>
                  </a:cxn>
                  <a:cxn ang="0">
                    <a:pos x="1668" y="2166"/>
                  </a:cxn>
                  <a:cxn ang="0">
                    <a:pos x="1308" y="2217"/>
                  </a:cxn>
                  <a:cxn ang="0">
                    <a:pos x="992" y="2172"/>
                  </a:cxn>
                  <a:cxn ang="0">
                    <a:pos x="903" y="2244"/>
                  </a:cxn>
                  <a:cxn ang="0">
                    <a:pos x="1008" y="2415"/>
                  </a:cxn>
                  <a:cxn ang="0">
                    <a:pos x="992" y="2538"/>
                  </a:cxn>
                  <a:cxn ang="0">
                    <a:pos x="1137" y="2760"/>
                  </a:cxn>
                  <a:cxn ang="0">
                    <a:pos x="1661" y="2623"/>
                  </a:cxn>
                  <a:cxn ang="0">
                    <a:pos x="1725" y="2492"/>
                  </a:cxn>
                  <a:cxn ang="0">
                    <a:pos x="1895" y="2551"/>
                  </a:cxn>
                  <a:cxn ang="0">
                    <a:pos x="2338" y="2448"/>
                  </a:cxn>
                  <a:cxn ang="0">
                    <a:pos x="2443" y="2714"/>
                  </a:cxn>
                  <a:cxn ang="0">
                    <a:pos x="2870" y="2541"/>
                  </a:cxn>
                  <a:cxn ang="0">
                    <a:pos x="3264" y="2591"/>
                  </a:cxn>
                  <a:cxn ang="0">
                    <a:pos x="3522" y="2427"/>
                  </a:cxn>
                  <a:cxn ang="0">
                    <a:pos x="3594" y="2081"/>
                  </a:cxn>
                  <a:cxn ang="0">
                    <a:pos x="4013" y="2087"/>
                  </a:cxn>
                  <a:cxn ang="0">
                    <a:pos x="4070" y="1924"/>
                  </a:cxn>
                  <a:cxn ang="0">
                    <a:pos x="4239" y="1931"/>
                  </a:cxn>
                  <a:cxn ang="0">
                    <a:pos x="4465" y="2094"/>
                  </a:cxn>
                  <a:cxn ang="0">
                    <a:pos x="4836" y="1814"/>
                  </a:cxn>
                  <a:cxn ang="0">
                    <a:pos x="5225" y="1785"/>
                  </a:cxn>
                  <a:cxn ang="0">
                    <a:pos x="5367" y="1571"/>
                  </a:cxn>
                  <a:cxn ang="0">
                    <a:pos x="5512" y="1585"/>
                  </a:cxn>
                </a:cxnLst>
                <a:rect l="0" t="0" r="r" b="b"/>
                <a:pathLst>
                  <a:path w="5512" h="2760">
                    <a:moveTo>
                      <a:pt x="240" y="0"/>
                    </a:moveTo>
                    <a:lnTo>
                      <a:pt x="0" y="336"/>
                    </a:lnTo>
                    <a:lnTo>
                      <a:pt x="82" y="821"/>
                    </a:lnTo>
                    <a:lnTo>
                      <a:pt x="243" y="873"/>
                    </a:lnTo>
                    <a:lnTo>
                      <a:pt x="473" y="1087"/>
                    </a:lnTo>
                    <a:lnTo>
                      <a:pt x="557" y="1441"/>
                    </a:lnTo>
                    <a:lnTo>
                      <a:pt x="839" y="1499"/>
                    </a:lnTo>
                    <a:lnTo>
                      <a:pt x="1258" y="1349"/>
                    </a:lnTo>
                    <a:lnTo>
                      <a:pt x="1307" y="1493"/>
                    </a:lnTo>
                    <a:lnTo>
                      <a:pt x="1621" y="1513"/>
                    </a:lnTo>
                    <a:lnTo>
                      <a:pt x="1862" y="1865"/>
                    </a:lnTo>
                    <a:lnTo>
                      <a:pt x="1668" y="2166"/>
                    </a:lnTo>
                    <a:lnTo>
                      <a:pt x="1308" y="2217"/>
                    </a:lnTo>
                    <a:lnTo>
                      <a:pt x="992" y="2172"/>
                    </a:lnTo>
                    <a:lnTo>
                      <a:pt x="903" y="2244"/>
                    </a:lnTo>
                    <a:lnTo>
                      <a:pt x="1008" y="2415"/>
                    </a:lnTo>
                    <a:lnTo>
                      <a:pt x="992" y="2538"/>
                    </a:lnTo>
                    <a:lnTo>
                      <a:pt x="1137" y="2760"/>
                    </a:lnTo>
                    <a:lnTo>
                      <a:pt x="1661" y="2623"/>
                    </a:lnTo>
                    <a:lnTo>
                      <a:pt x="1725" y="2492"/>
                    </a:lnTo>
                    <a:lnTo>
                      <a:pt x="1895" y="2551"/>
                    </a:lnTo>
                    <a:lnTo>
                      <a:pt x="2338" y="2448"/>
                    </a:lnTo>
                    <a:lnTo>
                      <a:pt x="2443" y="2714"/>
                    </a:lnTo>
                    <a:lnTo>
                      <a:pt x="2870" y="2541"/>
                    </a:lnTo>
                    <a:lnTo>
                      <a:pt x="3264" y="2591"/>
                    </a:lnTo>
                    <a:lnTo>
                      <a:pt x="3522" y="2427"/>
                    </a:lnTo>
                    <a:lnTo>
                      <a:pt x="3594" y="2081"/>
                    </a:lnTo>
                    <a:lnTo>
                      <a:pt x="4013" y="2087"/>
                    </a:lnTo>
                    <a:lnTo>
                      <a:pt x="4070" y="1924"/>
                    </a:lnTo>
                    <a:lnTo>
                      <a:pt x="4239" y="1931"/>
                    </a:lnTo>
                    <a:lnTo>
                      <a:pt x="4465" y="2094"/>
                    </a:lnTo>
                    <a:lnTo>
                      <a:pt x="4836" y="1814"/>
                    </a:lnTo>
                    <a:lnTo>
                      <a:pt x="5225" y="1785"/>
                    </a:lnTo>
                    <a:lnTo>
                      <a:pt x="5367" y="1571"/>
                    </a:lnTo>
                    <a:lnTo>
                      <a:pt x="5512" y="1585"/>
                    </a:lnTo>
                  </a:path>
                </a:pathLst>
              </a:custGeom>
              <a:noFill/>
              <a:ln w="1524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4" name="Freeform 8"/>
              <p:cNvSpPr>
                <a:spLocks/>
              </p:cNvSpPr>
              <p:nvPr userDrawn="1"/>
            </p:nvSpPr>
            <p:spPr bwMode="hidden">
              <a:xfrm>
                <a:off x="4840" y="984"/>
                <a:ext cx="790" cy="1189"/>
              </a:xfrm>
              <a:custGeom>
                <a:avLst/>
                <a:gdLst/>
                <a:ahLst/>
                <a:cxnLst>
                  <a:cxn ang="0">
                    <a:pos x="139" y="0"/>
                  </a:cxn>
                  <a:cxn ang="0">
                    <a:pos x="210" y="233"/>
                  </a:cxn>
                  <a:cxn ang="0">
                    <a:pos x="159" y="643"/>
                  </a:cxn>
                  <a:cxn ang="0">
                    <a:pos x="454" y="771"/>
                  </a:cxn>
                  <a:cxn ang="0">
                    <a:pos x="605" y="1046"/>
                  </a:cxn>
                  <a:cxn ang="0">
                    <a:pos x="790" y="1189"/>
                  </a:cxn>
                  <a:cxn ang="0">
                    <a:pos x="540" y="1111"/>
                  </a:cxn>
                  <a:cxn ang="0">
                    <a:pos x="363" y="883"/>
                  </a:cxn>
                  <a:cxn ang="0">
                    <a:pos x="139" y="852"/>
                  </a:cxn>
                  <a:cxn ang="0">
                    <a:pos x="0" y="499"/>
                  </a:cxn>
                  <a:cxn ang="0">
                    <a:pos x="48" y="209"/>
                  </a:cxn>
                </a:cxnLst>
                <a:rect l="0" t="0" r="r" b="b"/>
                <a:pathLst>
                  <a:path w="790" h="1189">
                    <a:moveTo>
                      <a:pt x="139" y="0"/>
                    </a:moveTo>
                    <a:lnTo>
                      <a:pt x="210" y="233"/>
                    </a:lnTo>
                    <a:lnTo>
                      <a:pt x="159" y="643"/>
                    </a:lnTo>
                    <a:lnTo>
                      <a:pt x="454" y="771"/>
                    </a:lnTo>
                    <a:lnTo>
                      <a:pt x="605" y="1046"/>
                    </a:lnTo>
                    <a:lnTo>
                      <a:pt x="790" y="1189"/>
                    </a:lnTo>
                    <a:lnTo>
                      <a:pt x="540" y="1111"/>
                    </a:lnTo>
                    <a:lnTo>
                      <a:pt x="363" y="883"/>
                    </a:lnTo>
                    <a:lnTo>
                      <a:pt x="139" y="852"/>
                    </a:lnTo>
                    <a:lnTo>
                      <a:pt x="0" y="499"/>
                    </a:lnTo>
                    <a:lnTo>
                      <a:pt x="48" y="209"/>
                    </a:lnTo>
                  </a:path>
                </a:pathLst>
              </a:custGeom>
              <a:noFill/>
              <a:ln w="1524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5" name="Freeform 9"/>
              <p:cNvSpPr>
                <a:spLocks/>
              </p:cNvSpPr>
              <p:nvPr userDrawn="1"/>
            </p:nvSpPr>
            <p:spPr bwMode="hidden">
              <a:xfrm>
                <a:off x="5173" y="896"/>
                <a:ext cx="579" cy="1117"/>
              </a:xfrm>
              <a:custGeom>
                <a:avLst/>
                <a:gdLst/>
                <a:ahLst/>
                <a:cxnLst>
                  <a:cxn ang="0">
                    <a:pos x="0" y="0"/>
                  </a:cxn>
                  <a:cxn ang="0">
                    <a:pos x="128" y="328"/>
                  </a:cxn>
                  <a:cxn ang="0">
                    <a:pos x="9" y="659"/>
                  </a:cxn>
                  <a:cxn ang="0">
                    <a:pos x="40" y="763"/>
                  </a:cxn>
                  <a:cxn ang="0">
                    <a:pos x="234" y="739"/>
                  </a:cxn>
                  <a:cxn ang="0">
                    <a:pos x="344" y="1055"/>
                  </a:cxn>
                  <a:cxn ang="0">
                    <a:pos x="579" y="1117"/>
                  </a:cxn>
                </a:cxnLst>
                <a:rect l="0" t="0" r="r" b="b"/>
                <a:pathLst>
                  <a:path w="579" h="1117">
                    <a:moveTo>
                      <a:pt x="0" y="0"/>
                    </a:moveTo>
                    <a:lnTo>
                      <a:pt x="128" y="328"/>
                    </a:lnTo>
                    <a:lnTo>
                      <a:pt x="9" y="659"/>
                    </a:lnTo>
                    <a:lnTo>
                      <a:pt x="40" y="763"/>
                    </a:lnTo>
                    <a:lnTo>
                      <a:pt x="234" y="739"/>
                    </a:lnTo>
                    <a:lnTo>
                      <a:pt x="344" y="1055"/>
                    </a:lnTo>
                    <a:lnTo>
                      <a:pt x="579" y="1117"/>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6" name="Freeform 10"/>
              <p:cNvSpPr>
                <a:spLocks/>
              </p:cNvSpPr>
              <p:nvPr userDrawn="1"/>
            </p:nvSpPr>
            <p:spPr bwMode="hidden">
              <a:xfrm>
                <a:off x="3291" y="968"/>
                <a:ext cx="2471" cy="2396"/>
              </a:xfrm>
              <a:custGeom>
                <a:avLst/>
                <a:gdLst/>
                <a:ahLst/>
                <a:cxnLst>
                  <a:cxn ang="0">
                    <a:pos x="1118" y="0"/>
                  </a:cxn>
                  <a:cxn ang="0">
                    <a:pos x="1179" y="225"/>
                  </a:cxn>
                  <a:cxn ang="0">
                    <a:pos x="1393" y="339"/>
                  </a:cxn>
                  <a:cxn ang="0">
                    <a:pos x="1404" y="548"/>
                  </a:cxn>
                  <a:cxn ang="0">
                    <a:pos x="1342" y="732"/>
                  </a:cxn>
                  <a:cxn ang="0">
                    <a:pos x="1434" y="925"/>
                  </a:cxn>
                  <a:cxn ang="0">
                    <a:pos x="1455" y="1109"/>
                  </a:cxn>
                  <a:cxn ang="0">
                    <a:pos x="1311" y="1142"/>
                  </a:cxn>
                  <a:cxn ang="0">
                    <a:pos x="926" y="1384"/>
                  </a:cxn>
                  <a:cxn ang="0">
                    <a:pos x="975" y="1456"/>
                  </a:cxn>
                  <a:cxn ang="0">
                    <a:pos x="956" y="1624"/>
                  </a:cxn>
                  <a:cxn ang="0">
                    <a:pos x="782" y="1817"/>
                  </a:cxn>
                  <a:cxn ang="0">
                    <a:pos x="539" y="1978"/>
                  </a:cxn>
                  <a:cxn ang="0">
                    <a:pos x="152" y="2026"/>
                  </a:cxn>
                  <a:cxn ang="0">
                    <a:pos x="19" y="2251"/>
                  </a:cxn>
                  <a:cxn ang="0">
                    <a:pos x="0" y="2396"/>
                  </a:cxn>
                  <a:cxn ang="0">
                    <a:pos x="213" y="2179"/>
                  </a:cxn>
                  <a:cxn ang="0">
                    <a:pos x="629" y="2090"/>
                  </a:cxn>
                  <a:cxn ang="0">
                    <a:pos x="894" y="1906"/>
                  </a:cxn>
                  <a:cxn ang="0">
                    <a:pos x="1230" y="1986"/>
                  </a:cxn>
                  <a:cxn ang="0">
                    <a:pos x="1668" y="1906"/>
                  </a:cxn>
                  <a:cxn ang="0">
                    <a:pos x="1983" y="1745"/>
                  </a:cxn>
                  <a:cxn ang="0">
                    <a:pos x="2014" y="1600"/>
                  </a:cxn>
                  <a:cxn ang="0">
                    <a:pos x="2237" y="1496"/>
                  </a:cxn>
                  <a:cxn ang="0">
                    <a:pos x="2359" y="1552"/>
                  </a:cxn>
                  <a:cxn ang="0">
                    <a:pos x="2471" y="1479"/>
                  </a:cxn>
                </a:cxnLst>
                <a:rect l="0" t="0" r="r" b="b"/>
                <a:pathLst>
                  <a:path w="2471" h="2396">
                    <a:moveTo>
                      <a:pt x="1118" y="0"/>
                    </a:moveTo>
                    <a:lnTo>
                      <a:pt x="1179" y="225"/>
                    </a:lnTo>
                    <a:lnTo>
                      <a:pt x="1393" y="339"/>
                    </a:lnTo>
                    <a:lnTo>
                      <a:pt x="1404" y="548"/>
                    </a:lnTo>
                    <a:lnTo>
                      <a:pt x="1342" y="732"/>
                    </a:lnTo>
                    <a:lnTo>
                      <a:pt x="1434" y="925"/>
                    </a:lnTo>
                    <a:lnTo>
                      <a:pt x="1455" y="1109"/>
                    </a:lnTo>
                    <a:lnTo>
                      <a:pt x="1311" y="1142"/>
                    </a:lnTo>
                    <a:lnTo>
                      <a:pt x="926" y="1384"/>
                    </a:lnTo>
                    <a:lnTo>
                      <a:pt x="975" y="1456"/>
                    </a:lnTo>
                    <a:lnTo>
                      <a:pt x="956" y="1624"/>
                    </a:lnTo>
                    <a:lnTo>
                      <a:pt x="782" y="1817"/>
                    </a:lnTo>
                    <a:lnTo>
                      <a:pt x="539" y="1978"/>
                    </a:lnTo>
                    <a:lnTo>
                      <a:pt x="152" y="2026"/>
                    </a:lnTo>
                    <a:lnTo>
                      <a:pt x="19" y="2251"/>
                    </a:lnTo>
                    <a:lnTo>
                      <a:pt x="0" y="2396"/>
                    </a:lnTo>
                    <a:lnTo>
                      <a:pt x="213" y="2179"/>
                    </a:lnTo>
                    <a:lnTo>
                      <a:pt x="629" y="2090"/>
                    </a:lnTo>
                    <a:lnTo>
                      <a:pt x="894" y="1906"/>
                    </a:lnTo>
                    <a:lnTo>
                      <a:pt x="1230" y="1986"/>
                    </a:lnTo>
                    <a:lnTo>
                      <a:pt x="1668" y="1906"/>
                    </a:lnTo>
                    <a:lnTo>
                      <a:pt x="1983" y="1745"/>
                    </a:lnTo>
                    <a:lnTo>
                      <a:pt x="2014" y="1600"/>
                    </a:lnTo>
                    <a:lnTo>
                      <a:pt x="2237" y="1496"/>
                    </a:lnTo>
                    <a:lnTo>
                      <a:pt x="2359" y="1552"/>
                    </a:lnTo>
                    <a:lnTo>
                      <a:pt x="2471" y="1479"/>
                    </a:lnTo>
                  </a:path>
                </a:pathLst>
              </a:custGeom>
              <a:noFill/>
              <a:ln w="1651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7" name="Freeform 11"/>
              <p:cNvSpPr>
                <a:spLocks/>
              </p:cNvSpPr>
              <p:nvPr userDrawn="1"/>
            </p:nvSpPr>
            <p:spPr bwMode="hidden">
              <a:xfrm>
                <a:off x="2366" y="1067"/>
                <a:ext cx="1399" cy="1349"/>
              </a:xfrm>
              <a:custGeom>
                <a:avLst/>
                <a:gdLst/>
                <a:ahLst/>
                <a:cxnLst>
                  <a:cxn ang="0">
                    <a:pos x="620" y="155"/>
                  </a:cxn>
                  <a:cxn ang="0">
                    <a:pos x="421" y="155"/>
                  </a:cxn>
                  <a:cxn ang="0">
                    <a:pos x="205" y="507"/>
                  </a:cxn>
                  <a:cxn ang="0">
                    <a:pos x="0" y="673"/>
                  </a:cxn>
                  <a:cxn ang="0">
                    <a:pos x="487" y="783"/>
                  </a:cxn>
                  <a:cxn ang="0">
                    <a:pos x="425" y="1009"/>
                  </a:cxn>
                  <a:cxn ang="0">
                    <a:pos x="617" y="1086"/>
                  </a:cxn>
                  <a:cxn ang="0">
                    <a:pos x="498" y="1349"/>
                  </a:cxn>
                  <a:cxn ang="0">
                    <a:pos x="961" y="1035"/>
                  </a:cxn>
                  <a:cxn ang="0">
                    <a:pos x="926" y="776"/>
                  </a:cxn>
                  <a:cxn ang="0">
                    <a:pos x="1181" y="749"/>
                  </a:cxn>
                  <a:cxn ang="0">
                    <a:pos x="1399" y="601"/>
                  </a:cxn>
                  <a:cxn ang="0">
                    <a:pos x="1315" y="416"/>
                  </a:cxn>
                  <a:cxn ang="0">
                    <a:pos x="1341" y="196"/>
                  </a:cxn>
                  <a:cxn ang="0">
                    <a:pos x="1171" y="164"/>
                  </a:cxn>
                  <a:cxn ang="0">
                    <a:pos x="928" y="0"/>
                  </a:cxn>
                  <a:cxn ang="0">
                    <a:pos x="620" y="155"/>
                  </a:cxn>
                </a:cxnLst>
                <a:rect l="0" t="0" r="r" b="b"/>
                <a:pathLst>
                  <a:path w="1399" h="1349">
                    <a:moveTo>
                      <a:pt x="620" y="155"/>
                    </a:moveTo>
                    <a:lnTo>
                      <a:pt x="421" y="155"/>
                    </a:lnTo>
                    <a:lnTo>
                      <a:pt x="205" y="507"/>
                    </a:lnTo>
                    <a:lnTo>
                      <a:pt x="0" y="673"/>
                    </a:lnTo>
                    <a:lnTo>
                      <a:pt x="487" y="783"/>
                    </a:lnTo>
                    <a:lnTo>
                      <a:pt x="425" y="1009"/>
                    </a:lnTo>
                    <a:lnTo>
                      <a:pt x="617" y="1086"/>
                    </a:lnTo>
                    <a:lnTo>
                      <a:pt x="498" y="1349"/>
                    </a:lnTo>
                    <a:lnTo>
                      <a:pt x="961" y="1035"/>
                    </a:lnTo>
                    <a:lnTo>
                      <a:pt x="926" y="776"/>
                    </a:lnTo>
                    <a:lnTo>
                      <a:pt x="1181" y="749"/>
                    </a:lnTo>
                    <a:lnTo>
                      <a:pt x="1399" y="601"/>
                    </a:lnTo>
                    <a:lnTo>
                      <a:pt x="1315" y="416"/>
                    </a:lnTo>
                    <a:lnTo>
                      <a:pt x="1341" y="196"/>
                    </a:lnTo>
                    <a:lnTo>
                      <a:pt x="1171" y="164"/>
                    </a:lnTo>
                    <a:lnTo>
                      <a:pt x="928" y="0"/>
                    </a:lnTo>
                    <a:lnTo>
                      <a:pt x="620" y="155"/>
                    </a:lnTo>
                    <a:close/>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8" name="Freeform 12"/>
              <p:cNvSpPr>
                <a:spLocks/>
              </p:cNvSpPr>
              <p:nvPr userDrawn="1"/>
            </p:nvSpPr>
            <p:spPr bwMode="hidden">
              <a:xfrm>
                <a:off x="4275" y="2031"/>
                <a:ext cx="1256" cy="810"/>
              </a:xfrm>
              <a:custGeom>
                <a:avLst/>
                <a:gdLst/>
                <a:ahLst/>
                <a:cxnLst>
                  <a:cxn ang="0">
                    <a:pos x="719" y="183"/>
                  </a:cxn>
                  <a:cxn ang="0">
                    <a:pos x="760" y="33"/>
                  </a:cxn>
                  <a:cxn ang="0">
                    <a:pos x="884" y="0"/>
                  </a:cxn>
                  <a:cxn ang="0">
                    <a:pos x="983" y="78"/>
                  </a:cxn>
                  <a:cxn ang="0">
                    <a:pos x="1082" y="248"/>
                  </a:cxn>
                  <a:cxn ang="0">
                    <a:pos x="1256" y="229"/>
                  </a:cxn>
                  <a:cxn ang="0">
                    <a:pos x="1248" y="359"/>
                  </a:cxn>
                  <a:cxn ang="0">
                    <a:pos x="1016" y="431"/>
                  </a:cxn>
                  <a:cxn ang="0">
                    <a:pos x="879" y="417"/>
                  </a:cxn>
                  <a:cxn ang="0">
                    <a:pos x="719" y="481"/>
                  </a:cxn>
                  <a:cxn ang="0">
                    <a:pos x="591" y="633"/>
                  </a:cxn>
                  <a:cxn ang="0">
                    <a:pos x="423" y="537"/>
                  </a:cxn>
                  <a:cxn ang="0">
                    <a:pos x="256" y="810"/>
                  </a:cxn>
                  <a:cxn ang="0">
                    <a:pos x="66" y="764"/>
                  </a:cxn>
                  <a:cxn ang="0">
                    <a:pos x="0" y="601"/>
                  </a:cxn>
                  <a:cxn ang="0">
                    <a:pos x="157" y="483"/>
                  </a:cxn>
                  <a:cxn ang="0">
                    <a:pos x="248" y="281"/>
                  </a:cxn>
                  <a:cxn ang="0">
                    <a:pos x="438" y="150"/>
                  </a:cxn>
                  <a:cxn ang="0">
                    <a:pos x="719" y="189"/>
                  </a:cxn>
                </a:cxnLst>
                <a:rect l="0" t="0" r="r" b="b"/>
                <a:pathLst>
                  <a:path w="1256" h="810">
                    <a:moveTo>
                      <a:pt x="719" y="183"/>
                    </a:moveTo>
                    <a:lnTo>
                      <a:pt x="760" y="33"/>
                    </a:lnTo>
                    <a:lnTo>
                      <a:pt x="884" y="0"/>
                    </a:lnTo>
                    <a:lnTo>
                      <a:pt x="983" y="78"/>
                    </a:lnTo>
                    <a:lnTo>
                      <a:pt x="1082" y="248"/>
                    </a:lnTo>
                    <a:lnTo>
                      <a:pt x="1256" y="229"/>
                    </a:lnTo>
                    <a:lnTo>
                      <a:pt x="1248" y="359"/>
                    </a:lnTo>
                    <a:lnTo>
                      <a:pt x="1016" y="431"/>
                    </a:lnTo>
                    <a:lnTo>
                      <a:pt x="879" y="417"/>
                    </a:lnTo>
                    <a:lnTo>
                      <a:pt x="719" y="481"/>
                    </a:lnTo>
                    <a:lnTo>
                      <a:pt x="591" y="633"/>
                    </a:lnTo>
                    <a:lnTo>
                      <a:pt x="423" y="537"/>
                    </a:lnTo>
                    <a:lnTo>
                      <a:pt x="256" y="810"/>
                    </a:lnTo>
                    <a:lnTo>
                      <a:pt x="66" y="764"/>
                    </a:lnTo>
                    <a:lnTo>
                      <a:pt x="0" y="601"/>
                    </a:lnTo>
                    <a:lnTo>
                      <a:pt x="157" y="483"/>
                    </a:lnTo>
                    <a:lnTo>
                      <a:pt x="248" y="281"/>
                    </a:lnTo>
                    <a:lnTo>
                      <a:pt x="438" y="150"/>
                    </a:lnTo>
                    <a:lnTo>
                      <a:pt x="719" y="189"/>
                    </a:lnTo>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09" name="Freeform 13"/>
              <p:cNvSpPr>
                <a:spLocks/>
              </p:cNvSpPr>
              <p:nvPr userDrawn="1"/>
            </p:nvSpPr>
            <p:spPr bwMode="hidden">
              <a:xfrm>
                <a:off x="2914" y="3476"/>
                <a:ext cx="2848" cy="788"/>
              </a:xfrm>
              <a:custGeom>
                <a:avLst/>
                <a:gdLst/>
                <a:ahLst/>
                <a:cxnLst>
                  <a:cxn ang="0">
                    <a:pos x="2838" y="16"/>
                  </a:cxn>
                  <a:cxn ang="0">
                    <a:pos x="2493" y="0"/>
                  </a:cxn>
                  <a:cxn ang="0">
                    <a:pos x="2278" y="81"/>
                  </a:cxn>
                  <a:cxn ang="0">
                    <a:pos x="1936" y="44"/>
                  </a:cxn>
                  <a:cxn ang="0">
                    <a:pos x="1739" y="354"/>
                  </a:cxn>
                  <a:cxn ang="0">
                    <a:pos x="1600" y="212"/>
                  </a:cxn>
                  <a:cxn ang="0">
                    <a:pos x="1352" y="308"/>
                  </a:cxn>
                  <a:cxn ang="0">
                    <a:pos x="1445" y="515"/>
                  </a:cxn>
                  <a:cxn ang="0">
                    <a:pos x="1072" y="412"/>
                  </a:cxn>
                  <a:cxn ang="0">
                    <a:pos x="888" y="540"/>
                  </a:cxn>
                  <a:cxn ang="0">
                    <a:pos x="0" y="660"/>
                  </a:cxn>
                  <a:cxn ang="0">
                    <a:pos x="288" y="788"/>
                  </a:cxn>
                  <a:cxn ang="0">
                    <a:pos x="1040" y="676"/>
                  </a:cxn>
                  <a:cxn ang="0">
                    <a:pos x="1272" y="748"/>
                  </a:cxn>
                  <a:cxn ang="0">
                    <a:pos x="2096" y="691"/>
                  </a:cxn>
                  <a:cxn ang="0">
                    <a:pos x="2320" y="748"/>
                  </a:cxn>
                  <a:cxn ang="0">
                    <a:pos x="2456" y="596"/>
                  </a:cxn>
                  <a:cxn ang="0">
                    <a:pos x="2712" y="716"/>
                  </a:cxn>
                  <a:cxn ang="0">
                    <a:pos x="2716" y="339"/>
                  </a:cxn>
                  <a:cxn ang="0">
                    <a:pos x="2848" y="258"/>
                  </a:cxn>
                </a:cxnLst>
                <a:rect l="0" t="0" r="r" b="b"/>
                <a:pathLst>
                  <a:path w="2848" h="788">
                    <a:moveTo>
                      <a:pt x="2838" y="16"/>
                    </a:moveTo>
                    <a:lnTo>
                      <a:pt x="2493" y="0"/>
                    </a:lnTo>
                    <a:lnTo>
                      <a:pt x="2278" y="81"/>
                    </a:lnTo>
                    <a:lnTo>
                      <a:pt x="1936" y="44"/>
                    </a:lnTo>
                    <a:lnTo>
                      <a:pt x="1739" y="354"/>
                    </a:lnTo>
                    <a:lnTo>
                      <a:pt x="1600" y="212"/>
                    </a:lnTo>
                    <a:lnTo>
                      <a:pt x="1352" y="308"/>
                    </a:lnTo>
                    <a:lnTo>
                      <a:pt x="1445" y="515"/>
                    </a:lnTo>
                    <a:lnTo>
                      <a:pt x="1072" y="412"/>
                    </a:lnTo>
                    <a:lnTo>
                      <a:pt x="888" y="540"/>
                    </a:lnTo>
                    <a:lnTo>
                      <a:pt x="0" y="660"/>
                    </a:lnTo>
                    <a:lnTo>
                      <a:pt x="288" y="788"/>
                    </a:lnTo>
                    <a:lnTo>
                      <a:pt x="1040" y="676"/>
                    </a:lnTo>
                    <a:lnTo>
                      <a:pt x="1272" y="748"/>
                    </a:lnTo>
                    <a:lnTo>
                      <a:pt x="2096" y="691"/>
                    </a:lnTo>
                    <a:lnTo>
                      <a:pt x="2320" y="748"/>
                    </a:lnTo>
                    <a:lnTo>
                      <a:pt x="2456" y="596"/>
                    </a:lnTo>
                    <a:lnTo>
                      <a:pt x="2712" y="716"/>
                    </a:lnTo>
                    <a:lnTo>
                      <a:pt x="2716" y="339"/>
                    </a:lnTo>
                    <a:lnTo>
                      <a:pt x="2848" y="258"/>
                    </a:lnTo>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10" name="Freeform 14"/>
              <p:cNvSpPr>
                <a:spLocks/>
              </p:cNvSpPr>
              <p:nvPr userDrawn="1"/>
            </p:nvSpPr>
            <p:spPr bwMode="hidden">
              <a:xfrm>
                <a:off x="5443" y="922"/>
                <a:ext cx="319" cy="854"/>
              </a:xfrm>
              <a:custGeom>
                <a:avLst/>
                <a:gdLst/>
                <a:ahLst/>
                <a:cxnLst>
                  <a:cxn ang="0">
                    <a:pos x="0" y="0"/>
                  </a:cxn>
                  <a:cxn ang="0">
                    <a:pos x="106" y="313"/>
                  </a:cxn>
                  <a:cxn ang="0">
                    <a:pos x="106" y="634"/>
                  </a:cxn>
                  <a:cxn ang="0">
                    <a:pos x="268" y="854"/>
                  </a:cxn>
                  <a:cxn ang="0">
                    <a:pos x="278" y="577"/>
                  </a:cxn>
                  <a:cxn ang="0">
                    <a:pos x="238" y="400"/>
                  </a:cxn>
                  <a:cxn ang="0">
                    <a:pos x="319" y="240"/>
                  </a:cxn>
                </a:cxnLst>
                <a:rect l="0" t="0" r="r" b="b"/>
                <a:pathLst>
                  <a:path w="319" h="854">
                    <a:moveTo>
                      <a:pt x="0" y="0"/>
                    </a:moveTo>
                    <a:lnTo>
                      <a:pt x="106" y="313"/>
                    </a:lnTo>
                    <a:lnTo>
                      <a:pt x="106" y="634"/>
                    </a:lnTo>
                    <a:lnTo>
                      <a:pt x="268" y="854"/>
                    </a:lnTo>
                    <a:lnTo>
                      <a:pt x="278" y="577"/>
                    </a:lnTo>
                    <a:lnTo>
                      <a:pt x="238" y="400"/>
                    </a:lnTo>
                    <a:lnTo>
                      <a:pt x="319" y="240"/>
                    </a:lnTo>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11" name="Freeform 15"/>
              <p:cNvSpPr>
                <a:spLocks/>
              </p:cNvSpPr>
              <p:nvPr userDrawn="1"/>
            </p:nvSpPr>
            <p:spPr bwMode="hidden">
              <a:xfrm>
                <a:off x="4954" y="3568"/>
                <a:ext cx="646" cy="392"/>
              </a:xfrm>
              <a:custGeom>
                <a:avLst/>
                <a:gdLst/>
                <a:ahLst/>
                <a:cxnLst>
                  <a:cxn ang="0">
                    <a:pos x="504" y="0"/>
                  </a:cxn>
                  <a:cxn ang="0">
                    <a:pos x="320" y="61"/>
                  </a:cxn>
                  <a:cxn ang="0">
                    <a:pos x="238" y="109"/>
                  </a:cxn>
                  <a:cxn ang="0">
                    <a:pos x="144" y="216"/>
                  </a:cxn>
                  <a:cxn ang="0">
                    <a:pos x="0" y="392"/>
                  </a:cxn>
                  <a:cxn ang="0">
                    <a:pos x="360" y="263"/>
                  </a:cxn>
                  <a:cxn ang="0">
                    <a:pos x="432" y="182"/>
                  </a:cxn>
                  <a:cxn ang="0">
                    <a:pos x="646" y="142"/>
                  </a:cxn>
                  <a:cxn ang="0">
                    <a:pos x="504" y="0"/>
                  </a:cxn>
                </a:cxnLst>
                <a:rect l="0" t="0" r="r" b="b"/>
                <a:pathLst>
                  <a:path w="646" h="392">
                    <a:moveTo>
                      <a:pt x="504" y="0"/>
                    </a:moveTo>
                    <a:lnTo>
                      <a:pt x="320" y="61"/>
                    </a:lnTo>
                    <a:lnTo>
                      <a:pt x="238" y="109"/>
                    </a:lnTo>
                    <a:lnTo>
                      <a:pt x="144" y="216"/>
                    </a:lnTo>
                    <a:lnTo>
                      <a:pt x="0" y="392"/>
                    </a:lnTo>
                    <a:lnTo>
                      <a:pt x="360" y="263"/>
                    </a:lnTo>
                    <a:lnTo>
                      <a:pt x="432" y="182"/>
                    </a:lnTo>
                    <a:lnTo>
                      <a:pt x="646" y="142"/>
                    </a:lnTo>
                    <a:lnTo>
                      <a:pt x="504" y="0"/>
                    </a:lnTo>
                    <a:close/>
                  </a:path>
                </a:pathLst>
              </a:custGeom>
              <a:noFill/>
              <a:ln w="17780"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112" name="Freeform 16"/>
              <p:cNvSpPr>
                <a:spLocks/>
              </p:cNvSpPr>
              <p:nvPr userDrawn="1"/>
            </p:nvSpPr>
            <p:spPr bwMode="hidden">
              <a:xfrm>
                <a:off x="50" y="2400"/>
                <a:ext cx="2736" cy="1920"/>
              </a:xfrm>
              <a:custGeom>
                <a:avLst/>
                <a:gdLst/>
                <a:ahLst/>
                <a:cxnLst>
                  <a:cxn ang="0">
                    <a:pos x="0" y="0"/>
                  </a:cxn>
                  <a:cxn ang="0">
                    <a:pos x="96" y="336"/>
                  </a:cxn>
                  <a:cxn ang="0">
                    <a:pos x="384" y="384"/>
                  </a:cxn>
                  <a:cxn ang="0">
                    <a:pos x="576" y="720"/>
                  </a:cxn>
                  <a:cxn ang="0">
                    <a:pos x="528" y="960"/>
                  </a:cxn>
                  <a:cxn ang="0">
                    <a:pos x="672" y="1104"/>
                  </a:cxn>
                  <a:cxn ang="0">
                    <a:pos x="576" y="1392"/>
                  </a:cxn>
                  <a:cxn ang="0">
                    <a:pos x="624" y="1632"/>
                  </a:cxn>
                  <a:cxn ang="0">
                    <a:pos x="1488" y="1872"/>
                  </a:cxn>
                  <a:cxn ang="0">
                    <a:pos x="1680" y="1728"/>
                  </a:cxn>
                  <a:cxn ang="0">
                    <a:pos x="2208" y="1728"/>
                  </a:cxn>
                  <a:cxn ang="0">
                    <a:pos x="2304" y="1632"/>
                  </a:cxn>
                  <a:cxn ang="0">
                    <a:pos x="2736" y="1872"/>
                  </a:cxn>
                  <a:cxn ang="0">
                    <a:pos x="2640" y="1920"/>
                  </a:cxn>
                  <a:cxn ang="0">
                    <a:pos x="2304" y="1824"/>
                  </a:cxn>
                  <a:cxn ang="0">
                    <a:pos x="2160" y="1872"/>
                  </a:cxn>
                  <a:cxn ang="0">
                    <a:pos x="1632" y="1920"/>
                  </a:cxn>
                  <a:cxn ang="0">
                    <a:pos x="1440" y="1920"/>
                  </a:cxn>
                  <a:cxn ang="0">
                    <a:pos x="480" y="1824"/>
                  </a:cxn>
                  <a:cxn ang="0">
                    <a:pos x="192" y="1872"/>
                  </a:cxn>
                  <a:cxn ang="0">
                    <a:pos x="96" y="1680"/>
                  </a:cxn>
                  <a:cxn ang="0">
                    <a:pos x="288" y="1440"/>
                  </a:cxn>
                  <a:cxn ang="0">
                    <a:pos x="336" y="1104"/>
                  </a:cxn>
                  <a:cxn ang="0">
                    <a:pos x="144" y="864"/>
                  </a:cxn>
                  <a:cxn ang="0">
                    <a:pos x="240" y="624"/>
                  </a:cxn>
                  <a:cxn ang="0">
                    <a:pos x="48" y="528"/>
                  </a:cxn>
                  <a:cxn ang="0">
                    <a:pos x="0" y="0"/>
                  </a:cxn>
                </a:cxnLst>
                <a:rect l="0" t="0" r="r" b="b"/>
                <a:pathLst>
                  <a:path w="2736" h="1920">
                    <a:moveTo>
                      <a:pt x="0" y="0"/>
                    </a:moveTo>
                    <a:lnTo>
                      <a:pt x="96" y="336"/>
                    </a:lnTo>
                    <a:lnTo>
                      <a:pt x="384" y="384"/>
                    </a:lnTo>
                    <a:lnTo>
                      <a:pt x="576" y="720"/>
                    </a:lnTo>
                    <a:lnTo>
                      <a:pt x="528" y="960"/>
                    </a:lnTo>
                    <a:lnTo>
                      <a:pt x="672" y="1104"/>
                    </a:lnTo>
                    <a:lnTo>
                      <a:pt x="576" y="1392"/>
                    </a:lnTo>
                    <a:lnTo>
                      <a:pt x="624" y="1632"/>
                    </a:lnTo>
                    <a:lnTo>
                      <a:pt x="1488" y="1872"/>
                    </a:lnTo>
                    <a:lnTo>
                      <a:pt x="1680" y="1728"/>
                    </a:lnTo>
                    <a:lnTo>
                      <a:pt x="2208" y="1728"/>
                    </a:lnTo>
                    <a:lnTo>
                      <a:pt x="2304" y="1632"/>
                    </a:lnTo>
                    <a:lnTo>
                      <a:pt x="2736" y="1872"/>
                    </a:lnTo>
                    <a:lnTo>
                      <a:pt x="2640" y="1920"/>
                    </a:lnTo>
                    <a:lnTo>
                      <a:pt x="2304" y="1824"/>
                    </a:lnTo>
                    <a:lnTo>
                      <a:pt x="2160" y="1872"/>
                    </a:lnTo>
                    <a:lnTo>
                      <a:pt x="1632" y="1920"/>
                    </a:lnTo>
                    <a:lnTo>
                      <a:pt x="1440" y="1920"/>
                    </a:lnTo>
                    <a:lnTo>
                      <a:pt x="480" y="1824"/>
                    </a:lnTo>
                    <a:lnTo>
                      <a:pt x="192" y="1872"/>
                    </a:lnTo>
                    <a:lnTo>
                      <a:pt x="96" y="1680"/>
                    </a:lnTo>
                    <a:lnTo>
                      <a:pt x="288" y="1440"/>
                    </a:lnTo>
                    <a:lnTo>
                      <a:pt x="336" y="1104"/>
                    </a:lnTo>
                    <a:lnTo>
                      <a:pt x="144" y="864"/>
                    </a:lnTo>
                    <a:lnTo>
                      <a:pt x="240" y="624"/>
                    </a:lnTo>
                    <a:lnTo>
                      <a:pt x="48" y="528"/>
                    </a:lnTo>
                    <a:lnTo>
                      <a:pt x="0" y="0"/>
                    </a:lnTo>
                    <a:close/>
                  </a:path>
                </a:pathLst>
              </a:custGeom>
              <a:noFill/>
              <a:ln w="9525" cap="flat" cmpd="sng">
                <a:solidFill>
                  <a:schemeClr val="bg2"/>
                </a:solid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grpSp>
        <p:grpSp>
          <p:nvGrpSpPr>
            <p:cNvPr id="4" name="Group 17"/>
            <p:cNvGrpSpPr>
              <a:grpSpLocks/>
            </p:cNvGrpSpPr>
            <p:nvPr userDrawn="1"/>
          </p:nvGrpSpPr>
          <p:grpSpPr bwMode="auto">
            <a:xfrm>
              <a:off x="0" y="2291"/>
              <a:ext cx="1385" cy="1702"/>
              <a:chOff x="0" y="2291"/>
              <a:chExt cx="1385" cy="1702"/>
            </a:xfrm>
          </p:grpSpPr>
          <p:sp>
            <p:nvSpPr>
              <p:cNvPr id="4114" name="Rectangle 18"/>
              <p:cNvSpPr>
                <a:spLocks noChangeArrowheads="1"/>
              </p:cNvSpPr>
              <p:nvPr userDrawn="1"/>
            </p:nvSpPr>
            <p:spPr bwMode="ltGray">
              <a:xfrm rot="6798887">
                <a:off x="62" y="3883"/>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15" name="Rectangle 19"/>
              <p:cNvSpPr>
                <a:spLocks noChangeArrowheads="1"/>
              </p:cNvSpPr>
              <p:nvPr userDrawn="1"/>
            </p:nvSpPr>
            <p:spPr bwMode="ltGray">
              <a:xfrm rot="6798887">
                <a:off x="33" y="3880"/>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16" name="Rectangle 20"/>
              <p:cNvSpPr>
                <a:spLocks noChangeArrowheads="1"/>
              </p:cNvSpPr>
              <p:nvPr userDrawn="1"/>
            </p:nvSpPr>
            <p:spPr bwMode="ltGray">
              <a:xfrm rot="6798887">
                <a:off x="6" y="3875"/>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17" name="Rectangle 21"/>
              <p:cNvSpPr>
                <a:spLocks noChangeArrowheads="1"/>
              </p:cNvSpPr>
              <p:nvPr userDrawn="1"/>
            </p:nvSpPr>
            <p:spPr bwMode="ltGray">
              <a:xfrm rot="5999912">
                <a:off x="209" y="388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18" name="Rectangle 22"/>
              <p:cNvSpPr>
                <a:spLocks noChangeArrowheads="1"/>
              </p:cNvSpPr>
              <p:nvPr userDrawn="1"/>
            </p:nvSpPr>
            <p:spPr bwMode="ltGray">
              <a:xfrm rot="5999912">
                <a:off x="182" y="388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19" name="Rectangle 23"/>
              <p:cNvSpPr>
                <a:spLocks noChangeArrowheads="1"/>
              </p:cNvSpPr>
              <p:nvPr userDrawn="1"/>
            </p:nvSpPr>
            <p:spPr bwMode="ltGray">
              <a:xfrm rot="6250138">
                <a:off x="152" y="3888"/>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0" name="Rectangle 24"/>
              <p:cNvSpPr>
                <a:spLocks noChangeArrowheads="1"/>
              </p:cNvSpPr>
              <p:nvPr userDrawn="1"/>
            </p:nvSpPr>
            <p:spPr bwMode="ltGray">
              <a:xfrm rot="6238076">
                <a:off x="123" y="3886"/>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1" name="Rectangle 25"/>
              <p:cNvSpPr>
                <a:spLocks noChangeArrowheads="1"/>
              </p:cNvSpPr>
              <p:nvPr userDrawn="1"/>
            </p:nvSpPr>
            <p:spPr bwMode="ltGray">
              <a:xfrm rot="5380717">
                <a:off x="363" y="386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2" name="Rectangle 26"/>
              <p:cNvSpPr>
                <a:spLocks noChangeArrowheads="1"/>
              </p:cNvSpPr>
              <p:nvPr userDrawn="1"/>
            </p:nvSpPr>
            <p:spPr bwMode="ltGray">
              <a:xfrm rot="5380717">
                <a:off x="332" y="3872"/>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3" name="Rectangle 27"/>
              <p:cNvSpPr>
                <a:spLocks noChangeArrowheads="1"/>
              </p:cNvSpPr>
              <p:nvPr userDrawn="1"/>
            </p:nvSpPr>
            <p:spPr bwMode="ltGray">
              <a:xfrm rot="5583200">
                <a:off x="302" y="387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4" name="Rectangle 28"/>
              <p:cNvSpPr>
                <a:spLocks noChangeArrowheads="1"/>
              </p:cNvSpPr>
              <p:nvPr userDrawn="1"/>
            </p:nvSpPr>
            <p:spPr bwMode="ltGray">
              <a:xfrm rot="5737625">
                <a:off x="270" y="3882"/>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5" name="Rectangle 29"/>
              <p:cNvSpPr>
                <a:spLocks noChangeArrowheads="1"/>
              </p:cNvSpPr>
              <p:nvPr userDrawn="1"/>
            </p:nvSpPr>
            <p:spPr bwMode="ltGray">
              <a:xfrm rot="4715477">
                <a:off x="516" y="3829"/>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6" name="Rectangle 30"/>
              <p:cNvSpPr>
                <a:spLocks noChangeArrowheads="1"/>
              </p:cNvSpPr>
              <p:nvPr userDrawn="1"/>
            </p:nvSpPr>
            <p:spPr bwMode="ltGray">
              <a:xfrm rot="4924949">
                <a:off x="486" y="383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7" name="Rectangle 31"/>
              <p:cNvSpPr>
                <a:spLocks noChangeArrowheads="1"/>
              </p:cNvSpPr>
              <p:nvPr userDrawn="1"/>
            </p:nvSpPr>
            <p:spPr bwMode="ltGray">
              <a:xfrm rot="4924949">
                <a:off x="456" y="384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8" name="Rectangle 32"/>
              <p:cNvSpPr>
                <a:spLocks noChangeArrowheads="1"/>
              </p:cNvSpPr>
              <p:nvPr userDrawn="1"/>
            </p:nvSpPr>
            <p:spPr bwMode="ltGray">
              <a:xfrm rot="5041352">
                <a:off x="426" y="3851"/>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29" name="Rectangle 33"/>
              <p:cNvSpPr>
                <a:spLocks noChangeArrowheads="1"/>
              </p:cNvSpPr>
              <p:nvPr userDrawn="1"/>
            </p:nvSpPr>
            <p:spPr bwMode="ltGray">
              <a:xfrm rot="3816889">
                <a:off x="664" y="3762"/>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0" name="Rectangle 34"/>
              <p:cNvSpPr>
                <a:spLocks noChangeArrowheads="1"/>
              </p:cNvSpPr>
              <p:nvPr userDrawn="1"/>
            </p:nvSpPr>
            <p:spPr bwMode="ltGray">
              <a:xfrm rot="3816889">
                <a:off x="634" y="3780"/>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1" name="Rectangle 35"/>
              <p:cNvSpPr>
                <a:spLocks noChangeArrowheads="1"/>
              </p:cNvSpPr>
              <p:nvPr userDrawn="1"/>
            </p:nvSpPr>
            <p:spPr bwMode="ltGray">
              <a:xfrm rot="4104184">
                <a:off x="605" y="3791"/>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2" name="Rectangle 36"/>
              <p:cNvSpPr>
                <a:spLocks noChangeArrowheads="1"/>
              </p:cNvSpPr>
              <p:nvPr userDrawn="1"/>
            </p:nvSpPr>
            <p:spPr bwMode="ltGray">
              <a:xfrm rot="4325343">
                <a:off x="575" y="380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3" name="Rectangle 37"/>
              <p:cNvSpPr>
                <a:spLocks noChangeArrowheads="1"/>
              </p:cNvSpPr>
              <p:nvPr userDrawn="1"/>
            </p:nvSpPr>
            <p:spPr bwMode="ltGray">
              <a:xfrm rot="3368036">
                <a:off x="799" y="3683"/>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4" name="Rectangle 38"/>
              <p:cNvSpPr>
                <a:spLocks noChangeArrowheads="1"/>
              </p:cNvSpPr>
              <p:nvPr userDrawn="1"/>
            </p:nvSpPr>
            <p:spPr bwMode="ltGray">
              <a:xfrm rot="3368036">
                <a:off x="772" y="3699"/>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5" name="Rectangle 39"/>
              <p:cNvSpPr>
                <a:spLocks noChangeArrowheads="1"/>
              </p:cNvSpPr>
              <p:nvPr userDrawn="1"/>
            </p:nvSpPr>
            <p:spPr bwMode="ltGray">
              <a:xfrm rot="3368036">
                <a:off x="745" y="3717"/>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6" name="Rectangle 40"/>
              <p:cNvSpPr>
                <a:spLocks noChangeArrowheads="1"/>
              </p:cNvSpPr>
              <p:nvPr userDrawn="1"/>
            </p:nvSpPr>
            <p:spPr bwMode="ltGray">
              <a:xfrm rot="3816889">
                <a:off x="717" y="373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7" name="Rectangle 41"/>
              <p:cNvSpPr>
                <a:spLocks noChangeArrowheads="1"/>
              </p:cNvSpPr>
              <p:nvPr userDrawn="1"/>
            </p:nvSpPr>
            <p:spPr bwMode="ltGray">
              <a:xfrm rot="2302266">
                <a:off x="923" y="358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8" name="Rectangle 42"/>
              <p:cNvSpPr>
                <a:spLocks noChangeArrowheads="1"/>
              </p:cNvSpPr>
              <p:nvPr userDrawn="1"/>
            </p:nvSpPr>
            <p:spPr bwMode="ltGray">
              <a:xfrm rot="2302266">
                <a:off x="899" y="3606"/>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39" name="Rectangle 43"/>
              <p:cNvSpPr>
                <a:spLocks noChangeArrowheads="1"/>
              </p:cNvSpPr>
              <p:nvPr userDrawn="1"/>
            </p:nvSpPr>
            <p:spPr bwMode="ltGray">
              <a:xfrm rot="2707562">
                <a:off x="876" y="3626"/>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0" name="Rectangle 44"/>
              <p:cNvSpPr>
                <a:spLocks noChangeArrowheads="1"/>
              </p:cNvSpPr>
              <p:nvPr userDrawn="1"/>
            </p:nvSpPr>
            <p:spPr bwMode="ltGray">
              <a:xfrm rot="2707562">
                <a:off x="850" y="3644"/>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1" name="Rectangle 45"/>
              <p:cNvSpPr>
                <a:spLocks noChangeArrowheads="1"/>
              </p:cNvSpPr>
              <p:nvPr userDrawn="1"/>
            </p:nvSpPr>
            <p:spPr bwMode="ltGray">
              <a:xfrm rot="1525830">
                <a:off x="1027" y="3473"/>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2" name="Rectangle 46"/>
              <p:cNvSpPr>
                <a:spLocks noChangeArrowheads="1"/>
              </p:cNvSpPr>
              <p:nvPr userDrawn="1"/>
            </p:nvSpPr>
            <p:spPr bwMode="ltGray">
              <a:xfrm rot="1525830">
                <a:off x="1009" y="349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3" name="Rectangle 47"/>
              <p:cNvSpPr>
                <a:spLocks noChangeArrowheads="1"/>
              </p:cNvSpPr>
              <p:nvPr userDrawn="1"/>
            </p:nvSpPr>
            <p:spPr bwMode="ltGray">
              <a:xfrm rot="1788117">
                <a:off x="990" y="351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4" name="Rectangle 48"/>
              <p:cNvSpPr>
                <a:spLocks noChangeArrowheads="1"/>
              </p:cNvSpPr>
              <p:nvPr userDrawn="1"/>
            </p:nvSpPr>
            <p:spPr bwMode="ltGray">
              <a:xfrm rot="1788117">
                <a:off x="969" y="354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5" name="Rectangle 49"/>
              <p:cNvSpPr>
                <a:spLocks noChangeArrowheads="1"/>
              </p:cNvSpPr>
              <p:nvPr userDrawn="1"/>
            </p:nvSpPr>
            <p:spPr bwMode="ltGray">
              <a:xfrm rot="841630">
                <a:off x="1113" y="3355"/>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6" name="Rectangle 50"/>
              <p:cNvSpPr>
                <a:spLocks noChangeArrowheads="1"/>
              </p:cNvSpPr>
              <p:nvPr userDrawn="1"/>
            </p:nvSpPr>
            <p:spPr bwMode="ltGray">
              <a:xfrm rot="841630">
                <a:off x="1100" y="3378"/>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7" name="Rectangle 51"/>
              <p:cNvSpPr>
                <a:spLocks noChangeArrowheads="1"/>
              </p:cNvSpPr>
              <p:nvPr userDrawn="1"/>
            </p:nvSpPr>
            <p:spPr bwMode="ltGray">
              <a:xfrm rot="1308689">
                <a:off x="1086" y="340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8" name="Rectangle 52"/>
              <p:cNvSpPr>
                <a:spLocks noChangeArrowheads="1"/>
              </p:cNvSpPr>
              <p:nvPr userDrawn="1"/>
            </p:nvSpPr>
            <p:spPr bwMode="ltGray">
              <a:xfrm rot="1308689">
                <a:off x="1064" y="3425"/>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49" name="Rectangle 53"/>
              <p:cNvSpPr>
                <a:spLocks noChangeArrowheads="1"/>
              </p:cNvSpPr>
              <p:nvPr userDrawn="1"/>
            </p:nvSpPr>
            <p:spPr bwMode="ltGray">
              <a:xfrm rot="469913">
                <a:off x="1172" y="3225"/>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0" name="Rectangle 54"/>
              <p:cNvSpPr>
                <a:spLocks noChangeArrowheads="1"/>
              </p:cNvSpPr>
              <p:nvPr userDrawn="1"/>
            </p:nvSpPr>
            <p:spPr bwMode="ltGray">
              <a:xfrm rot="559869">
                <a:off x="1162" y="3250"/>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1" name="Rectangle 55"/>
              <p:cNvSpPr>
                <a:spLocks noChangeArrowheads="1"/>
              </p:cNvSpPr>
              <p:nvPr userDrawn="1"/>
            </p:nvSpPr>
            <p:spPr bwMode="ltGray">
              <a:xfrm rot="734079">
                <a:off x="1154" y="3276"/>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2" name="Rectangle 56"/>
              <p:cNvSpPr>
                <a:spLocks noChangeArrowheads="1"/>
              </p:cNvSpPr>
              <p:nvPr userDrawn="1"/>
            </p:nvSpPr>
            <p:spPr bwMode="ltGray">
              <a:xfrm rot="734079">
                <a:off x="1141" y="3304"/>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3" name="Rectangle 57"/>
              <p:cNvSpPr>
                <a:spLocks noChangeArrowheads="1"/>
              </p:cNvSpPr>
              <p:nvPr userDrawn="1"/>
            </p:nvSpPr>
            <p:spPr bwMode="ltGray">
              <a:xfrm rot="-293905">
                <a:off x="1211" y="3096"/>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4" name="Rectangle 58"/>
              <p:cNvSpPr>
                <a:spLocks noChangeArrowheads="1"/>
              </p:cNvSpPr>
              <p:nvPr userDrawn="1"/>
            </p:nvSpPr>
            <p:spPr bwMode="ltGray">
              <a:xfrm rot="-8">
                <a:off x="1201" y="3122"/>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5" name="Rectangle 59"/>
              <p:cNvSpPr>
                <a:spLocks noChangeArrowheads="1"/>
              </p:cNvSpPr>
              <p:nvPr userDrawn="1"/>
            </p:nvSpPr>
            <p:spPr bwMode="ltGray">
              <a:xfrm rot="-8">
                <a:off x="1200" y="3147"/>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6" name="Rectangle 60"/>
              <p:cNvSpPr>
                <a:spLocks noChangeArrowheads="1"/>
              </p:cNvSpPr>
              <p:nvPr userDrawn="1"/>
            </p:nvSpPr>
            <p:spPr bwMode="ltGray">
              <a:xfrm rot="214188">
                <a:off x="1189" y="3173"/>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7" name="Rectangle 61"/>
              <p:cNvSpPr>
                <a:spLocks noChangeArrowheads="1"/>
              </p:cNvSpPr>
              <p:nvPr userDrawn="1"/>
            </p:nvSpPr>
            <p:spPr bwMode="ltGray">
              <a:xfrm rot="-682388">
                <a:off x="1219" y="296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8" name="Rectangle 62"/>
              <p:cNvSpPr>
                <a:spLocks noChangeArrowheads="1"/>
              </p:cNvSpPr>
              <p:nvPr userDrawn="1"/>
            </p:nvSpPr>
            <p:spPr bwMode="ltGray">
              <a:xfrm rot="-480400">
                <a:off x="1220" y="2991"/>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59" name="Rectangle 63"/>
              <p:cNvSpPr>
                <a:spLocks noChangeArrowheads="1"/>
              </p:cNvSpPr>
              <p:nvPr userDrawn="1"/>
            </p:nvSpPr>
            <p:spPr bwMode="ltGray">
              <a:xfrm rot="-480400">
                <a:off x="1220" y="301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0" name="Rectangle 64"/>
              <p:cNvSpPr>
                <a:spLocks noChangeArrowheads="1"/>
              </p:cNvSpPr>
              <p:nvPr userDrawn="1"/>
            </p:nvSpPr>
            <p:spPr bwMode="ltGray">
              <a:xfrm rot="-270546">
                <a:off x="1219" y="3041"/>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1" name="Rectangle 65"/>
              <p:cNvSpPr>
                <a:spLocks noChangeArrowheads="1"/>
              </p:cNvSpPr>
              <p:nvPr userDrawn="1"/>
            </p:nvSpPr>
            <p:spPr bwMode="ltGray">
              <a:xfrm rot="-1132286">
                <a:off x="1207" y="2843"/>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2" name="Rectangle 66"/>
              <p:cNvSpPr>
                <a:spLocks noChangeArrowheads="1"/>
              </p:cNvSpPr>
              <p:nvPr userDrawn="1"/>
            </p:nvSpPr>
            <p:spPr bwMode="ltGray">
              <a:xfrm rot="-969272">
                <a:off x="1213" y="2864"/>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3" name="Rectangle 67"/>
              <p:cNvSpPr>
                <a:spLocks noChangeArrowheads="1"/>
              </p:cNvSpPr>
              <p:nvPr userDrawn="1"/>
            </p:nvSpPr>
            <p:spPr bwMode="ltGray">
              <a:xfrm rot="-969272">
                <a:off x="1216" y="2888"/>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4" name="Rectangle 68"/>
              <p:cNvSpPr>
                <a:spLocks noChangeArrowheads="1"/>
              </p:cNvSpPr>
              <p:nvPr userDrawn="1"/>
            </p:nvSpPr>
            <p:spPr bwMode="ltGray">
              <a:xfrm rot="-806259">
                <a:off x="1219" y="291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5" name="Rectangle 69"/>
              <p:cNvSpPr>
                <a:spLocks noChangeArrowheads="1"/>
              </p:cNvSpPr>
              <p:nvPr userDrawn="1"/>
            </p:nvSpPr>
            <p:spPr bwMode="ltGray">
              <a:xfrm rot="-1543941">
                <a:off x="1165" y="272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6" name="Rectangle 70"/>
              <p:cNvSpPr>
                <a:spLocks noChangeArrowheads="1"/>
              </p:cNvSpPr>
              <p:nvPr userDrawn="1"/>
            </p:nvSpPr>
            <p:spPr bwMode="ltGray">
              <a:xfrm rot="-1341953">
                <a:off x="1176" y="2752"/>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7" name="Rectangle 71"/>
              <p:cNvSpPr>
                <a:spLocks noChangeArrowheads="1"/>
              </p:cNvSpPr>
              <p:nvPr userDrawn="1"/>
            </p:nvSpPr>
            <p:spPr bwMode="ltGray">
              <a:xfrm rot="-1341953">
                <a:off x="1184" y="277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8" name="Rectangle 72"/>
              <p:cNvSpPr>
                <a:spLocks noChangeArrowheads="1"/>
              </p:cNvSpPr>
              <p:nvPr userDrawn="1"/>
            </p:nvSpPr>
            <p:spPr bwMode="ltGray">
              <a:xfrm rot="-1341953">
                <a:off x="1194" y="279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69" name="Rectangle 73"/>
              <p:cNvSpPr>
                <a:spLocks noChangeArrowheads="1"/>
              </p:cNvSpPr>
              <p:nvPr userDrawn="1"/>
            </p:nvSpPr>
            <p:spPr bwMode="ltGray">
              <a:xfrm rot="-1928746">
                <a:off x="1101" y="2628"/>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0" name="Rectangle 74"/>
              <p:cNvSpPr>
                <a:spLocks noChangeArrowheads="1"/>
              </p:cNvSpPr>
              <p:nvPr userDrawn="1"/>
            </p:nvSpPr>
            <p:spPr bwMode="ltGray">
              <a:xfrm rot="-1844175">
                <a:off x="1114" y="2645"/>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1" name="Rectangle 75"/>
              <p:cNvSpPr>
                <a:spLocks noChangeArrowheads="1"/>
              </p:cNvSpPr>
              <p:nvPr userDrawn="1"/>
            </p:nvSpPr>
            <p:spPr bwMode="ltGray">
              <a:xfrm rot="-1752383">
                <a:off x="1129" y="266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2" name="Rectangle 76"/>
              <p:cNvSpPr>
                <a:spLocks noChangeArrowheads="1"/>
              </p:cNvSpPr>
              <p:nvPr userDrawn="1"/>
            </p:nvSpPr>
            <p:spPr bwMode="ltGray">
              <a:xfrm rot="-1752383">
                <a:off x="1142" y="2684"/>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3" name="Rectangle 77"/>
              <p:cNvSpPr>
                <a:spLocks noChangeArrowheads="1"/>
              </p:cNvSpPr>
              <p:nvPr userDrawn="1"/>
            </p:nvSpPr>
            <p:spPr bwMode="ltGray">
              <a:xfrm rot="-2466736">
                <a:off x="1014" y="2538"/>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4" name="Rectangle 78"/>
              <p:cNvSpPr>
                <a:spLocks noChangeArrowheads="1"/>
              </p:cNvSpPr>
              <p:nvPr userDrawn="1"/>
            </p:nvSpPr>
            <p:spPr bwMode="ltGray">
              <a:xfrm rot="-2466736">
                <a:off x="1035" y="255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5" name="Rectangle 79"/>
              <p:cNvSpPr>
                <a:spLocks noChangeArrowheads="1"/>
              </p:cNvSpPr>
              <p:nvPr userDrawn="1"/>
            </p:nvSpPr>
            <p:spPr bwMode="ltGray">
              <a:xfrm rot="-2466736">
                <a:off x="1050" y="2574"/>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6" name="Rectangle 80"/>
              <p:cNvSpPr>
                <a:spLocks noChangeArrowheads="1"/>
              </p:cNvSpPr>
              <p:nvPr userDrawn="1"/>
            </p:nvSpPr>
            <p:spPr bwMode="ltGray">
              <a:xfrm rot="-2342866">
                <a:off x="1068" y="2590"/>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7" name="Freeform 81"/>
              <p:cNvSpPr>
                <a:spLocks/>
              </p:cNvSpPr>
              <p:nvPr userDrawn="1"/>
            </p:nvSpPr>
            <p:spPr bwMode="ltGray">
              <a:xfrm>
                <a:off x="486" y="2563"/>
                <a:ext cx="180" cy="151"/>
              </a:xfrm>
              <a:custGeom>
                <a:avLst/>
                <a:gdLst/>
                <a:ahLst/>
                <a:cxnLst>
                  <a:cxn ang="0">
                    <a:pos x="0" y="144"/>
                  </a:cxn>
                  <a:cxn ang="0">
                    <a:pos x="28" y="147"/>
                  </a:cxn>
                  <a:cxn ang="0">
                    <a:pos x="64" y="46"/>
                  </a:cxn>
                  <a:cxn ang="0">
                    <a:pos x="94" y="151"/>
                  </a:cxn>
                  <a:cxn ang="0">
                    <a:pos x="129" y="151"/>
                  </a:cxn>
                  <a:cxn ang="0">
                    <a:pos x="180" y="9"/>
                  </a:cxn>
                  <a:cxn ang="0">
                    <a:pos x="148" y="10"/>
                  </a:cxn>
                  <a:cxn ang="0">
                    <a:pos x="112" y="112"/>
                  </a:cxn>
                  <a:cxn ang="0">
                    <a:pos x="79" y="0"/>
                  </a:cxn>
                  <a:cxn ang="0">
                    <a:pos x="48" y="0"/>
                  </a:cxn>
                  <a:cxn ang="0">
                    <a:pos x="0" y="144"/>
                  </a:cxn>
                </a:cxnLst>
                <a:rect l="0" t="0" r="r" b="b"/>
                <a:pathLst>
                  <a:path w="180" h="151">
                    <a:moveTo>
                      <a:pt x="0" y="144"/>
                    </a:moveTo>
                    <a:lnTo>
                      <a:pt x="28" y="147"/>
                    </a:lnTo>
                    <a:lnTo>
                      <a:pt x="64" y="46"/>
                    </a:lnTo>
                    <a:lnTo>
                      <a:pt x="94" y="151"/>
                    </a:lnTo>
                    <a:lnTo>
                      <a:pt x="129" y="151"/>
                    </a:lnTo>
                    <a:lnTo>
                      <a:pt x="180" y="9"/>
                    </a:lnTo>
                    <a:lnTo>
                      <a:pt x="148" y="10"/>
                    </a:lnTo>
                    <a:lnTo>
                      <a:pt x="112" y="112"/>
                    </a:lnTo>
                    <a:lnTo>
                      <a:pt x="79" y="0"/>
                    </a:lnTo>
                    <a:lnTo>
                      <a:pt x="48" y="0"/>
                    </a:lnTo>
                    <a:lnTo>
                      <a:pt x="0" y="144"/>
                    </a:lnTo>
                    <a:close/>
                  </a:path>
                </a:pathLst>
              </a:custGeom>
              <a:solidFill>
                <a:schemeClr val="bg2"/>
              </a:solidFill>
              <a:ln w="9525">
                <a:noFill/>
                <a:round/>
                <a:headEnd/>
                <a:tailEnd/>
              </a:ln>
              <a:effectLst/>
            </p:spPr>
            <p:txBody>
              <a:bodyPr/>
              <a:lstStyle/>
              <a:p>
                <a:pPr fontAlgn="base">
                  <a:spcBef>
                    <a:spcPct val="0"/>
                  </a:spcBef>
                  <a:spcAft>
                    <a:spcPct val="0"/>
                  </a:spcAft>
                </a:pPr>
                <a:endParaRPr lang="en-GB" sz="1800">
                  <a:solidFill>
                    <a:srgbClr val="FFFFFF"/>
                  </a:solidFill>
                </a:endParaRPr>
              </a:p>
            </p:txBody>
          </p:sp>
          <p:sp>
            <p:nvSpPr>
              <p:cNvPr id="4178" name="Rectangle 82"/>
              <p:cNvSpPr>
                <a:spLocks noChangeArrowheads="1"/>
              </p:cNvSpPr>
              <p:nvPr userDrawn="1"/>
            </p:nvSpPr>
            <p:spPr bwMode="ltGray">
              <a:xfrm rot="6575641">
                <a:off x="-217" y="3138"/>
                <a:ext cx="122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79" name="Rectangle 83"/>
              <p:cNvSpPr>
                <a:spLocks noChangeArrowheads="1"/>
              </p:cNvSpPr>
              <p:nvPr userDrawn="1"/>
            </p:nvSpPr>
            <p:spPr bwMode="ltGray">
              <a:xfrm rot="238799">
                <a:off x="4" y="3146"/>
                <a:ext cx="103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0" name="Rectangle 84"/>
              <p:cNvSpPr>
                <a:spLocks noChangeArrowheads="1"/>
              </p:cNvSpPr>
              <p:nvPr userDrawn="1"/>
            </p:nvSpPr>
            <p:spPr bwMode="ltGray">
              <a:xfrm rot="-2957028">
                <a:off x="907" y="2473"/>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1" name="Rectangle 85"/>
              <p:cNvSpPr>
                <a:spLocks noChangeArrowheads="1"/>
              </p:cNvSpPr>
              <p:nvPr userDrawn="1"/>
            </p:nvSpPr>
            <p:spPr bwMode="ltGray">
              <a:xfrm rot="-2957028">
                <a:off x="930" y="2486"/>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2" name="Rectangle 86"/>
              <p:cNvSpPr>
                <a:spLocks noChangeArrowheads="1"/>
              </p:cNvSpPr>
              <p:nvPr userDrawn="1"/>
            </p:nvSpPr>
            <p:spPr bwMode="ltGray">
              <a:xfrm rot="-2957028">
                <a:off x="954" y="2497"/>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3" name="Rectangle 87"/>
              <p:cNvSpPr>
                <a:spLocks noChangeArrowheads="1"/>
              </p:cNvSpPr>
              <p:nvPr userDrawn="1"/>
            </p:nvSpPr>
            <p:spPr bwMode="ltGray">
              <a:xfrm rot="-2661033">
                <a:off x="974" y="2509"/>
                <a:ext cx="86"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4" name="Rectangle 88"/>
              <p:cNvSpPr>
                <a:spLocks noChangeArrowheads="1"/>
              </p:cNvSpPr>
              <p:nvPr userDrawn="1"/>
            </p:nvSpPr>
            <p:spPr bwMode="ltGray">
              <a:xfrm rot="-3638503">
                <a:off x="788" y="2426"/>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5" name="Rectangle 89"/>
              <p:cNvSpPr>
                <a:spLocks noChangeArrowheads="1"/>
              </p:cNvSpPr>
              <p:nvPr userDrawn="1"/>
            </p:nvSpPr>
            <p:spPr bwMode="ltGray">
              <a:xfrm rot="-3638503">
                <a:off x="815" y="2434"/>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6" name="Rectangle 90"/>
              <p:cNvSpPr>
                <a:spLocks noChangeArrowheads="1"/>
              </p:cNvSpPr>
              <p:nvPr userDrawn="1"/>
            </p:nvSpPr>
            <p:spPr bwMode="ltGray">
              <a:xfrm rot="-3514633">
                <a:off x="837" y="2441"/>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7" name="Rectangle 91"/>
              <p:cNvSpPr>
                <a:spLocks noChangeArrowheads="1"/>
              </p:cNvSpPr>
              <p:nvPr userDrawn="1"/>
            </p:nvSpPr>
            <p:spPr bwMode="ltGray">
              <a:xfrm rot="-3220799">
                <a:off x="862" y="2453"/>
                <a:ext cx="8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8" name="Rectangle 92"/>
              <p:cNvSpPr>
                <a:spLocks noChangeArrowheads="1"/>
              </p:cNvSpPr>
              <p:nvPr userDrawn="1"/>
            </p:nvSpPr>
            <p:spPr bwMode="ltGray">
              <a:xfrm rot="-4338250">
                <a:off x="649" y="2396"/>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89" name="Rectangle 93"/>
              <p:cNvSpPr>
                <a:spLocks noChangeArrowheads="1"/>
              </p:cNvSpPr>
              <p:nvPr userDrawn="1"/>
            </p:nvSpPr>
            <p:spPr bwMode="ltGray">
              <a:xfrm rot="-4250359">
                <a:off x="677" y="2402"/>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0" name="Rectangle 94"/>
              <p:cNvSpPr>
                <a:spLocks noChangeArrowheads="1"/>
              </p:cNvSpPr>
              <p:nvPr userDrawn="1"/>
            </p:nvSpPr>
            <p:spPr bwMode="ltGray">
              <a:xfrm rot="-4250359">
                <a:off x="707" y="2407"/>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1" name="Rectangle 95"/>
              <p:cNvSpPr>
                <a:spLocks noChangeArrowheads="1"/>
              </p:cNvSpPr>
              <p:nvPr userDrawn="1"/>
            </p:nvSpPr>
            <p:spPr bwMode="ltGray">
              <a:xfrm rot="-3989246">
                <a:off x="737" y="2411"/>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2" name="Rectangle 96"/>
              <p:cNvSpPr>
                <a:spLocks noChangeArrowheads="1"/>
              </p:cNvSpPr>
              <p:nvPr userDrawn="1"/>
            </p:nvSpPr>
            <p:spPr bwMode="ltGray">
              <a:xfrm rot="-4862215">
                <a:off x="503" y="2395"/>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3" name="Rectangle 97"/>
              <p:cNvSpPr>
                <a:spLocks noChangeArrowheads="1"/>
              </p:cNvSpPr>
              <p:nvPr userDrawn="1"/>
            </p:nvSpPr>
            <p:spPr bwMode="ltGray">
              <a:xfrm rot="-4673370">
                <a:off x="533" y="2393"/>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4" name="Rectangle 98"/>
              <p:cNvSpPr>
                <a:spLocks noChangeArrowheads="1"/>
              </p:cNvSpPr>
              <p:nvPr userDrawn="1"/>
            </p:nvSpPr>
            <p:spPr bwMode="ltGray">
              <a:xfrm rot="-4646721">
                <a:off x="563" y="2390"/>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5" name="Rectangle 99"/>
              <p:cNvSpPr>
                <a:spLocks noChangeArrowheads="1"/>
              </p:cNvSpPr>
              <p:nvPr userDrawn="1"/>
            </p:nvSpPr>
            <p:spPr bwMode="ltGray">
              <a:xfrm rot="-4580623">
                <a:off x="594" y="2391"/>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6" name="Rectangle 100"/>
              <p:cNvSpPr>
                <a:spLocks noChangeArrowheads="1"/>
              </p:cNvSpPr>
              <p:nvPr userDrawn="1"/>
            </p:nvSpPr>
            <p:spPr bwMode="ltGray">
              <a:xfrm rot="-5195129">
                <a:off x="355" y="2414"/>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7" name="Rectangle 101"/>
              <p:cNvSpPr>
                <a:spLocks noChangeArrowheads="1"/>
              </p:cNvSpPr>
              <p:nvPr userDrawn="1"/>
            </p:nvSpPr>
            <p:spPr bwMode="ltGray">
              <a:xfrm rot="-5360484">
                <a:off x="385" y="2409"/>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8" name="Rectangle 102"/>
              <p:cNvSpPr>
                <a:spLocks noChangeArrowheads="1"/>
              </p:cNvSpPr>
              <p:nvPr userDrawn="1"/>
            </p:nvSpPr>
            <p:spPr bwMode="ltGray">
              <a:xfrm rot="-5288939">
                <a:off x="418" y="2405"/>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199" name="Rectangle 103"/>
              <p:cNvSpPr>
                <a:spLocks noChangeArrowheads="1"/>
              </p:cNvSpPr>
              <p:nvPr userDrawn="1"/>
            </p:nvSpPr>
            <p:spPr bwMode="ltGray">
              <a:xfrm rot="-5164854">
                <a:off x="449" y="2400"/>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0" name="Rectangle 104"/>
              <p:cNvSpPr>
                <a:spLocks noChangeArrowheads="1"/>
              </p:cNvSpPr>
              <p:nvPr userDrawn="1"/>
            </p:nvSpPr>
            <p:spPr bwMode="ltGray">
              <a:xfrm rot="-6132163">
                <a:off x="206" y="245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1" name="Rectangle 105"/>
              <p:cNvSpPr>
                <a:spLocks noChangeArrowheads="1"/>
              </p:cNvSpPr>
              <p:nvPr userDrawn="1"/>
            </p:nvSpPr>
            <p:spPr bwMode="ltGray">
              <a:xfrm rot="-6220433">
                <a:off x="237" y="244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2" name="Rectangle 106"/>
              <p:cNvSpPr>
                <a:spLocks noChangeArrowheads="1"/>
              </p:cNvSpPr>
              <p:nvPr userDrawn="1"/>
            </p:nvSpPr>
            <p:spPr bwMode="ltGray">
              <a:xfrm rot="-6110943">
                <a:off x="266" y="243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3" name="Rectangle 107"/>
              <p:cNvSpPr>
                <a:spLocks noChangeArrowheads="1"/>
              </p:cNvSpPr>
              <p:nvPr userDrawn="1"/>
            </p:nvSpPr>
            <p:spPr bwMode="ltGray">
              <a:xfrm rot="-5919570">
                <a:off x="292" y="2427"/>
                <a:ext cx="69"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4" name="Rectangle 108"/>
              <p:cNvSpPr>
                <a:spLocks noChangeArrowheads="1"/>
              </p:cNvSpPr>
              <p:nvPr userDrawn="1"/>
            </p:nvSpPr>
            <p:spPr bwMode="ltGray">
              <a:xfrm rot="-7376291">
                <a:off x="5" y="2549"/>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5" name="Rectangle 109"/>
              <p:cNvSpPr>
                <a:spLocks noChangeArrowheads="1"/>
              </p:cNvSpPr>
              <p:nvPr userDrawn="1"/>
            </p:nvSpPr>
            <p:spPr bwMode="ltGray">
              <a:xfrm rot="-7168347">
                <a:off x="64" y="2517"/>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6" name="Rectangle 110"/>
              <p:cNvSpPr>
                <a:spLocks noChangeArrowheads="1"/>
              </p:cNvSpPr>
              <p:nvPr userDrawn="1"/>
            </p:nvSpPr>
            <p:spPr bwMode="ltGray">
              <a:xfrm rot="-6802416">
                <a:off x="92" y="2502"/>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7" name="Rectangle 111"/>
              <p:cNvSpPr>
                <a:spLocks noChangeArrowheads="1"/>
              </p:cNvSpPr>
              <p:nvPr userDrawn="1"/>
            </p:nvSpPr>
            <p:spPr bwMode="ltGray">
              <a:xfrm rot="-6802416">
                <a:off x="119" y="2492"/>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8" name="Rectangle 112"/>
              <p:cNvSpPr>
                <a:spLocks noChangeArrowheads="1"/>
              </p:cNvSpPr>
              <p:nvPr userDrawn="1"/>
            </p:nvSpPr>
            <p:spPr bwMode="ltGray">
              <a:xfrm rot="-6457704">
                <a:off x="150" y="2478"/>
                <a:ext cx="6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09" name="Rectangle 113"/>
              <p:cNvSpPr>
                <a:spLocks noChangeArrowheads="1"/>
              </p:cNvSpPr>
              <p:nvPr userDrawn="1"/>
            </p:nvSpPr>
            <p:spPr bwMode="ltGray">
              <a:xfrm rot="-1876771">
                <a:off x="0" y="3363"/>
                <a:ext cx="7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0" name="Rectangle 114"/>
              <p:cNvSpPr>
                <a:spLocks noChangeArrowheads="1"/>
              </p:cNvSpPr>
              <p:nvPr userDrawn="1"/>
            </p:nvSpPr>
            <p:spPr bwMode="ltGray">
              <a:xfrm rot="3283992">
                <a:off x="511" y="3478"/>
                <a:ext cx="24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1" name="Rectangle 115"/>
              <p:cNvSpPr>
                <a:spLocks noChangeArrowheads="1"/>
              </p:cNvSpPr>
              <p:nvPr userDrawn="1"/>
            </p:nvSpPr>
            <p:spPr bwMode="ltGray">
              <a:xfrm rot="3283992">
                <a:off x="35" y="2798"/>
                <a:ext cx="24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2" name="Rectangle 116"/>
              <p:cNvSpPr>
                <a:spLocks noChangeArrowheads="1"/>
              </p:cNvSpPr>
              <p:nvPr userDrawn="1"/>
            </p:nvSpPr>
            <p:spPr bwMode="ltGray">
              <a:xfrm rot="-1876771">
                <a:off x="700" y="2851"/>
                <a:ext cx="31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3" name="Rectangle 117"/>
              <p:cNvSpPr>
                <a:spLocks noChangeArrowheads="1"/>
              </p:cNvSpPr>
              <p:nvPr userDrawn="1"/>
            </p:nvSpPr>
            <p:spPr bwMode="ltGray">
              <a:xfrm rot="5908516">
                <a:off x="200" y="3915"/>
                <a:ext cx="138"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4" name="Rectangle 118"/>
              <p:cNvSpPr>
                <a:spLocks noChangeArrowheads="1"/>
              </p:cNvSpPr>
              <p:nvPr userDrawn="1"/>
            </p:nvSpPr>
            <p:spPr bwMode="ltGray">
              <a:xfrm rot="6683973">
                <a:off x="45" y="3915"/>
                <a:ext cx="144"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5" name="Rectangle 119"/>
              <p:cNvSpPr>
                <a:spLocks noChangeArrowheads="1"/>
              </p:cNvSpPr>
              <p:nvPr userDrawn="1"/>
            </p:nvSpPr>
            <p:spPr bwMode="ltGray">
              <a:xfrm rot="5245609">
                <a:off x="361" y="3893"/>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6" name="Rectangle 120"/>
              <p:cNvSpPr>
                <a:spLocks noChangeArrowheads="1"/>
              </p:cNvSpPr>
              <p:nvPr userDrawn="1"/>
            </p:nvSpPr>
            <p:spPr bwMode="ltGray">
              <a:xfrm rot="4500520">
                <a:off x="522" y="3847"/>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7" name="Rectangle 121"/>
              <p:cNvSpPr>
                <a:spLocks noChangeArrowheads="1"/>
              </p:cNvSpPr>
              <p:nvPr userDrawn="1"/>
            </p:nvSpPr>
            <p:spPr bwMode="ltGray">
              <a:xfrm rot="3805227">
                <a:off x="670" y="3778"/>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8" name="Rectangle 122"/>
              <p:cNvSpPr>
                <a:spLocks noChangeArrowheads="1"/>
              </p:cNvSpPr>
              <p:nvPr userDrawn="1"/>
            </p:nvSpPr>
            <p:spPr bwMode="ltGray">
              <a:xfrm rot="3060138">
                <a:off x="813" y="3688"/>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19" name="Rectangle 123"/>
              <p:cNvSpPr>
                <a:spLocks noChangeArrowheads="1"/>
              </p:cNvSpPr>
              <p:nvPr userDrawn="1"/>
            </p:nvSpPr>
            <p:spPr bwMode="ltGray">
              <a:xfrm rot="2090281">
                <a:off x="938" y="3582"/>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0" name="Rectangle 124"/>
              <p:cNvSpPr>
                <a:spLocks noChangeArrowheads="1"/>
              </p:cNvSpPr>
              <p:nvPr userDrawn="1"/>
            </p:nvSpPr>
            <p:spPr bwMode="ltGray">
              <a:xfrm rot="-7168347">
                <a:off x="-18" y="2506"/>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1" name="Rectangle 125"/>
              <p:cNvSpPr>
                <a:spLocks noChangeArrowheads="1"/>
              </p:cNvSpPr>
              <p:nvPr userDrawn="1"/>
            </p:nvSpPr>
            <p:spPr bwMode="ltGray">
              <a:xfrm rot="-6406501">
                <a:off x="136" y="2433"/>
                <a:ext cx="132"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2" name="Rectangle 126"/>
              <p:cNvSpPr>
                <a:spLocks noChangeArrowheads="1"/>
              </p:cNvSpPr>
              <p:nvPr userDrawn="1"/>
            </p:nvSpPr>
            <p:spPr bwMode="ltGray">
              <a:xfrm rot="-4970620">
                <a:off x="447" y="2364"/>
                <a:ext cx="138"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3" name="Rectangle 127"/>
              <p:cNvSpPr>
                <a:spLocks noChangeArrowheads="1"/>
              </p:cNvSpPr>
              <p:nvPr userDrawn="1"/>
            </p:nvSpPr>
            <p:spPr bwMode="ltGray">
              <a:xfrm rot="-4298502">
                <a:off x="597" y="2360"/>
                <a:ext cx="150"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4" name="Rectangle 128"/>
              <p:cNvSpPr>
                <a:spLocks noChangeArrowheads="1"/>
              </p:cNvSpPr>
              <p:nvPr userDrawn="1"/>
            </p:nvSpPr>
            <p:spPr bwMode="ltGray">
              <a:xfrm rot="-3676305">
                <a:off x="739" y="2386"/>
                <a:ext cx="155"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5" name="Rectangle 129"/>
              <p:cNvSpPr>
                <a:spLocks noChangeArrowheads="1"/>
              </p:cNvSpPr>
              <p:nvPr userDrawn="1"/>
            </p:nvSpPr>
            <p:spPr bwMode="ltGray">
              <a:xfrm rot="-3188616">
                <a:off x="869" y="2430"/>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6" name="Rectangle 130"/>
              <p:cNvSpPr>
                <a:spLocks noChangeArrowheads="1"/>
              </p:cNvSpPr>
              <p:nvPr userDrawn="1"/>
            </p:nvSpPr>
            <p:spPr bwMode="ltGray">
              <a:xfrm rot="-2610246">
                <a:off x="984" y="2497"/>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7" name="Rectangle 131"/>
              <p:cNvSpPr>
                <a:spLocks noChangeArrowheads="1"/>
              </p:cNvSpPr>
              <p:nvPr userDrawn="1"/>
            </p:nvSpPr>
            <p:spPr bwMode="ltGray">
              <a:xfrm rot="-2190008">
                <a:off x="1075" y="2585"/>
                <a:ext cx="173"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8" name="Rectangle 132"/>
              <p:cNvSpPr>
                <a:spLocks noChangeArrowheads="1"/>
              </p:cNvSpPr>
              <p:nvPr userDrawn="1"/>
            </p:nvSpPr>
            <p:spPr bwMode="ltGray">
              <a:xfrm rot="-1728558">
                <a:off x="1147" y="2688"/>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29" name="Rectangle 133"/>
              <p:cNvSpPr>
                <a:spLocks noChangeArrowheads="1"/>
              </p:cNvSpPr>
              <p:nvPr userDrawn="1"/>
            </p:nvSpPr>
            <p:spPr bwMode="ltGray">
              <a:xfrm rot="-1172118">
                <a:off x="1198" y="2805"/>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30" name="Rectangle 134"/>
              <p:cNvSpPr>
                <a:spLocks noChangeArrowheads="1"/>
              </p:cNvSpPr>
              <p:nvPr userDrawn="1"/>
            </p:nvSpPr>
            <p:spPr bwMode="ltGray">
              <a:xfrm rot="-753845">
                <a:off x="1218" y="2930"/>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31" name="Rectangle 135"/>
              <p:cNvSpPr>
                <a:spLocks noChangeArrowheads="1"/>
              </p:cNvSpPr>
              <p:nvPr userDrawn="1"/>
            </p:nvSpPr>
            <p:spPr bwMode="ltGray">
              <a:xfrm rot="-287823">
                <a:off x="1213" y="3066"/>
                <a:ext cx="167"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32" name="Rectangle 136"/>
              <p:cNvSpPr>
                <a:spLocks noChangeArrowheads="1"/>
              </p:cNvSpPr>
              <p:nvPr userDrawn="1"/>
            </p:nvSpPr>
            <p:spPr bwMode="ltGray">
              <a:xfrm rot="696741">
                <a:off x="1126" y="3337"/>
                <a:ext cx="150"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33" name="Rectangle 137"/>
              <p:cNvSpPr>
                <a:spLocks noChangeArrowheads="1"/>
              </p:cNvSpPr>
              <p:nvPr userDrawn="1"/>
            </p:nvSpPr>
            <p:spPr bwMode="ltGray">
              <a:xfrm rot="1529990">
                <a:off x="1041" y="3465"/>
                <a:ext cx="140"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34" name="Freeform 138"/>
              <p:cNvSpPr>
                <a:spLocks/>
              </p:cNvSpPr>
              <p:nvPr userDrawn="1"/>
            </p:nvSpPr>
            <p:spPr bwMode="ltGray">
              <a:xfrm>
                <a:off x="850" y="3136"/>
                <a:ext cx="204" cy="120"/>
              </a:xfrm>
              <a:custGeom>
                <a:avLst/>
                <a:gdLst/>
                <a:ahLst/>
                <a:cxnLst>
                  <a:cxn ang="0">
                    <a:pos x="168" y="120"/>
                  </a:cxn>
                  <a:cxn ang="0">
                    <a:pos x="204" y="12"/>
                  </a:cxn>
                  <a:cxn ang="0">
                    <a:pos x="42" y="0"/>
                  </a:cxn>
                  <a:cxn ang="0">
                    <a:pos x="0" y="108"/>
                  </a:cxn>
                  <a:cxn ang="0">
                    <a:pos x="30" y="114"/>
                  </a:cxn>
                  <a:cxn ang="0">
                    <a:pos x="60" y="30"/>
                  </a:cxn>
                  <a:cxn ang="0">
                    <a:pos x="102" y="36"/>
                  </a:cxn>
                  <a:cxn ang="0">
                    <a:pos x="78" y="108"/>
                  </a:cxn>
                  <a:cxn ang="0">
                    <a:pos x="102" y="108"/>
                  </a:cxn>
                  <a:cxn ang="0">
                    <a:pos x="132" y="36"/>
                  </a:cxn>
                  <a:cxn ang="0">
                    <a:pos x="162" y="36"/>
                  </a:cxn>
                  <a:cxn ang="0">
                    <a:pos x="138" y="114"/>
                  </a:cxn>
                  <a:cxn ang="0">
                    <a:pos x="168" y="120"/>
                  </a:cxn>
                </a:cxnLst>
                <a:rect l="0" t="0" r="r" b="b"/>
                <a:pathLst>
                  <a:path w="204" h="120">
                    <a:moveTo>
                      <a:pt x="168" y="120"/>
                    </a:moveTo>
                    <a:lnTo>
                      <a:pt x="204" y="12"/>
                    </a:lnTo>
                    <a:lnTo>
                      <a:pt x="42" y="0"/>
                    </a:lnTo>
                    <a:lnTo>
                      <a:pt x="0" y="108"/>
                    </a:lnTo>
                    <a:lnTo>
                      <a:pt x="30" y="114"/>
                    </a:lnTo>
                    <a:lnTo>
                      <a:pt x="60" y="30"/>
                    </a:lnTo>
                    <a:lnTo>
                      <a:pt x="102" y="36"/>
                    </a:lnTo>
                    <a:lnTo>
                      <a:pt x="78" y="108"/>
                    </a:lnTo>
                    <a:lnTo>
                      <a:pt x="102" y="108"/>
                    </a:lnTo>
                    <a:lnTo>
                      <a:pt x="132" y="36"/>
                    </a:lnTo>
                    <a:lnTo>
                      <a:pt x="162" y="36"/>
                    </a:lnTo>
                    <a:lnTo>
                      <a:pt x="138" y="114"/>
                    </a:lnTo>
                    <a:lnTo>
                      <a:pt x="168" y="12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35" name="Freeform 139"/>
              <p:cNvSpPr>
                <a:spLocks/>
              </p:cNvSpPr>
              <p:nvPr userDrawn="1"/>
            </p:nvSpPr>
            <p:spPr bwMode="ltGray">
              <a:xfrm>
                <a:off x="19" y="2722"/>
                <a:ext cx="90" cy="78"/>
              </a:xfrm>
              <a:custGeom>
                <a:avLst/>
                <a:gdLst/>
                <a:ahLst/>
                <a:cxnLst>
                  <a:cxn ang="0">
                    <a:pos x="66" y="36"/>
                  </a:cxn>
                  <a:cxn ang="0">
                    <a:pos x="66" y="36"/>
                  </a:cxn>
                  <a:cxn ang="0">
                    <a:pos x="18" y="24"/>
                  </a:cxn>
                  <a:cxn ang="0">
                    <a:pos x="0" y="30"/>
                  </a:cxn>
                  <a:cxn ang="0">
                    <a:pos x="36" y="78"/>
                  </a:cxn>
                  <a:cxn ang="0">
                    <a:pos x="48" y="72"/>
                  </a:cxn>
                  <a:cxn ang="0">
                    <a:pos x="24" y="36"/>
                  </a:cxn>
                  <a:cxn ang="0">
                    <a:pos x="24" y="36"/>
                  </a:cxn>
                  <a:cxn ang="0">
                    <a:pos x="72" y="54"/>
                  </a:cxn>
                  <a:cxn ang="0">
                    <a:pos x="90" y="42"/>
                  </a:cxn>
                  <a:cxn ang="0">
                    <a:pos x="54" y="0"/>
                  </a:cxn>
                  <a:cxn ang="0">
                    <a:pos x="42" y="6"/>
                  </a:cxn>
                  <a:cxn ang="0">
                    <a:pos x="66" y="36"/>
                  </a:cxn>
                </a:cxnLst>
                <a:rect l="0" t="0" r="r" b="b"/>
                <a:pathLst>
                  <a:path w="90" h="78">
                    <a:moveTo>
                      <a:pt x="66" y="36"/>
                    </a:moveTo>
                    <a:lnTo>
                      <a:pt x="66" y="36"/>
                    </a:lnTo>
                    <a:lnTo>
                      <a:pt x="18" y="24"/>
                    </a:lnTo>
                    <a:lnTo>
                      <a:pt x="0" y="30"/>
                    </a:lnTo>
                    <a:lnTo>
                      <a:pt x="36" y="78"/>
                    </a:lnTo>
                    <a:lnTo>
                      <a:pt x="48" y="72"/>
                    </a:lnTo>
                    <a:lnTo>
                      <a:pt x="24" y="36"/>
                    </a:lnTo>
                    <a:lnTo>
                      <a:pt x="24" y="36"/>
                    </a:lnTo>
                    <a:lnTo>
                      <a:pt x="72" y="54"/>
                    </a:lnTo>
                    <a:lnTo>
                      <a:pt x="90" y="42"/>
                    </a:lnTo>
                    <a:lnTo>
                      <a:pt x="54" y="0"/>
                    </a:lnTo>
                    <a:lnTo>
                      <a:pt x="42" y="6"/>
                    </a:lnTo>
                    <a:lnTo>
                      <a:pt x="66" y="36"/>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36" name="Freeform 140"/>
              <p:cNvSpPr>
                <a:spLocks/>
              </p:cNvSpPr>
              <p:nvPr userDrawn="1"/>
            </p:nvSpPr>
            <p:spPr bwMode="ltGray">
              <a:xfrm>
                <a:off x="97" y="2651"/>
                <a:ext cx="101" cy="89"/>
              </a:xfrm>
              <a:custGeom>
                <a:avLst/>
                <a:gdLst/>
                <a:ahLst/>
                <a:cxnLst>
                  <a:cxn ang="0">
                    <a:pos x="54" y="89"/>
                  </a:cxn>
                  <a:cxn ang="0">
                    <a:pos x="65" y="83"/>
                  </a:cxn>
                  <a:cxn ang="0">
                    <a:pos x="48" y="35"/>
                  </a:cxn>
                  <a:cxn ang="0">
                    <a:pos x="89" y="65"/>
                  </a:cxn>
                  <a:cxn ang="0">
                    <a:pos x="101" y="59"/>
                  </a:cxn>
                  <a:cxn ang="0">
                    <a:pos x="83" y="0"/>
                  </a:cxn>
                  <a:cxn ang="0">
                    <a:pos x="71" y="12"/>
                  </a:cxn>
                  <a:cxn ang="0">
                    <a:pos x="83" y="41"/>
                  </a:cxn>
                  <a:cxn ang="0">
                    <a:pos x="48" y="23"/>
                  </a:cxn>
                  <a:cxn ang="0">
                    <a:pos x="36" y="29"/>
                  </a:cxn>
                  <a:cxn ang="0">
                    <a:pos x="45" y="68"/>
                  </a:cxn>
                  <a:cxn ang="0">
                    <a:pos x="18" y="41"/>
                  </a:cxn>
                  <a:cxn ang="0">
                    <a:pos x="0" y="53"/>
                  </a:cxn>
                  <a:cxn ang="0">
                    <a:pos x="54" y="89"/>
                  </a:cxn>
                </a:cxnLst>
                <a:rect l="0" t="0" r="r" b="b"/>
                <a:pathLst>
                  <a:path w="101" h="89">
                    <a:moveTo>
                      <a:pt x="54" y="89"/>
                    </a:moveTo>
                    <a:lnTo>
                      <a:pt x="65" y="83"/>
                    </a:lnTo>
                    <a:lnTo>
                      <a:pt x="48" y="35"/>
                    </a:lnTo>
                    <a:lnTo>
                      <a:pt x="89" y="65"/>
                    </a:lnTo>
                    <a:lnTo>
                      <a:pt x="101" y="59"/>
                    </a:lnTo>
                    <a:lnTo>
                      <a:pt x="83" y="0"/>
                    </a:lnTo>
                    <a:lnTo>
                      <a:pt x="71" y="12"/>
                    </a:lnTo>
                    <a:lnTo>
                      <a:pt x="83" y="41"/>
                    </a:lnTo>
                    <a:lnTo>
                      <a:pt x="48" y="23"/>
                    </a:lnTo>
                    <a:lnTo>
                      <a:pt x="36" y="29"/>
                    </a:lnTo>
                    <a:lnTo>
                      <a:pt x="45" y="68"/>
                    </a:lnTo>
                    <a:lnTo>
                      <a:pt x="18" y="41"/>
                    </a:lnTo>
                    <a:lnTo>
                      <a:pt x="0" y="53"/>
                    </a:lnTo>
                    <a:lnTo>
                      <a:pt x="54" y="89"/>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37" name="Freeform 141"/>
              <p:cNvSpPr>
                <a:spLocks/>
              </p:cNvSpPr>
              <p:nvPr userDrawn="1"/>
            </p:nvSpPr>
            <p:spPr bwMode="ltGray">
              <a:xfrm>
                <a:off x="677" y="3502"/>
                <a:ext cx="83" cy="78"/>
              </a:xfrm>
              <a:custGeom>
                <a:avLst/>
                <a:gdLst/>
                <a:ahLst/>
                <a:cxnLst>
                  <a:cxn ang="0">
                    <a:pos x="36" y="78"/>
                  </a:cxn>
                  <a:cxn ang="0">
                    <a:pos x="83" y="48"/>
                  </a:cxn>
                  <a:cxn ang="0">
                    <a:pos x="54" y="0"/>
                  </a:cxn>
                  <a:cxn ang="0">
                    <a:pos x="0" y="30"/>
                  </a:cxn>
                  <a:cxn ang="0">
                    <a:pos x="6" y="36"/>
                  </a:cxn>
                  <a:cxn ang="0">
                    <a:pos x="42" y="18"/>
                  </a:cxn>
                  <a:cxn ang="0">
                    <a:pos x="54" y="30"/>
                  </a:cxn>
                  <a:cxn ang="0">
                    <a:pos x="24" y="48"/>
                  </a:cxn>
                  <a:cxn ang="0">
                    <a:pos x="30" y="54"/>
                  </a:cxn>
                  <a:cxn ang="0">
                    <a:pos x="60" y="36"/>
                  </a:cxn>
                  <a:cxn ang="0">
                    <a:pos x="66" y="48"/>
                  </a:cxn>
                  <a:cxn ang="0">
                    <a:pos x="30" y="66"/>
                  </a:cxn>
                  <a:cxn ang="0">
                    <a:pos x="36" y="78"/>
                  </a:cxn>
                </a:cxnLst>
                <a:rect l="0" t="0" r="r" b="b"/>
                <a:pathLst>
                  <a:path w="83" h="78">
                    <a:moveTo>
                      <a:pt x="36" y="78"/>
                    </a:moveTo>
                    <a:lnTo>
                      <a:pt x="83" y="48"/>
                    </a:lnTo>
                    <a:lnTo>
                      <a:pt x="54" y="0"/>
                    </a:lnTo>
                    <a:lnTo>
                      <a:pt x="0" y="30"/>
                    </a:lnTo>
                    <a:lnTo>
                      <a:pt x="6" y="36"/>
                    </a:lnTo>
                    <a:lnTo>
                      <a:pt x="42" y="18"/>
                    </a:lnTo>
                    <a:lnTo>
                      <a:pt x="54" y="30"/>
                    </a:lnTo>
                    <a:lnTo>
                      <a:pt x="24" y="48"/>
                    </a:lnTo>
                    <a:lnTo>
                      <a:pt x="30" y="54"/>
                    </a:lnTo>
                    <a:lnTo>
                      <a:pt x="60" y="36"/>
                    </a:lnTo>
                    <a:lnTo>
                      <a:pt x="66" y="48"/>
                    </a:lnTo>
                    <a:lnTo>
                      <a:pt x="30" y="66"/>
                    </a:lnTo>
                    <a:lnTo>
                      <a:pt x="36" y="78"/>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38" name="Freeform 142"/>
              <p:cNvSpPr>
                <a:spLocks/>
              </p:cNvSpPr>
              <p:nvPr userDrawn="1"/>
            </p:nvSpPr>
            <p:spPr bwMode="ltGray">
              <a:xfrm>
                <a:off x="940" y="2782"/>
                <a:ext cx="90" cy="72"/>
              </a:xfrm>
              <a:custGeom>
                <a:avLst/>
                <a:gdLst/>
                <a:ahLst/>
                <a:cxnLst>
                  <a:cxn ang="0">
                    <a:pos x="90" y="30"/>
                  </a:cxn>
                  <a:cxn ang="0">
                    <a:pos x="66" y="0"/>
                  </a:cxn>
                  <a:cxn ang="0">
                    <a:pos x="0" y="36"/>
                  </a:cxn>
                  <a:cxn ang="0">
                    <a:pos x="24" y="72"/>
                  </a:cxn>
                  <a:cxn ang="0">
                    <a:pos x="36" y="66"/>
                  </a:cxn>
                  <a:cxn ang="0">
                    <a:pos x="18" y="42"/>
                  </a:cxn>
                  <a:cxn ang="0">
                    <a:pos x="36" y="30"/>
                  </a:cxn>
                  <a:cxn ang="0">
                    <a:pos x="54" y="54"/>
                  </a:cxn>
                  <a:cxn ang="0">
                    <a:pos x="60" y="48"/>
                  </a:cxn>
                  <a:cxn ang="0">
                    <a:pos x="48" y="24"/>
                  </a:cxn>
                  <a:cxn ang="0">
                    <a:pos x="60" y="12"/>
                  </a:cxn>
                  <a:cxn ang="0">
                    <a:pos x="78" y="42"/>
                  </a:cxn>
                  <a:cxn ang="0">
                    <a:pos x="90" y="30"/>
                  </a:cxn>
                </a:cxnLst>
                <a:rect l="0" t="0" r="r" b="b"/>
                <a:pathLst>
                  <a:path w="90" h="72">
                    <a:moveTo>
                      <a:pt x="90" y="30"/>
                    </a:moveTo>
                    <a:lnTo>
                      <a:pt x="66" y="0"/>
                    </a:lnTo>
                    <a:lnTo>
                      <a:pt x="0" y="36"/>
                    </a:lnTo>
                    <a:lnTo>
                      <a:pt x="24" y="72"/>
                    </a:lnTo>
                    <a:lnTo>
                      <a:pt x="36" y="66"/>
                    </a:lnTo>
                    <a:lnTo>
                      <a:pt x="18" y="42"/>
                    </a:lnTo>
                    <a:lnTo>
                      <a:pt x="36" y="30"/>
                    </a:lnTo>
                    <a:lnTo>
                      <a:pt x="54" y="54"/>
                    </a:lnTo>
                    <a:lnTo>
                      <a:pt x="60" y="48"/>
                    </a:lnTo>
                    <a:lnTo>
                      <a:pt x="48" y="24"/>
                    </a:lnTo>
                    <a:lnTo>
                      <a:pt x="60" y="12"/>
                    </a:lnTo>
                    <a:lnTo>
                      <a:pt x="78" y="42"/>
                    </a:lnTo>
                    <a:lnTo>
                      <a:pt x="90" y="3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39" name="Freeform 143"/>
              <p:cNvSpPr>
                <a:spLocks/>
              </p:cNvSpPr>
              <p:nvPr userDrawn="1"/>
            </p:nvSpPr>
            <p:spPr bwMode="ltGray">
              <a:xfrm>
                <a:off x="898" y="2716"/>
                <a:ext cx="90" cy="84"/>
              </a:xfrm>
              <a:custGeom>
                <a:avLst/>
                <a:gdLst/>
                <a:ahLst/>
                <a:cxnLst>
                  <a:cxn ang="0">
                    <a:pos x="42" y="60"/>
                  </a:cxn>
                  <a:cxn ang="0">
                    <a:pos x="42" y="60"/>
                  </a:cxn>
                  <a:cxn ang="0">
                    <a:pos x="72" y="12"/>
                  </a:cxn>
                  <a:cxn ang="0">
                    <a:pos x="66" y="0"/>
                  </a:cxn>
                  <a:cxn ang="0">
                    <a:pos x="0" y="42"/>
                  </a:cxn>
                  <a:cxn ang="0">
                    <a:pos x="6" y="54"/>
                  </a:cxn>
                  <a:cxn ang="0">
                    <a:pos x="54" y="24"/>
                  </a:cxn>
                  <a:cxn ang="0">
                    <a:pos x="54" y="24"/>
                  </a:cxn>
                  <a:cxn ang="0">
                    <a:pos x="18" y="72"/>
                  </a:cxn>
                  <a:cxn ang="0">
                    <a:pos x="24" y="84"/>
                  </a:cxn>
                  <a:cxn ang="0">
                    <a:pos x="90" y="42"/>
                  </a:cxn>
                  <a:cxn ang="0">
                    <a:pos x="84" y="30"/>
                  </a:cxn>
                  <a:cxn ang="0">
                    <a:pos x="42" y="60"/>
                  </a:cxn>
                </a:cxnLst>
                <a:rect l="0" t="0" r="r" b="b"/>
                <a:pathLst>
                  <a:path w="90" h="84">
                    <a:moveTo>
                      <a:pt x="42" y="60"/>
                    </a:moveTo>
                    <a:lnTo>
                      <a:pt x="42" y="60"/>
                    </a:lnTo>
                    <a:lnTo>
                      <a:pt x="72" y="12"/>
                    </a:lnTo>
                    <a:lnTo>
                      <a:pt x="66" y="0"/>
                    </a:lnTo>
                    <a:lnTo>
                      <a:pt x="0" y="42"/>
                    </a:lnTo>
                    <a:lnTo>
                      <a:pt x="6" y="54"/>
                    </a:lnTo>
                    <a:lnTo>
                      <a:pt x="54" y="24"/>
                    </a:lnTo>
                    <a:lnTo>
                      <a:pt x="54" y="24"/>
                    </a:lnTo>
                    <a:lnTo>
                      <a:pt x="18" y="72"/>
                    </a:lnTo>
                    <a:lnTo>
                      <a:pt x="24" y="84"/>
                    </a:lnTo>
                    <a:lnTo>
                      <a:pt x="90" y="42"/>
                    </a:lnTo>
                    <a:lnTo>
                      <a:pt x="84" y="30"/>
                    </a:lnTo>
                    <a:lnTo>
                      <a:pt x="42" y="6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40" name="Freeform 144"/>
              <p:cNvSpPr>
                <a:spLocks/>
              </p:cNvSpPr>
              <p:nvPr userDrawn="1"/>
            </p:nvSpPr>
            <p:spPr bwMode="ltGray">
              <a:xfrm>
                <a:off x="7" y="3837"/>
                <a:ext cx="6" cy="12"/>
              </a:xfrm>
              <a:custGeom>
                <a:avLst/>
                <a:gdLst/>
                <a:ahLst/>
                <a:cxnLst>
                  <a:cxn ang="0">
                    <a:pos x="6" y="0"/>
                  </a:cxn>
                  <a:cxn ang="0">
                    <a:pos x="6" y="0"/>
                  </a:cxn>
                  <a:cxn ang="0">
                    <a:pos x="0" y="0"/>
                  </a:cxn>
                  <a:cxn ang="0">
                    <a:pos x="0" y="0"/>
                  </a:cxn>
                  <a:cxn ang="0">
                    <a:pos x="0" y="12"/>
                  </a:cxn>
                  <a:cxn ang="0">
                    <a:pos x="6" y="0"/>
                  </a:cxn>
                  <a:cxn ang="0">
                    <a:pos x="6" y="0"/>
                  </a:cxn>
                </a:cxnLst>
                <a:rect l="0" t="0" r="r" b="b"/>
                <a:pathLst>
                  <a:path w="6" h="12">
                    <a:moveTo>
                      <a:pt x="6" y="0"/>
                    </a:moveTo>
                    <a:lnTo>
                      <a:pt x="6" y="0"/>
                    </a:lnTo>
                    <a:lnTo>
                      <a:pt x="0" y="0"/>
                    </a:lnTo>
                    <a:lnTo>
                      <a:pt x="0" y="0"/>
                    </a:lnTo>
                    <a:lnTo>
                      <a:pt x="0" y="12"/>
                    </a:lnTo>
                    <a:lnTo>
                      <a:pt x="6" y="0"/>
                    </a:lnTo>
                    <a:lnTo>
                      <a:pt x="6" y="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41" name="Freeform 145"/>
              <p:cNvSpPr>
                <a:spLocks/>
              </p:cNvSpPr>
              <p:nvPr userDrawn="1"/>
            </p:nvSpPr>
            <p:spPr bwMode="ltGray">
              <a:xfrm>
                <a:off x="7" y="2555"/>
                <a:ext cx="30" cy="48"/>
              </a:xfrm>
              <a:custGeom>
                <a:avLst/>
                <a:gdLst/>
                <a:ahLst/>
                <a:cxnLst>
                  <a:cxn ang="0">
                    <a:pos x="18" y="48"/>
                  </a:cxn>
                  <a:cxn ang="0">
                    <a:pos x="18" y="48"/>
                  </a:cxn>
                  <a:cxn ang="0">
                    <a:pos x="30" y="42"/>
                  </a:cxn>
                  <a:cxn ang="0">
                    <a:pos x="0" y="0"/>
                  </a:cxn>
                  <a:cxn ang="0">
                    <a:pos x="0" y="24"/>
                  </a:cxn>
                  <a:cxn ang="0">
                    <a:pos x="18" y="48"/>
                  </a:cxn>
                  <a:cxn ang="0">
                    <a:pos x="18" y="48"/>
                  </a:cxn>
                </a:cxnLst>
                <a:rect l="0" t="0" r="r" b="b"/>
                <a:pathLst>
                  <a:path w="30" h="48">
                    <a:moveTo>
                      <a:pt x="18" y="48"/>
                    </a:moveTo>
                    <a:lnTo>
                      <a:pt x="18" y="48"/>
                    </a:lnTo>
                    <a:lnTo>
                      <a:pt x="30" y="42"/>
                    </a:lnTo>
                    <a:lnTo>
                      <a:pt x="0" y="0"/>
                    </a:lnTo>
                    <a:lnTo>
                      <a:pt x="0" y="24"/>
                    </a:lnTo>
                    <a:lnTo>
                      <a:pt x="18" y="48"/>
                    </a:lnTo>
                    <a:lnTo>
                      <a:pt x="18" y="48"/>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42" name="Freeform 146"/>
              <p:cNvSpPr>
                <a:spLocks/>
              </p:cNvSpPr>
              <p:nvPr userDrawn="1"/>
            </p:nvSpPr>
            <p:spPr bwMode="ltGray">
              <a:xfrm>
                <a:off x="7" y="3843"/>
                <a:ext cx="36" cy="66"/>
              </a:xfrm>
              <a:custGeom>
                <a:avLst/>
                <a:gdLst/>
                <a:ahLst/>
                <a:cxnLst>
                  <a:cxn ang="0">
                    <a:pos x="36" y="0"/>
                  </a:cxn>
                  <a:cxn ang="0">
                    <a:pos x="24" y="0"/>
                  </a:cxn>
                  <a:cxn ang="0">
                    <a:pos x="24" y="0"/>
                  </a:cxn>
                  <a:cxn ang="0">
                    <a:pos x="0" y="36"/>
                  </a:cxn>
                  <a:cxn ang="0">
                    <a:pos x="0" y="66"/>
                  </a:cxn>
                  <a:cxn ang="0">
                    <a:pos x="36" y="0"/>
                  </a:cxn>
                  <a:cxn ang="0">
                    <a:pos x="36" y="0"/>
                  </a:cxn>
                </a:cxnLst>
                <a:rect l="0" t="0" r="r" b="b"/>
                <a:pathLst>
                  <a:path w="36" h="66">
                    <a:moveTo>
                      <a:pt x="36" y="0"/>
                    </a:moveTo>
                    <a:lnTo>
                      <a:pt x="24" y="0"/>
                    </a:lnTo>
                    <a:lnTo>
                      <a:pt x="24" y="0"/>
                    </a:lnTo>
                    <a:lnTo>
                      <a:pt x="0" y="36"/>
                    </a:lnTo>
                    <a:lnTo>
                      <a:pt x="0" y="66"/>
                    </a:lnTo>
                    <a:lnTo>
                      <a:pt x="36" y="0"/>
                    </a:lnTo>
                    <a:lnTo>
                      <a:pt x="36" y="0"/>
                    </a:lnTo>
                    <a:close/>
                  </a:path>
                </a:pathLst>
              </a:custGeom>
              <a:solidFill>
                <a:schemeClr val="bg2"/>
              </a:solidFill>
              <a:ln w="9525">
                <a:noFill/>
                <a:round/>
                <a:headEnd/>
                <a:tailEnd/>
              </a:ln>
            </p:spPr>
            <p:txBody>
              <a:bodyPr/>
              <a:lstStyle/>
              <a:p>
                <a:pPr fontAlgn="base">
                  <a:spcBef>
                    <a:spcPct val="0"/>
                  </a:spcBef>
                  <a:spcAft>
                    <a:spcPct val="0"/>
                  </a:spcAft>
                </a:pPr>
                <a:endParaRPr lang="en-GB" sz="1800">
                  <a:solidFill>
                    <a:srgbClr val="FFFFFF"/>
                  </a:solidFill>
                </a:endParaRPr>
              </a:p>
            </p:txBody>
          </p:sp>
          <p:sp>
            <p:nvSpPr>
              <p:cNvPr id="4243" name="Rectangle 147"/>
              <p:cNvSpPr>
                <a:spLocks noChangeArrowheads="1"/>
              </p:cNvSpPr>
              <p:nvPr userDrawn="1"/>
            </p:nvSpPr>
            <p:spPr bwMode="ltGray">
              <a:xfrm rot="244926">
                <a:off x="1177" y="3201"/>
                <a:ext cx="161"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44" name="Rectangle 148"/>
              <p:cNvSpPr>
                <a:spLocks noChangeArrowheads="1"/>
              </p:cNvSpPr>
              <p:nvPr userDrawn="1"/>
            </p:nvSpPr>
            <p:spPr bwMode="ltGray">
              <a:xfrm rot="-5598588">
                <a:off x="290" y="2386"/>
                <a:ext cx="138" cy="12"/>
              </a:xfrm>
              <a:prstGeom prst="rect">
                <a:avLst/>
              </a:prstGeom>
              <a:solidFill>
                <a:schemeClr val="bg2"/>
              </a:solidFill>
              <a:ln w="9525">
                <a:noFill/>
                <a:miter lim="800000"/>
                <a:headEnd/>
                <a:tailEnd/>
              </a:ln>
              <a:effectLst/>
            </p:spPr>
            <p:txBody>
              <a:bodyPr wrap="none" anchor="ctr"/>
              <a:lstStyle/>
              <a:p>
                <a:pPr fontAlgn="base">
                  <a:spcBef>
                    <a:spcPct val="0"/>
                  </a:spcBef>
                  <a:spcAft>
                    <a:spcPct val="0"/>
                  </a:spcAft>
                </a:pPr>
                <a:endParaRPr lang="en-GB" sz="1800">
                  <a:solidFill>
                    <a:srgbClr val="FFFFFF"/>
                  </a:solidFill>
                </a:endParaRPr>
              </a:p>
            </p:txBody>
          </p:sp>
          <p:sp>
            <p:nvSpPr>
              <p:cNvPr id="4245" name="Freeform 149"/>
              <p:cNvSpPr>
                <a:spLocks/>
              </p:cNvSpPr>
              <p:nvPr userDrawn="1"/>
            </p:nvSpPr>
            <p:spPr bwMode="ltGray">
              <a:xfrm>
                <a:off x="139" y="3573"/>
                <a:ext cx="144" cy="154"/>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9" y="61"/>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pPr fontAlgn="base">
                  <a:spcBef>
                    <a:spcPct val="0"/>
                  </a:spcBef>
                  <a:spcAft>
                    <a:spcPct val="0"/>
                  </a:spcAft>
                </a:pPr>
                <a:endParaRPr lang="en-GB" sz="1800">
                  <a:solidFill>
                    <a:srgbClr val="FFFFFF"/>
                  </a:solidFill>
                </a:endParaRPr>
              </a:p>
            </p:txBody>
          </p:sp>
          <p:sp>
            <p:nvSpPr>
              <p:cNvPr id="4246" name="Freeform 150"/>
              <p:cNvSpPr>
                <a:spLocks/>
              </p:cNvSpPr>
              <p:nvPr userDrawn="1"/>
            </p:nvSpPr>
            <p:spPr bwMode="ltGray">
              <a:xfrm rot="-2857037">
                <a:off x="619" y="3550"/>
                <a:ext cx="68" cy="69"/>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3" y="47"/>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pPr fontAlgn="base">
                  <a:spcBef>
                    <a:spcPct val="0"/>
                  </a:spcBef>
                  <a:spcAft>
                    <a:spcPct val="0"/>
                  </a:spcAft>
                </a:pPr>
                <a:endParaRPr lang="en-GB" sz="1800">
                  <a:solidFill>
                    <a:srgbClr val="FFFFFF"/>
                  </a:solidFill>
                </a:endParaRPr>
              </a:p>
            </p:txBody>
          </p:sp>
          <p:sp>
            <p:nvSpPr>
              <p:cNvPr id="4247" name="Freeform 151"/>
              <p:cNvSpPr>
                <a:spLocks/>
              </p:cNvSpPr>
              <p:nvPr userDrawn="1"/>
            </p:nvSpPr>
            <p:spPr bwMode="ltGray">
              <a:xfrm>
                <a:off x="235" y="2503"/>
                <a:ext cx="348" cy="1272"/>
              </a:xfrm>
              <a:custGeom>
                <a:avLst/>
                <a:gdLst/>
                <a:ahLst/>
                <a:cxnLst>
                  <a:cxn ang="0">
                    <a:pos x="0" y="0"/>
                  </a:cxn>
                  <a:cxn ang="0">
                    <a:pos x="287" y="582"/>
                  </a:cxn>
                  <a:cxn ang="0">
                    <a:pos x="348" y="1272"/>
                  </a:cxn>
                  <a:cxn ang="0">
                    <a:pos x="54" y="676"/>
                  </a:cxn>
                  <a:cxn ang="0">
                    <a:pos x="0" y="0"/>
                  </a:cxn>
                </a:cxnLst>
                <a:rect l="0" t="0" r="r" b="b"/>
                <a:pathLst>
                  <a:path w="348" h="1272">
                    <a:moveTo>
                      <a:pt x="0" y="0"/>
                    </a:moveTo>
                    <a:lnTo>
                      <a:pt x="287" y="582"/>
                    </a:lnTo>
                    <a:lnTo>
                      <a:pt x="348" y="1272"/>
                    </a:lnTo>
                    <a:lnTo>
                      <a:pt x="54" y="676"/>
                    </a:lnTo>
                    <a:lnTo>
                      <a:pt x="0" y="0"/>
                    </a:lnTo>
                    <a:close/>
                  </a:path>
                </a:pathLst>
              </a:custGeom>
              <a:gradFill rotWithShape="0">
                <a:gsLst>
                  <a:gs pos="0">
                    <a:schemeClr val="bg2"/>
                  </a:gs>
                  <a:gs pos="100000">
                    <a:schemeClr val="bg2">
                      <a:gamma/>
                      <a:shade val="96863"/>
                      <a:invGamma/>
                    </a:schemeClr>
                  </a:gs>
                </a:gsLst>
                <a:lin ang="18900000" scaled="1"/>
              </a:gradFill>
              <a:ln w="9525" cap="flat" cmpd="sng">
                <a:noFill/>
                <a:prstDash val="solid"/>
                <a:round/>
                <a:headEnd type="none" w="med" len="med"/>
                <a:tailEnd type="none" w="med" len="med"/>
              </a:ln>
              <a:effectLst/>
            </p:spPr>
            <p:txBody>
              <a:bodyPr/>
              <a:lstStyle/>
              <a:p>
                <a:pPr fontAlgn="base">
                  <a:spcBef>
                    <a:spcPct val="0"/>
                  </a:spcBef>
                  <a:spcAft>
                    <a:spcPct val="0"/>
                  </a:spcAft>
                </a:pPr>
                <a:endParaRPr lang="en-GB" sz="1800">
                  <a:solidFill>
                    <a:srgbClr val="FFFFFF"/>
                  </a:solidFill>
                </a:endParaRPr>
              </a:p>
            </p:txBody>
          </p:sp>
          <p:sp>
            <p:nvSpPr>
              <p:cNvPr id="4248" name="Oval 152"/>
              <p:cNvSpPr>
                <a:spLocks noChangeArrowheads="1"/>
              </p:cNvSpPr>
              <p:nvPr userDrawn="1"/>
            </p:nvSpPr>
            <p:spPr bwMode="ltGray">
              <a:xfrm rot="-1684349">
                <a:off x="296" y="3047"/>
                <a:ext cx="221" cy="174"/>
              </a:xfrm>
              <a:prstGeom prst="ellipse">
                <a:avLst/>
              </a:prstGeom>
              <a:gradFill rotWithShape="0">
                <a:gsLst>
                  <a:gs pos="0">
                    <a:schemeClr val="bg2">
                      <a:gamma/>
                      <a:shade val="90980"/>
                      <a:invGamma/>
                    </a:schemeClr>
                  </a:gs>
                  <a:gs pos="50000">
                    <a:schemeClr val="bg2"/>
                  </a:gs>
                  <a:gs pos="100000">
                    <a:schemeClr val="bg2">
                      <a:gamma/>
                      <a:shade val="90980"/>
                      <a:invGamma/>
                    </a:schemeClr>
                  </a:gs>
                </a:gsLst>
                <a:lin ang="18900000" scaled="1"/>
              </a:gradFill>
              <a:ln w="9525">
                <a:noFill/>
                <a:round/>
                <a:headEnd/>
                <a:tailEnd/>
              </a:ln>
              <a:effectLst/>
            </p:spPr>
            <p:txBody>
              <a:bodyPr/>
              <a:lstStyle/>
              <a:p>
                <a:pPr fontAlgn="base">
                  <a:spcBef>
                    <a:spcPct val="0"/>
                  </a:spcBef>
                  <a:spcAft>
                    <a:spcPct val="0"/>
                  </a:spcAft>
                </a:pPr>
                <a:endParaRPr lang="en-GB" sz="1800">
                  <a:solidFill>
                    <a:srgbClr val="FFFFFF"/>
                  </a:solidFill>
                </a:endParaRPr>
              </a:p>
            </p:txBody>
          </p:sp>
        </p:grpSp>
      </p:grpSp>
      <p:sp>
        <p:nvSpPr>
          <p:cNvPr id="4249" name="Rectangle 153"/>
          <p:cNvSpPr>
            <a:spLocks noGrp="1" noRot="1" noChangeArrowheads="1"/>
          </p:cNvSpPr>
          <p:nvPr>
            <p:ph type="title"/>
          </p:nvPr>
        </p:nvSpPr>
        <p:spPr bwMode="auto">
          <a:xfrm>
            <a:off x="402167" y="228600"/>
            <a:ext cx="11387667"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4250" name="Rectangle 154"/>
          <p:cNvSpPr>
            <a:spLocks noGrp="1" noChangeArrowheads="1"/>
          </p:cNvSpPr>
          <p:nvPr>
            <p:ph type="dt" sz="half" idx="2"/>
          </p:nvPr>
        </p:nvSpPr>
        <p:spPr bwMode="auto">
          <a:xfrm>
            <a:off x="402167" y="6245225"/>
            <a:ext cx="305223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Arial" charset="0"/>
              </a:defRPr>
            </a:lvl1pPr>
          </a:lstStyle>
          <a:p>
            <a:pPr fontAlgn="base">
              <a:spcBef>
                <a:spcPct val="0"/>
              </a:spcBef>
              <a:spcAft>
                <a:spcPct val="0"/>
              </a:spcAft>
            </a:pPr>
            <a:endParaRPr lang="en-GB">
              <a:solidFill>
                <a:srgbClr val="FFFFFF"/>
              </a:solidFill>
            </a:endParaRPr>
          </a:p>
        </p:txBody>
      </p:sp>
      <p:sp>
        <p:nvSpPr>
          <p:cNvPr id="4251" name="Rectangle 15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fontAlgn="base">
              <a:spcBef>
                <a:spcPct val="0"/>
              </a:spcBef>
              <a:spcAft>
                <a:spcPct val="0"/>
              </a:spcAft>
            </a:pPr>
            <a:endParaRPr lang="en-GB">
              <a:solidFill>
                <a:srgbClr val="FFFFFF"/>
              </a:solidFill>
            </a:endParaRPr>
          </a:p>
        </p:txBody>
      </p:sp>
      <p:sp>
        <p:nvSpPr>
          <p:cNvPr id="4252" name="Rectangle 156"/>
          <p:cNvSpPr>
            <a:spLocks noGrp="1" noChangeArrowheads="1"/>
          </p:cNvSpPr>
          <p:nvPr>
            <p:ph type="sldNum" sz="quarter" idx="4"/>
          </p:nvPr>
        </p:nvSpPr>
        <p:spPr bwMode="auto">
          <a:xfrm>
            <a:off x="8737601" y="6245225"/>
            <a:ext cx="305223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fontAlgn="base">
              <a:spcBef>
                <a:spcPct val="0"/>
              </a:spcBef>
              <a:spcAft>
                <a:spcPct val="0"/>
              </a:spcAft>
            </a:pPr>
            <a:fld id="{41C4DC9A-5E70-4654-82AC-25E31408CC2D}" type="slidenum">
              <a:rPr lang="en-GB" smtClean="0">
                <a:solidFill>
                  <a:srgbClr val="FFFFFF"/>
                </a:solidFill>
              </a:rPr>
              <a:pPr fontAlgn="base">
                <a:spcBef>
                  <a:spcPct val="0"/>
                </a:spcBef>
                <a:spcAft>
                  <a:spcPct val="0"/>
                </a:spcAft>
              </a:pPr>
              <a:t>‹#›</a:t>
            </a:fld>
            <a:endParaRPr lang="en-GB">
              <a:solidFill>
                <a:srgbClr val="FFFFFF"/>
              </a:solidFill>
            </a:endParaRPr>
          </a:p>
        </p:txBody>
      </p:sp>
      <p:sp>
        <p:nvSpPr>
          <p:cNvPr id="4253" name="Rectangle 157"/>
          <p:cNvSpPr>
            <a:spLocks noGrp="1" noRot="1" noChangeArrowheads="1"/>
          </p:cNvSpPr>
          <p:nvPr>
            <p:ph type="body" idx="1"/>
          </p:nvPr>
        </p:nvSpPr>
        <p:spPr bwMode="auto">
          <a:xfrm>
            <a:off x="402167" y="1600200"/>
            <a:ext cx="11387667" cy="44989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78534542"/>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diamond/>
  </p:transition>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F365CB-6610-40C3-B278-69A9E1D06B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0A00FF-11D3-4F71-95E5-8268AA8BE6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53C09A-2CA5-4540-B951-DDF33CF34D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a:extLst>
              <a:ext uri="{FF2B5EF4-FFF2-40B4-BE49-F238E27FC236}">
                <a16:creationId xmlns:a16="http://schemas.microsoft.com/office/drawing/2014/main" id="{231F337D-001B-4EDB-BD60-8D63AEA93D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CBD8A6-E86F-4018-A8D9-E5349DDFEC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C4DC9A-5E70-4654-82AC-25E31408CC2D}" type="slidenum">
              <a:rPr lang="en-GB" smtClean="0"/>
              <a:pPr/>
              <a:t>‹#›</a:t>
            </a:fld>
            <a:endParaRPr lang="en-GB"/>
          </a:p>
        </p:txBody>
      </p:sp>
    </p:spTree>
    <p:extLst>
      <p:ext uri="{BB962C8B-B14F-4D97-AF65-F5344CB8AC3E}">
        <p14:creationId xmlns:p14="http://schemas.microsoft.com/office/powerpoint/2010/main" val="405023202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diamond/>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6.wmf"/></Relationships>
</file>

<file path=ppt/slides/_rels/slide1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slideLayout" Target="../slideLayouts/slideLayout13.xml"/><Relationship Id="rId4" Type="http://schemas.openxmlformats.org/officeDocument/2006/relationships/image" Target="../media/image19.wmf"/></Relationships>
</file>

<file path=ppt/slides/_rels/slide13.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13.xml"/><Relationship Id="rId4" Type="http://schemas.openxmlformats.org/officeDocument/2006/relationships/image" Target="../media/image22.wmf"/></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7.wmf"/><Relationship Id="rId1" Type="http://schemas.openxmlformats.org/officeDocument/2006/relationships/slideLayout" Target="../slideLayouts/slideLayout13.xml"/><Relationship Id="rId5" Type="http://schemas.openxmlformats.org/officeDocument/2006/relationships/image" Target="../media/image43.wmf"/><Relationship Id="rId4" Type="http://schemas.openxmlformats.org/officeDocument/2006/relationships/image" Target="../media/image42.jpeg"/></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7.wmf"/><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7.wmf"/><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7.wmf"/><Relationship Id="rId1" Type="http://schemas.openxmlformats.org/officeDocument/2006/relationships/slideLayout" Target="../slideLayouts/slideLayout13.xml"/><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wmf"/><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wmf"/></Relationships>
</file>

<file path=ppt/slides/_rels/slide43.x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45.x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4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63.wmf"/></Relationships>
</file>

<file path=ppt/slides/_rels/slide53.x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5.w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hyperlink" Target="https://www.betterworldbooks.com/search/results?q=Fernando%20Flores" TargetMode="External"/><Relationship Id="rId2" Type="http://schemas.openxmlformats.org/officeDocument/2006/relationships/image" Target="../media/image70.png"/><Relationship Id="rId1" Type="http://schemas.openxmlformats.org/officeDocument/2006/relationships/slideLayout" Target="../slideLayouts/slideLayout24.xml"/><Relationship Id="rId4" Type="http://schemas.openxmlformats.org/officeDocument/2006/relationships/hyperlink" Target="https://www.betterworldbooks.com/search/results?q=Robert%20C.%20Solomon"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3" Type="http://schemas.openxmlformats.org/officeDocument/2006/relationships/hyperlink" Target="https://www.betterworldbooks.com/search/results?q=Fernando%20Flores" TargetMode="External"/><Relationship Id="rId2" Type="http://schemas.openxmlformats.org/officeDocument/2006/relationships/image" Target="../media/image70.png"/><Relationship Id="rId1" Type="http://schemas.openxmlformats.org/officeDocument/2006/relationships/slideLayout" Target="../slideLayouts/slideLayout24.xml"/><Relationship Id="rId4" Type="http://schemas.openxmlformats.org/officeDocument/2006/relationships/hyperlink" Target="https://www.betterworldbooks.com/search/results?q=Robert%20C.%20Solom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29499"/>
            <a:ext cx="6440488" cy="4599001"/>
          </a:xfrm>
        </p:spPr>
        <p:txBody>
          <a:bodyPr/>
          <a:lstStyle/>
          <a:p>
            <a:r>
              <a:rPr lang="en-GB" sz="3600" dirty="0"/>
              <a:t>“ </a:t>
            </a:r>
            <a:r>
              <a:rPr lang="en-GB" sz="3600" i="1" dirty="0"/>
              <a:t>However automated the work or standardised the procedures, people bring organizations to life. What people do - up and down the hallways and up and down the organizational structure, all day long, is talk..”</a:t>
            </a:r>
            <a:r>
              <a:rPr lang="en-GB" sz="3600" dirty="0"/>
              <a:t>  </a:t>
            </a:r>
          </a:p>
          <a:p>
            <a:pPr marL="0" indent="0">
              <a:buNone/>
            </a:pPr>
            <a:r>
              <a:rPr lang="en-GB" sz="3600" dirty="0"/>
              <a:t>    </a:t>
            </a:r>
            <a:r>
              <a:rPr lang="en-GB" sz="2000" dirty="0"/>
              <a:t>[Boden 1994 p23]</a:t>
            </a:r>
          </a:p>
          <a:p>
            <a:endParaRPr lang="en-GB" sz="3600" dirty="0"/>
          </a:p>
          <a:p>
            <a:endParaRPr lang="en-GB" sz="3600" dirty="0"/>
          </a:p>
        </p:txBody>
      </p:sp>
      <p:pic>
        <p:nvPicPr>
          <p:cNvPr id="6" name="Picture 5">
            <a:extLst>
              <a:ext uri="{FF2B5EF4-FFF2-40B4-BE49-F238E27FC236}">
                <a16:creationId xmlns:a16="http://schemas.microsoft.com/office/drawing/2014/main" id="{26BC97CA-B524-4D69-97DD-BDA5B91B88FD}"/>
              </a:ext>
            </a:extLst>
          </p:cNvPr>
          <p:cNvPicPr>
            <a:picLocks noChangeAspect="1"/>
          </p:cNvPicPr>
          <p:nvPr/>
        </p:nvPicPr>
        <p:blipFill>
          <a:blip r:embed="rId2"/>
          <a:stretch>
            <a:fillRect/>
          </a:stretch>
        </p:blipFill>
        <p:spPr>
          <a:xfrm>
            <a:off x="1176882" y="124926"/>
            <a:ext cx="9419136" cy="969348"/>
          </a:xfrm>
          <a:prstGeom prst="rect">
            <a:avLst/>
          </a:prstGeom>
        </p:spPr>
      </p:pic>
      <p:pic>
        <p:nvPicPr>
          <p:cNvPr id="7" name="Picture 6">
            <a:extLst>
              <a:ext uri="{FF2B5EF4-FFF2-40B4-BE49-F238E27FC236}">
                <a16:creationId xmlns:a16="http://schemas.microsoft.com/office/drawing/2014/main" id="{4F1C33ED-A751-48C6-9137-6230A1FCD229}"/>
              </a:ext>
            </a:extLst>
          </p:cNvPr>
          <p:cNvPicPr>
            <a:picLocks noChangeAspect="1"/>
          </p:cNvPicPr>
          <p:nvPr/>
        </p:nvPicPr>
        <p:blipFill>
          <a:blip r:embed="rId3"/>
          <a:stretch>
            <a:fillRect/>
          </a:stretch>
        </p:blipFill>
        <p:spPr>
          <a:xfrm>
            <a:off x="6619875" y="1683543"/>
            <a:ext cx="5233751" cy="3490912"/>
          </a:xfrm>
          <a:prstGeom prst="rect">
            <a:avLst/>
          </a:prstGeom>
        </p:spPr>
      </p:pic>
      <p:sp>
        <p:nvSpPr>
          <p:cNvPr id="8" name="Rectangle 3">
            <a:extLst>
              <a:ext uri="{FF2B5EF4-FFF2-40B4-BE49-F238E27FC236}">
                <a16:creationId xmlns:a16="http://schemas.microsoft.com/office/drawing/2014/main" id="{8AF1156A-3ACC-4109-ACB7-0200634E3C94}"/>
              </a:ext>
            </a:extLst>
          </p:cNvPr>
          <p:cNvSpPr txBox="1">
            <a:spLocks noRot="1" noChangeArrowheads="1"/>
          </p:cNvSpPr>
          <p:nvPr/>
        </p:nvSpPr>
        <p:spPr bwMode="auto">
          <a:xfrm>
            <a:off x="6829424" y="5270974"/>
            <a:ext cx="4814651" cy="1385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GB" sz="3600" b="0" i="1"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Tahoma"/>
                <a:ea typeface="+mn-ea"/>
                <a:cs typeface="Arial"/>
              </a:rPr>
              <a:t>What is all this talk</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GB" sz="3600" b="0" i="1"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Tahoma"/>
                <a:ea typeface="+mn-ea"/>
                <a:cs typeface="Arial"/>
              </a:rPr>
              <a:t>about??????????</a:t>
            </a:r>
          </a:p>
        </p:txBody>
      </p:sp>
    </p:spTree>
    <p:extLst>
      <p:ext uri="{BB962C8B-B14F-4D97-AF65-F5344CB8AC3E}">
        <p14:creationId xmlns:p14="http://schemas.microsoft.com/office/powerpoint/2010/main" val="941499388"/>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82" name="Picture 2" descr="http://t0.gstatic.com/images?q=tbn:ANd9GcRwSzHVUo1YNHIoND8GKcya1yjb5yLhP_f_ExX6GGp3C2zf8Duo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520" y="783519"/>
            <a:ext cx="3459162" cy="2856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884" name="TextBox 3"/>
          <p:cNvSpPr txBox="1">
            <a:spLocks noChangeArrowheads="1"/>
          </p:cNvSpPr>
          <p:nvPr/>
        </p:nvSpPr>
        <p:spPr bwMode="auto">
          <a:xfrm>
            <a:off x="7754143" y="635001"/>
            <a:ext cx="4176712"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srgbClr val="FFFFFF"/>
                </a:solidFill>
                <a:effectLst/>
                <a:uLnTx/>
                <a:uFillTx/>
                <a:latin typeface="Tahoma" pitchFamily="34" charset="0"/>
                <a:ea typeface="+mn-ea"/>
                <a:cs typeface="Arial" charset="0"/>
              </a:rPr>
              <a:t>No matter the grand designs, structures and aspirations all of that that emerges is a product of the moment by moment </a:t>
            </a:r>
            <a:r>
              <a:rPr kumimoji="0" lang="en-GB" sz="3000" b="1" i="0" u="none" strike="noStrike" kern="1200" cap="none" spc="0" normalizeH="0" baseline="0" noProof="0" dirty="0">
                <a:ln>
                  <a:noFill/>
                </a:ln>
                <a:solidFill>
                  <a:srgbClr val="FFFFFF"/>
                </a:solidFill>
                <a:effectLst/>
                <a:uLnTx/>
                <a:uFillTx/>
                <a:latin typeface="Tahoma" pitchFamily="34" charset="0"/>
                <a:ea typeface="+mn-ea"/>
                <a:cs typeface="Arial" charset="0"/>
              </a:rPr>
              <a:t>conduct</a:t>
            </a:r>
            <a:r>
              <a:rPr kumimoji="0" lang="en-GB" sz="3000" b="0" i="0" u="none" strike="noStrike" kern="1200" cap="none" spc="0" normalizeH="0" baseline="0" noProof="0" dirty="0">
                <a:ln>
                  <a:noFill/>
                </a:ln>
                <a:solidFill>
                  <a:srgbClr val="FFFFFF"/>
                </a:solidFill>
                <a:effectLst/>
                <a:uLnTx/>
                <a:uFillTx/>
                <a:latin typeface="Tahoma" pitchFamily="34" charset="0"/>
                <a:ea typeface="+mn-ea"/>
                <a:cs typeface="Arial" charset="0"/>
              </a:rPr>
              <a:t> of the people of the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000" b="0" i="0" u="none" strike="noStrike" kern="1200" cap="none" spc="0" normalizeH="0" baseline="0" noProof="0" dirty="0">
              <a:ln>
                <a:noFill/>
              </a:ln>
              <a:solidFill>
                <a:srgbClr val="FFFFFF"/>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srgbClr val="FFFFFF"/>
                </a:solidFill>
                <a:effectLst/>
                <a:uLnTx/>
                <a:uFillTx/>
                <a:latin typeface="Tahoma" pitchFamily="34" charset="0"/>
                <a:ea typeface="+mn-ea"/>
                <a:cs typeface="Arial" charset="0"/>
              </a:rPr>
              <a:t>The moment by moment ‘managing’ crafts and re-crafts the business every 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000" b="0" i="0" u="none" strike="noStrike" kern="1200" cap="none" spc="0" normalizeH="0" baseline="0" noProof="0" dirty="0">
              <a:ln>
                <a:noFill/>
              </a:ln>
              <a:solidFill>
                <a:srgbClr val="FFFFFF"/>
              </a:solidFill>
              <a:effectLst/>
              <a:uLnTx/>
              <a:uFillTx/>
              <a:latin typeface="Tahoma" pitchFamily="34" charset="0"/>
              <a:ea typeface="+mn-ea"/>
              <a:cs typeface="Arial" charset="0"/>
            </a:endParaRPr>
          </a:p>
        </p:txBody>
      </p:sp>
      <p:pic>
        <p:nvPicPr>
          <p:cNvPr id="378885" name="Picture 6" descr="AnnualBoardPlanningMeeting20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5300" y="4166376"/>
            <a:ext cx="3746499" cy="252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rot="19696326">
            <a:off x="-170853" y="2940641"/>
            <a:ext cx="8119660" cy="1200329"/>
          </a:xfrm>
          <a:prstGeom prst="rect">
            <a:avLst/>
          </a:prstGeom>
          <a:solidFill>
            <a:srgbClr val="002060">
              <a:alpha val="58000"/>
            </a:srgbClr>
          </a:solid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00"/>
                </a:solidFill>
                <a:effectLst/>
                <a:uLnTx/>
                <a:uFillTx/>
                <a:latin typeface="Tahoma"/>
                <a:ea typeface="+mn-ea"/>
                <a:cs typeface="Arial"/>
              </a:rPr>
              <a:t>Right Thought, Right Talk, Right Action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00"/>
                </a:solidFill>
                <a:effectLst/>
                <a:uLnTx/>
                <a:uFillTx/>
                <a:latin typeface="Tahoma"/>
                <a:ea typeface="+mn-ea"/>
                <a:cs typeface="Arial"/>
              </a:rPr>
              <a:t>@ Right Time</a:t>
            </a:r>
          </a:p>
        </p:txBody>
      </p:sp>
      <p:sp>
        <p:nvSpPr>
          <p:cNvPr id="9" name="Rectangle 2">
            <a:extLst>
              <a:ext uri="{FF2B5EF4-FFF2-40B4-BE49-F238E27FC236}">
                <a16:creationId xmlns:a16="http://schemas.microsoft.com/office/drawing/2014/main" id="{9F610F96-1912-4195-886E-C2302E9D1090}"/>
              </a:ext>
            </a:extLst>
          </p:cNvPr>
          <p:cNvSpPr>
            <a:spLocks noGrp="1" noRot="1" noChangeArrowheads="1"/>
          </p:cNvSpPr>
          <p:nvPr>
            <p:ph type="title"/>
          </p:nvPr>
        </p:nvSpPr>
        <p:spPr>
          <a:xfrm>
            <a:off x="1825625" y="-247675"/>
            <a:ext cx="8540750" cy="1143000"/>
          </a:xfrm>
        </p:spPr>
        <p:txBody>
          <a:bodyPr/>
          <a:lstStyle/>
          <a:p>
            <a:r>
              <a:rPr lang="en-GB" sz="3600" dirty="0"/>
              <a:t>The Nature of Managerial Work</a:t>
            </a:r>
          </a:p>
        </p:txBody>
      </p:sp>
    </p:spTree>
    <p:extLst>
      <p:ext uri="{BB962C8B-B14F-4D97-AF65-F5344CB8AC3E}">
        <p14:creationId xmlns:p14="http://schemas.microsoft.com/office/powerpoint/2010/main" val="1858942829"/>
      </p:ext>
    </p:extLst>
  </p:cSld>
  <p:clrMapOvr>
    <a:masterClrMapping/>
  </p:clrMapOvr>
  <p:transition>
    <p:diamon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Oval 2"/>
          <p:cNvSpPr>
            <a:spLocks noChangeArrowheads="1"/>
          </p:cNvSpPr>
          <p:nvPr/>
        </p:nvSpPr>
        <p:spPr bwMode="auto">
          <a:xfrm>
            <a:off x="4079876" y="620713"/>
            <a:ext cx="6264275" cy="6121400"/>
          </a:xfrm>
          <a:prstGeom prst="ellipse">
            <a:avLst/>
          </a:prstGeom>
          <a:noFill/>
          <a:ln w="57150" cap="rnd">
            <a:solidFill>
              <a:srgbClr val="FFFF00"/>
            </a:solidFill>
            <a:prstDash val="sysDot"/>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03427" name="Oval 3"/>
          <p:cNvSpPr>
            <a:spLocks noChangeArrowheads="1"/>
          </p:cNvSpPr>
          <p:nvPr/>
        </p:nvSpPr>
        <p:spPr bwMode="auto">
          <a:xfrm>
            <a:off x="6311900" y="3562508"/>
            <a:ext cx="1728788" cy="792164"/>
          </a:xfrm>
          <a:prstGeom prst="ellipse">
            <a:avLst/>
          </a:prstGeom>
          <a:solidFill>
            <a:schemeClr val="accent1"/>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OUTCOMES</a:t>
            </a:r>
          </a:p>
        </p:txBody>
      </p:sp>
      <p:sp>
        <p:nvSpPr>
          <p:cNvPr id="103428" name="Oval 4"/>
          <p:cNvSpPr>
            <a:spLocks noChangeArrowheads="1"/>
          </p:cNvSpPr>
          <p:nvPr/>
        </p:nvSpPr>
        <p:spPr bwMode="auto">
          <a:xfrm>
            <a:off x="4875214" y="1335705"/>
            <a:ext cx="4602161" cy="4505325"/>
          </a:xfrm>
          <a:prstGeom prst="ellipse">
            <a:avLst/>
          </a:prstGeom>
          <a:noFill/>
          <a:ln w="31750">
            <a:solidFill>
              <a:srgbClr val="FFFF00"/>
            </a:solidFill>
            <a:prstDash val="dash"/>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03429" name="Text Box 5"/>
          <p:cNvSpPr txBox="1">
            <a:spLocks noChangeArrowheads="1"/>
          </p:cNvSpPr>
          <p:nvPr/>
        </p:nvSpPr>
        <p:spPr bwMode="auto">
          <a:xfrm>
            <a:off x="5657176" y="5899608"/>
            <a:ext cx="3363421" cy="400110"/>
          </a:xfrm>
          <a:prstGeom prst="rect">
            <a:avLst/>
          </a:prstGeom>
          <a:noFill/>
          <a:ln w="9525">
            <a:no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BEHAVIOUR &amp; ACTIVITY</a:t>
            </a:r>
          </a:p>
        </p:txBody>
      </p:sp>
      <p:sp>
        <p:nvSpPr>
          <p:cNvPr id="103430" name="Text Box 6"/>
          <p:cNvSpPr txBox="1">
            <a:spLocks noChangeArrowheads="1"/>
          </p:cNvSpPr>
          <p:nvPr/>
        </p:nvSpPr>
        <p:spPr bwMode="auto">
          <a:xfrm>
            <a:off x="6217258" y="758337"/>
            <a:ext cx="1975221" cy="523220"/>
          </a:xfrm>
          <a:prstGeom prst="rect">
            <a:avLst/>
          </a:prstGeom>
          <a:noFill/>
          <a:ln w="9525">
            <a:no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FFFF"/>
                </a:solidFill>
                <a:effectLst/>
                <a:uLnTx/>
                <a:uFillTx/>
                <a:latin typeface="Tahoma"/>
                <a:ea typeface="+mn-ea"/>
                <a:cs typeface="Arial"/>
              </a:rPr>
              <a:t>CONDUCT</a:t>
            </a:r>
          </a:p>
        </p:txBody>
      </p:sp>
      <p:sp>
        <p:nvSpPr>
          <p:cNvPr id="103431" name="Text Box 7"/>
          <p:cNvSpPr txBox="1">
            <a:spLocks noChangeArrowheads="1"/>
          </p:cNvSpPr>
          <p:nvPr/>
        </p:nvSpPr>
        <p:spPr bwMode="auto">
          <a:xfrm>
            <a:off x="5517034" y="1917407"/>
            <a:ext cx="3375668" cy="1569660"/>
          </a:xfrm>
          <a:prstGeom prst="rect">
            <a:avLst/>
          </a:prstGeom>
          <a:noFill/>
          <a:ln w="9525">
            <a:noFill/>
            <a:miter lim="800000"/>
            <a:headEnd/>
            <a:tailEnd/>
          </a:ln>
          <a:effec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srgbClr val="FFFF00"/>
                </a:solidFill>
                <a:effectLst/>
                <a:uLnTx/>
                <a:uFillTx/>
                <a:latin typeface="Tahoma"/>
                <a:ea typeface="+mn-ea"/>
                <a:cs typeface="Arial"/>
              </a:rPr>
              <a:t>THE SUBSTANCE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srgbClr val="FFFF00"/>
                </a:solidFill>
                <a:effectLst/>
                <a:uLnTx/>
                <a:uFillTx/>
                <a:latin typeface="Tahoma"/>
                <a:ea typeface="+mn-ea"/>
                <a:cs typeface="Arial"/>
              </a:rPr>
              <a:t>OF MANAGERIAL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1" u="none" strike="noStrike" kern="1200" cap="none" spc="0" normalizeH="0" baseline="0" noProof="0" dirty="0">
                <a:ln>
                  <a:noFill/>
                </a:ln>
                <a:solidFill>
                  <a:srgbClr val="FFFF00"/>
                </a:solidFill>
                <a:effectLst/>
                <a:uLnTx/>
                <a:uFillTx/>
                <a:latin typeface="Tahoma"/>
                <a:ea typeface="+mn-ea"/>
                <a:cs typeface="Arial"/>
              </a:rPr>
              <a:t>CONDUCT</a:t>
            </a:r>
          </a:p>
        </p:txBody>
      </p:sp>
      <p:sp>
        <p:nvSpPr>
          <p:cNvPr id="103432" name="Text Box 8"/>
          <p:cNvSpPr txBox="1">
            <a:spLocks noChangeArrowheads="1"/>
          </p:cNvSpPr>
          <p:nvPr/>
        </p:nvSpPr>
        <p:spPr bwMode="auto">
          <a:xfrm>
            <a:off x="221363" y="77344"/>
            <a:ext cx="6097588" cy="641351"/>
          </a:xfrm>
          <a:prstGeom prst="rect">
            <a:avLst/>
          </a:prstGeom>
          <a:noFill/>
          <a:ln w="9525">
            <a:noFill/>
            <a:miter lim="800000"/>
            <a:headEnd/>
            <a:tailEnd/>
          </a:ln>
          <a:effec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FF"/>
                </a:solidFill>
                <a:effectLst/>
                <a:uLnTx/>
                <a:uFillTx/>
                <a:latin typeface="Tahoma"/>
                <a:ea typeface="+mn-ea"/>
                <a:cs typeface="Arial"/>
              </a:rPr>
              <a:t>Peeling the Managerial Onion</a:t>
            </a:r>
          </a:p>
        </p:txBody>
      </p:sp>
      <p:sp>
        <p:nvSpPr>
          <p:cNvPr id="103436" name="Text Box 12"/>
          <p:cNvSpPr txBox="1">
            <a:spLocks noChangeArrowheads="1"/>
          </p:cNvSpPr>
          <p:nvPr/>
        </p:nvSpPr>
        <p:spPr bwMode="auto">
          <a:xfrm>
            <a:off x="307438" y="1824563"/>
            <a:ext cx="3565524" cy="1077218"/>
          </a:xfrm>
          <a:prstGeom prst="rect">
            <a:avLst/>
          </a:prstGeom>
          <a:noFill/>
          <a:ln w="9525">
            <a:noFill/>
            <a:miter lim="800000"/>
            <a:headEnd/>
            <a:tailEnd/>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FF00"/>
                </a:solidFill>
                <a:effectLst/>
                <a:uLnTx/>
                <a:uFillTx/>
                <a:latin typeface="Tahoma"/>
                <a:ea typeface="+mn-ea"/>
                <a:cs typeface="Arial"/>
              </a:rPr>
              <a:t>The purpose of the torrent of talk</a:t>
            </a:r>
          </a:p>
        </p:txBody>
      </p:sp>
      <p:sp>
        <p:nvSpPr>
          <p:cNvPr id="103438" name="AutoShape 14"/>
          <p:cNvSpPr>
            <a:spLocks noChangeArrowheads="1"/>
          </p:cNvSpPr>
          <p:nvPr/>
        </p:nvSpPr>
        <p:spPr bwMode="auto">
          <a:xfrm>
            <a:off x="1767337" y="2973921"/>
            <a:ext cx="4625077" cy="1666467"/>
          </a:xfrm>
          <a:prstGeom prst="curvedUpArrow">
            <a:avLst>
              <a:gd name="adj1" fmla="val 32907"/>
              <a:gd name="adj2" fmla="val 65875"/>
              <a:gd name="adj3" fmla="val 33333"/>
            </a:avLst>
          </a:prstGeom>
          <a:solidFill>
            <a:schemeClr val="tx2">
              <a:lumMod val="50000"/>
            </a:schemeClr>
          </a:solidFill>
          <a:ln w="9525">
            <a:solidFill>
              <a:schemeClr val="tx1"/>
            </a:solid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pic>
        <p:nvPicPr>
          <p:cNvPr id="3" name="Picture 2">
            <a:extLst>
              <a:ext uri="{FF2B5EF4-FFF2-40B4-BE49-F238E27FC236}">
                <a16:creationId xmlns:a16="http://schemas.microsoft.com/office/drawing/2014/main" id="{451F0ABC-BE30-4797-86AA-242287AF2C35}"/>
              </a:ext>
            </a:extLst>
          </p:cNvPr>
          <p:cNvPicPr>
            <a:picLocks noChangeAspect="1"/>
          </p:cNvPicPr>
          <p:nvPr/>
        </p:nvPicPr>
        <p:blipFill>
          <a:blip r:embed="rId2"/>
          <a:stretch>
            <a:fillRect/>
          </a:stretch>
        </p:blipFill>
        <p:spPr>
          <a:xfrm>
            <a:off x="9656762" y="115887"/>
            <a:ext cx="2399489" cy="1596751"/>
          </a:xfrm>
          <a:prstGeom prst="rect">
            <a:avLst/>
          </a:prstGeom>
        </p:spPr>
      </p:pic>
      <p:pic>
        <p:nvPicPr>
          <p:cNvPr id="4" name="Picture 3">
            <a:extLst>
              <a:ext uri="{FF2B5EF4-FFF2-40B4-BE49-F238E27FC236}">
                <a16:creationId xmlns:a16="http://schemas.microsoft.com/office/drawing/2014/main" id="{D8F05ECF-3DE2-45D3-B6D3-C97372A6CBCD}"/>
              </a:ext>
            </a:extLst>
          </p:cNvPr>
          <p:cNvPicPr>
            <a:picLocks noChangeAspect="1"/>
          </p:cNvPicPr>
          <p:nvPr/>
        </p:nvPicPr>
        <p:blipFill>
          <a:blip r:embed="rId3"/>
          <a:stretch>
            <a:fillRect/>
          </a:stretch>
        </p:blipFill>
        <p:spPr>
          <a:xfrm>
            <a:off x="162109" y="4892801"/>
            <a:ext cx="3371480" cy="1896457"/>
          </a:xfrm>
          <a:prstGeom prst="rect">
            <a:avLst/>
          </a:prstGeom>
        </p:spPr>
      </p:pic>
    </p:spTree>
  </p:cSld>
  <p:clrMapOvr>
    <a:masterClrMapping/>
  </p:clrMapOvr>
  <p:transition>
    <p:diamon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166" y="114300"/>
            <a:ext cx="11387667" cy="1143000"/>
          </a:xfrm>
        </p:spPr>
        <p:txBody>
          <a:bodyPr/>
          <a:lstStyle/>
          <a:p>
            <a:r>
              <a:rPr lang="en-GB" dirty="0"/>
              <a:t>The Nature of Managerial Work</a:t>
            </a:r>
          </a:p>
        </p:txBody>
      </p:sp>
      <p:sp>
        <p:nvSpPr>
          <p:cNvPr id="3" name="Content Placeholder 2"/>
          <p:cNvSpPr>
            <a:spLocks noGrp="1"/>
          </p:cNvSpPr>
          <p:nvPr>
            <p:ph idx="1"/>
          </p:nvPr>
        </p:nvSpPr>
        <p:spPr>
          <a:xfrm>
            <a:off x="573617" y="1371600"/>
            <a:ext cx="11387667" cy="4498975"/>
          </a:xfrm>
        </p:spPr>
        <p:txBody>
          <a:bodyPr/>
          <a:lstStyle/>
          <a:p>
            <a:r>
              <a:rPr lang="en-US" sz="4000" dirty="0"/>
              <a:t>We contend that the essence of managerial work, the very </a:t>
            </a:r>
            <a:r>
              <a:rPr lang="en-US" sz="4000" u="sng" dirty="0"/>
              <a:t>substance of a manager’s conduct</a:t>
            </a:r>
            <a:r>
              <a:rPr lang="en-US" sz="4000" dirty="0"/>
              <a:t>, is </a:t>
            </a:r>
            <a:r>
              <a:rPr lang="en-US" sz="4000" dirty="0">
                <a:solidFill>
                  <a:schemeClr val="tx2">
                    <a:lumMod val="75000"/>
                  </a:schemeClr>
                </a:solidFill>
              </a:rPr>
              <a:t>the </a:t>
            </a:r>
            <a:r>
              <a:rPr lang="en-US" sz="4000" b="1" i="1" dirty="0">
                <a:solidFill>
                  <a:schemeClr val="tx2">
                    <a:lumMod val="75000"/>
                  </a:schemeClr>
                </a:solidFill>
              </a:rPr>
              <a:t>process of shaping and sustaining promises</a:t>
            </a:r>
            <a:endParaRPr lang="en-GB" sz="4000" b="1" i="1" dirty="0">
              <a:solidFill>
                <a:schemeClr val="tx2">
                  <a:lumMod val="75000"/>
                </a:schemeClr>
              </a:solidFill>
            </a:endParaRPr>
          </a:p>
        </p:txBody>
      </p:sp>
      <p:pic>
        <p:nvPicPr>
          <p:cNvPr id="4" name="Picture 3">
            <a:extLst>
              <a:ext uri="{FF2B5EF4-FFF2-40B4-BE49-F238E27FC236}">
                <a16:creationId xmlns:a16="http://schemas.microsoft.com/office/drawing/2014/main" id="{BE55D88C-9E0F-4C2D-B057-254A912CAD07}"/>
              </a:ext>
            </a:extLst>
          </p:cNvPr>
          <p:cNvPicPr>
            <a:picLocks noChangeAspect="1"/>
          </p:cNvPicPr>
          <p:nvPr/>
        </p:nvPicPr>
        <p:blipFill>
          <a:blip r:embed="rId2"/>
          <a:stretch>
            <a:fillRect/>
          </a:stretch>
        </p:blipFill>
        <p:spPr>
          <a:xfrm>
            <a:off x="6788380" y="3895725"/>
            <a:ext cx="4763193" cy="2743200"/>
          </a:xfrm>
          <a:prstGeom prst="rect">
            <a:avLst/>
          </a:prstGeom>
        </p:spPr>
      </p:pic>
      <p:sp>
        <p:nvSpPr>
          <p:cNvPr id="5" name="TextBox 4">
            <a:extLst>
              <a:ext uri="{FF2B5EF4-FFF2-40B4-BE49-F238E27FC236}">
                <a16:creationId xmlns:a16="http://schemas.microsoft.com/office/drawing/2014/main" id="{D9FB4795-4FC4-48CD-9ECC-610D85433C22}"/>
              </a:ext>
            </a:extLst>
          </p:cNvPr>
          <p:cNvSpPr txBox="1"/>
          <p:nvPr/>
        </p:nvSpPr>
        <p:spPr>
          <a:xfrm>
            <a:off x="114300" y="4560223"/>
            <a:ext cx="6531205"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FFFF"/>
                </a:solidFill>
                <a:effectLst/>
                <a:uLnTx/>
                <a:uFillTx/>
                <a:latin typeface="Tahoma"/>
                <a:ea typeface="+mn-ea"/>
                <a:cs typeface="Arial"/>
              </a:rPr>
              <a:t>WHERE IS DECISION MAKING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FFFF"/>
                </a:solidFill>
                <a:effectLst/>
                <a:uLnTx/>
                <a:uFillTx/>
                <a:latin typeface="Tahoma"/>
                <a:ea typeface="+mn-ea"/>
                <a:cs typeface="Arial"/>
              </a:rPr>
              <a:t>IN ALL OF THIS YOU MIGHT ASK</a:t>
            </a:r>
          </a:p>
        </p:txBody>
      </p:sp>
    </p:spTree>
    <p:extLst>
      <p:ext uri="{BB962C8B-B14F-4D97-AF65-F5344CB8AC3E}">
        <p14:creationId xmlns:p14="http://schemas.microsoft.com/office/powerpoint/2010/main" val="3203205559"/>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625" y="-24"/>
            <a:ext cx="8540750" cy="1143000"/>
          </a:xfrm>
        </p:spPr>
        <p:txBody>
          <a:bodyPr/>
          <a:lstStyle/>
          <a:p>
            <a:r>
              <a:rPr lang="en-GB" dirty="0"/>
              <a:t>The Nature of Managerial Work</a:t>
            </a:r>
          </a:p>
        </p:txBody>
      </p:sp>
      <p:sp>
        <p:nvSpPr>
          <p:cNvPr id="3" name="Content Placeholder 2"/>
          <p:cNvSpPr>
            <a:spLocks noGrp="1"/>
          </p:cNvSpPr>
          <p:nvPr>
            <p:ph idx="1"/>
          </p:nvPr>
        </p:nvSpPr>
        <p:spPr>
          <a:xfrm>
            <a:off x="962025" y="1200102"/>
            <a:ext cx="9547225" cy="5429288"/>
          </a:xfrm>
        </p:spPr>
        <p:txBody>
          <a:bodyPr/>
          <a:lstStyle/>
          <a:p>
            <a:r>
              <a:rPr lang="en-GB" sz="3600" dirty="0"/>
              <a:t>The term ‘</a:t>
            </a:r>
            <a:r>
              <a:rPr lang="en-GB" sz="3600" b="1" i="1" dirty="0"/>
              <a:t>decision’  </a:t>
            </a:r>
            <a:r>
              <a:rPr lang="en-GB" sz="3600" dirty="0"/>
              <a:t>is simply how we label the transition from the ‘shaping/capturing’ to the ‘sustaining’ of promises</a:t>
            </a:r>
          </a:p>
          <a:p>
            <a:endParaRPr lang="en-GB" dirty="0"/>
          </a:p>
          <a:p>
            <a:endParaRPr lang="en-GB" dirty="0"/>
          </a:p>
          <a:p>
            <a:endParaRPr lang="en-GB" dirty="0"/>
          </a:p>
          <a:p>
            <a:endParaRPr lang="en-GB" dirty="0"/>
          </a:p>
          <a:p>
            <a:pPr>
              <a:buNone/>
            </a:pPr>
            <a:endParaRPr lang="en-GB" sz="3600" dirty="0"/>
          </a:p>
        </p:txBody>
      </p:sp>
      <p:sp>
        <p:nvSpPr>
          <p:cNvPr id="5" name="Rounded Rectangle 4"/>
          <p:cNvSpPr/>
          <p:nvPr/>
        </p:nvSpPr>
        <p:spPr>
          <a:xfrm>
            <a:off x="7381884" y="3443294"/>
            <a:ext cx="2928958" cy="170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FF00"/>
                </a:solidFill>
                <a:effectLst/>
                <a:uLnTx/>
                <a:uFillTx/>
                <a:latin typeface="Tahoma"/>
                <a:ea typeface="+mn-ea"/>
                <a:cs typeface="Arial"/>
              </a:rPr>
              <a:t>SUSTAINING PROMISES</a:t>
            </a:r>
          </a:p>
        </p:txBody>
      </p:sp>
      <p:sp>
        <p:nvSpPr>
          <p:cNvPr id="6" name="Right Arrow 5"/>
          <p:cNvSpPr/>
          <p:nvPr/>
        </p:nvSpPr>
        <p:spPr>
          <a:xfrm>
            <a:off x="4667240" y="3943360"/>
            <a:ext cx="2643206" cy="785818"/>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A5C6C"/>
                </a:solidFill>
                <a:effectLst/>
                <a:uLnTx/>
                <a:uFillTx/>
                <a:latin typeface="Tahoma"/>
                <a:ea typeface="+mn-ea"/>
                <a:cs typeface="Arial"/>
              </a:rPr>
              <a:t>DECISION</a:t>
            </a:r>
          </a:p>
        </p:txBody>
      </p:sp>
      <p:sp>
        <p:nvSpPr>
          <p:cNvPr id="7" name="Rounded Rectangle 6"/>
          <p:cNvSpPr/>
          <p:nvPr/>
        </p:nvSpPr>
        <p:spPr>
          <a:xfrm>
            <a:off x="1595406" y="3443294"/>
            <a:ext cx="2928958" cy="170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FF00"/>
                </a:solidFill>
                <a:effectLst/>
                <a:uLnTx/>
                <a:uFillTx/>
                <a:latin typeface="Tahoma"/>
                <a:ea typeface="+mn-ea"/>
                <a:cs typeface="Arial"/>
              </a:rPr>
              <a:t>SHAPING &amp;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FF00"/>
                </a:solidFill>
                <a:effectLst/>
                <a:uLnTx/>
                <a:uFillTx/>
                <a:latin typeface="Tahoma"/>
                <a:ea typeface="+mn-ea"/>
                <a:cs typeface="Arial"/>
              </a:rPr>
              <a:t>CAPTURING PROMISES</a:t>
            </a:r>
          </a:p>
        </p:txBody>
      </p:sp>
    </p:spTree>
    <p:extLst>
      <p:ext uri="{BB962C8B-B14F-4D97-AF65-F5344CB8AC3E}">
        <p14:creationId xmlns:p14="http://schemas.microsoft.com/office/powerpoint/2010/main" val="3819624479"/>
      </p:ext>
    </p:extLst>
  </p:cSld>
  <p:clrMapOvr>
    <a:masterClrMapping/>
  </p:clrMapOvr>
  <p:transition>
    <p:diamon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noRot="1" noChangeArrowheads="1"/>
          </p:cNvSpPr>
          <p:nvPr>
            <p:ph idx="1"/>
          </p:nvPr>
        </p:nvSpPr>
        <p:spPr>
          <a:xfrm>
            <a:off x="216428" y="5272550"/>
            <a:ext cx="12321118" cy="1541463"/>
          </a:xfrm>
        </p:spPr>
        <p:txBody>
          <a:bodyPr/>
          <a:lstStyle/>
          <a:p>
            <a:pPr>
              <a:lnSpc>
                <a:spcPct val="90000"/>
              </a:lnSpc>
              <a:buNone/>
            </a:pPr>
            <a:r>
              <a:rPr lang="en-GB" sz="4800" dirty="0">
                <a:solidFill>
                  <a:srgbClr val="FFFF00"/>
                </a:solidFill>
              </a:rPr>
              <a:t>Promises are the ‘currency’ of collaboration</a:t>
            </a:r>
            <a:endParaRPr lang="en-GB" sz="4800" i="1" dirty="0">
              <a:solidFill>
                <a:srgbClr val="FFFF00"/>
              </a:solidFill>
            </a:endParaRPr>
          </a:p>
        </p:txBody>
      </p:sp>
      <p:pic>
        <p:nvPicPr>
          <p:cNvPr id="105476" name="Picture 4" descr="MCPE03072_0000[1]"/>
          <p:cNvPicPr>
            <a:picLocks noChangeAspect="1" noChangeArrowheads="1"/>
          </p:cNvPicPr>
          <p:nvPr/>
        </p:nvPicPr>
        <p:blipFill>
          <a:blip r:embed="rId2" cstate="print"/>
          <a:srcRect/>
          <a:stretch>
            <a:fillRect/>
          </a:stretch>
        </p:blipFill>
        <p:spPr bwMode="auto">
          <a:xfrm>
            <a:off x="3095604" y="2428868"/>
            <a:ext cx="5976938" cy="2808284"/>
          </a:xfrm>
          <a:prstGeom prst="rect">
            <a:avLst/>
          </a:prstGeom>
          <a:noFill/>
        </p:spPr>
      </p:pic>
      <p:pic>
        <p:nvPicPr>
          <p:cNvPr id="105477" name="Picture 5" descr="MCj03227150000[1]"/>
          <p:cNvPicPr>
            <a:picLocks noChangeAspect="1" noChangeArrowheads="1"/>
          </p:cNvPicPr>
          <p:nvPr/>
        </p:nvPicPr>
        <p:blipFill>
          <a:blip r:embed="rId3" cstate="print"/>
          <a:srcRect/>
          <a:stretch>
            <a:fillRect/>
          </a:stretch>
        </p:blipFill>
        <p:spPr bwMode="auto">
          <a:xfrm>
            <a:off x="1200150" y="3286125"/>
            <a:ext cx="2374900" cy="517525"/>
          </a:xfrm>
          <a:prstGeom prst="rect">
            <a:avLst/>
          </a:prstGeom>
          <a:noFill/>
        </p:spPr>
      </p:pic>
      <p:pic>
        <p:nvPicPr>
          <p:cNvPr id="105478" name="Picture 6" descr="MCj03227150000[1]"/>
          <p:cNvPicPr>
            <a:picLocks noChangeAspect="1" noChangeArrowheads="1"/>
          </p:cNvPicPr>
          <p:nvPr/>
        </p:nvPicPr>
        <p:blipFill>
          <a:blip r:embed="rId3" cstate="print"/>
          <a:srcRect/>
          <a:stretch>
            <a:fillRect/>
          </a:stretch>
        </p:blipFill>
        <p:spPr bwMode="auto">
          <a:xfrm rot="10050953">
            <a:off x="8543925" y="3250945"/>
            <a:ext cx="2374900" cy="517525"/>
          </a:xfrm>
          <a:prstGeom prst="rect">
            <a:avLst/>
          </a:prstGeom>
          <a:noFill/>
        </p:spPr>
      </p:pic>
      <p:sp>
        <p:nvSpPr>
          <p:cNvPr id="7" name="Rectangle 6"/>
          <p:cNvSpPr/>
          <p:nvPr/>
        </p:nvSpPr>
        <p:spPr>
          <a:xfrm>
            <a:off x="216428" y="1371159"/>
            <a:ext cx="12106275" cy="1077218"/>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3200" b="0" i="0" u="none" strike="noStrike" kern="1200" cap="none" spc="0" normalizeH="0" baseline="0" noProof="0" dirty="0">
                <a:ln>
                  <a:noFill/>
                </a:ln>
                <a:solidFill>
                  <a:srgbClr val="FFFFFF"/>
                </a:solidFill>
                <a:effectLst/>
                <a:uLnTx/>
                <a:uFillTx/>
                <a:latin typeface="Tahoma" pitchFamily="34" charset="0"/>
                <a:ea typeface="+mn-ea"/>
                <a:cs typeface="Arial" charset="0"/>
              </a:rPr>
              <a:t>Promises are the links in the means-ends chain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3200" b="0" i="0" u="none" strike="noStrike" kern="1200" cap="none" spc="0" normalizeH="0" baseline="0" noProof="0" dirty="0">
                <a:ln>
                  <a:noFill/>
                </a:ln>
                <a:solidFill>
                  <a:srgbClr val="FFFFFF"/>
                </a:solidFill>
                <a:effectLst/>
                <a:uLnTx/>
                <a:uFillTx/>
                <a:latin typeface="Tahoma" pitchFamily="34" charset="0"/>
                <a:ea typeface="+mn-ea"/>
                <a:cs typeface="Arial" charset="0"/>
              </a:rPr>
              <a:t>Promises are what fills the white space of the organization chart</a:t>
            </a:r>
          </a:p>
        </p:txBody>
      </p:sp>
      <p:sp>
        <p:nvSpPr>
          <p:cNvPr id="8" name="Title 1">
            <a:extLst>
              <a:ext uri="{FF2B5EF4-FFF2-40B4-BE49-F238E27FC236}">
                <a16:creationId xmlns:a16="http://schemas.microsoft.com/office/drawing/2014/main" id="{0F21D2E0-FA01-45CF-816A-629BA897F2C0}"/>
              </a:ext>
            </a:extLst>
          </p:cNvPr>
          <p:cNvSpPr>
            <a:spLocks noGrp="1"/>
          </p:cNvSpPr>
          <p:nvPr>
            <p:ph type="title"/>
          </p:nvPr>
        </p:nvSpPr>
        <p:spPr>
          <a:xfrm>
            <a:off x="402166" y="114300"/>
            <a:ext cx="11387667" cy="1143000"/>
          </a:xfrm>
        </p:spPr>
        <p:txBody>
          <a:bodyPr/>
          <a:lstStyle/>
          <a:p>
            <a:r>
              <a:rPr lang="en-GB" dirty="0"/>
              <a:t>The Nature of Managerial Work</a:t>
            </a:r>
          </a:p>
        </p:txBody>
      </p:sp>
    </p:spTree>
    <p:extLst>
      <p:ext uri="{BB962C8B-B14F-4D97-AF65-F5344CB8AC3E}">
        <p14:creationId xmlns:p14="http://schemas.microsoft.com/office/powerpoint/2010/main" val="3461311321"/>
      </p:ext>
    </p:extLst>
  </p:cSld>
  <p:clrMapOvr>
    <a:masterClrMapping/>
  </p:clrMapOvr>
  <p:transition>
    <p:diamon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p:cNvSpPr>
          <p:nvPr>
            <p:ph type="title"/>
          </p:nvPr>
        </p:nvSpPr>
        <p:spPr>
          <a:xfrm>
            <a:off x="1825625" y="-90264"/>
            <a:ext cx="8540750" cy="1143000"/>
          </a:xfrm>
        </p:spPr>
        <p:txBody>
          <a:bodyPr/>
          <a:lstStyle/>
          <a:p>
            <a:r>
              <a:rPr lang="en-GB" dirty="0"/>
              <a:t>The Nature of Managerial Work</a:t>
            </a:r>
          </a:p>
        </p:txBody>
      </p:sp>
      <p:sp>
        <p:nvSpPr>
          <p:cNvPr id="106499" name="Rectangle 3"/>
          <p:cNvSpPr>
            <a:spLocks noGrp="1" noRot="1" noChangeArrowheads="1"/>
          </p:cNvSpPr>
          <p:nvPr>
            <p:ph idx="1"/>
          </p:nvPr>
        </p:nvSpPr>
        <p:spPr>
          <a:xfrm>
            <a:off x="571500" y="1328602"/>
            <a:ext cx="11430000" cy="800100"/>
          </a:xfrm>
        </p:spPr>
        <p:txBody>
          <a:bodyPr/>
          <a:lstStyle/>
          <a:p>
            <a:pPr marL="0" indent="0">
              <a:lnSpc>
                <a:spcPct val="90000"/>
              </a:lnSpc>
              <a:buNone/>
            </a:pPr>
            <a:r>
              <a:rPr lang="en-GB" sz="3600" i="1" dirty="0"/>
              <a:t>Promises are the </a:t>
            </a:r>
            <a:r>
              <a:rPr lang="en-GB" sz="3600" b="1" i="1" dirty="0"/>
              <a:t>objective-laden seeds of action. </a:t>
            </a:r>
          </a:p>
        </p:txBody>
      </p:sp>
      <p:sp>
        <p:nvSpPr>
          <p:cNvPr id="5" name="Rectangle 3">
            <a:extLst>
              <a:ext uri="{FF2B5EF4-FFF2-40B4-BE49-F238E27FC236}">
                <a16:creationId xmlns:a16="http://schemas.microsoft.com/office/drawing/2014/main" id="{89A0FF78-38C8-4C43-A93C-D0C616204756}"/>
              </a:ext>
            </a:extLst>
          </p:cNvPr>
          <p:cNvSpPr txBox="1">
            <a:spLocks noRot="1" noChangeArrowheads="1"/>
          </p:cNvSpPr>
          <p:nvPr/>
        </p:nvSpPr>
        <p:spPr bwMode="auto">
          <a:xfrm>
            <a:off x="723901" y="2128702"/>
            <a:ext cx="8842375" cy="49244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742950" marR="0" lvl="1" indent="-285750" algn="l" defTabSz="914400" rtl="0" eaLnBrk="1" fontAlgn="base" latinLnBrk="0" hangingPunct="1">
              <a:lnSpc>
                <a:spcPct val="90000"/>
              </a:lnSpc>
              <a:spcBef>
                <a:spcPct val="20000"/>
              </a:spcBef>
              <a:spcAft>
                <a:spcPct val="0"/>
              </a:spcAft>
              <a:buClr>
                <a:srgbClr val="6FA9B7"/>
              </a:buClr>
              <a:buSzTx/>
              <a:buFont typeface="Wingdings" pitchFamily="2" charset="2"/>
              <a:buChar char="§"/>
              <a:tabLst/>
              <a:defRPr/>
            </a:pPr>
            <a:r>
              <a:rPr kumimoji="0" lang="en-GB" sz="3600" b="0" i="1"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Undertakings through which someone agrees / accedes to endeavour to do, or forbears to do, ‘something’ </a:t>
            </a:r>
          </a:p>
          <a:p>
            <a:pPr marL="342900" marR="0" lvl="0" indent="-342900" algn="l" defTabSz="914400" rtl="0" eaLnBrk="1" fontAlgn="base" latinLnBrk="0" hangingPunct="1">
              <a:lnSpc>
                <a:spcPct val="90000"/>
              </a:lnSpc>
              <a:spcBef>
                <a:spcPct val="20000"/>
              </a:spcBef>
              <a:spcAft>
                <a:spcPct val="0"/>
              </a:spcAft>
              <a:buClr>
                <a:srgbClr val="A3C145"/>
              </a:buClr>
              <a:buSzPct val="80000"/>
              <a:buFont typeface="Arial" charset="0"/>
              <a:buNone/>
              <a:tabLst/>
              <a:defRPr/>
            </a:pPr>
            <a:endParaRPr kumimoji="0" lang="en-GB" sz="3600" b="0" i="1"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p:txBody>
      </p:sp>
      <p:pic>
        <p:nvPicPr>
          <p:cNvPr id="6" name="Picture 4">
            <a:extLst>
              <a:ext uri="{FF2B5EF4-FFF2-40B4-BE49-F238E27FC236}">
                <a16:creationId xmlns:a16="http://schemas.microsoft.com/office/drawing/2014/main" id="{059C2A60-9EF1-464C-B3F9-FCF7DF78A8FD}"/>
              </a:ext>
            </a:extLst>
          </p:cNvPr>
          <p:cNvPicPr>
            <a:picLocks noChangeAspect="1" noChangeArrowheads="1"/>
          </p:cNvPicPr>
          <p:nvPr/>
        </p:nvPicPr>
        <p:blipFill>
          <a:blip r:embed="rId2" cstate="print"/>
          <a:srcRect/>
          <a:stretch>
            <a:fillRect/>
          </a:stretch>
        </p:blipFill>
        <p:spPr bwMode="auto">
          <a:xfrm>
            <a:off x="6410326" y="3949830"/>
            <a:ext cx="4772024" cy="2646098"/>
          </a:xfrm>
          <a:prstGeom prst="rect">
            <a:avLst/>
          </a:prstGeom>
          <a:noFill/>
          <a:ln w="9525">
            <a:noFill/>
            <a:miter lim="800000"/>
            <a:headEnd/>
            <a:tailEnd/>
          </a:ln>
          <a:effectLst/>
        </p:spPr>
      </p:pic>
    </p:spTree>
    <p:extLst>
      <p:ext uri="{BB962C8B-B14F-4D97-AF65-F5344CB8AC3E}">
        <p14:creationId xmlns:p14="http://schemas.microsoft.com/office/powerpoint/2010/main" val="550080300"/>
      </p:ext>
    </p:extLst>
  </p:cSld>
  <p:clrMapOvr>
    <a:masterClrMapping/>
  </p:clrMapOvr>
  <p:transition>
    <p:diamon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167" y="85725"/>
            <a:ext cx="11387667" cy="819150"/>
          </a:xfrm>
        </p:spPr>
        <p:txBody>
          <a:bodyPr/>
          <a:lstStyle/>
          <a:p>
            <a:r>
              <a:rPr lang="en-GB" dirty="0"/>
              <a:t>Promises in the making</a:t>
            </a:r>
          </a:p>
        </p:txBody>
      </p:sp>
      <p:sp>
        <p:nvSpPr>
          <p:cNvPr id="3" name="Content Placeholder 2"/>
          <p:cNvSpPr>
            <a:spLocks noGrp="1"/>
          </p:cNvSpPr>
          <p:nvPr>
            <p:ph idx="1"/>
          </p:nvPr>
        </p:nvSpPr>
        <p:spPr>
          <a:xfrm>
            <a:off x="240242" y="904875"/>
            <a:ext cx="11387667" cy="4498975"/>
          </a:xfrm>
        </p:spPr>
        <p:txBody>
          <a:bodyPr/>
          <a:lstStyle/>
          <a:p>
            <a:r>
              <a:rPr lang="en-GB" sz="3600" i="1" dirty="0">
                <a:solidFill>
                  <a:srgbClr val="FFFF00"/>
                </a:solidFill>
              </a:rPr>
              <a:t>“</a:t>
            </a:r>
            <a:r>
              <a:rPr lang="en-GB" sz="3600" i="1" dirty="0"/>
              <a:t>So...what they’ve said to me is that if we put it up to twenty sites they’ll strengthen the </a:t>
            </a:r>
            <a:r>
              <a:rPr lang="en-GB" sz="3600" dirty="0"/>
              <a:t>[F]</a:t>
            </a:r>
            <a:r>
              <a:rPr lang="en-GB" sz="3600" i="1" dirty="0"/>
              <a:t> branding...so..</a:t>
            </a:r>
            <a:r>
              <a:rPr lang="en-GB" sz="3600" i="1" dirty="0">
                <a:solidFill>
                  <a:srgbClr val="FFFF00"/>
                </a:solidFill>
              </a:rPr>
              <a:t> </a:t>
            </a:r>
            <a:r>
              <a:rPr lang="en-GB" sz="3600" i="1" u="sng" dirty="0"/>
              <a:t>can you work with </a:t>
            </a:r>
            <a:r>
              <a:rPr lang="en-GB" sz="3600" u="sng" dirty="0"/>
              <a:t>[A]</a:t>
            </a:r>
            <a:r>
              <a:rPr lang="en-GB" sz="3600" i="1" u="sng" dirty="0"/>
              <a:t> today and get back to me with a cost...</a:t>
            </a:r>
            <a:r>
              <a:rPr lang="en-GB" sz="3600" i="1" dirty="0"/>
              <a:t>it’ll have to come out of your </a:t>
            </a:r>
            <a:r>
              <a:rPr lang="en-GB" sz="3600" dirty="0"/>
              <a:t>[Z] </a:t>
            </a:r>
            <a:r>
              <a:rPr lang="en-GB" sz="3600" i="1" dirty="0"/>
              <a:t>budget though! ”</a:t>
            </a:r>
          </a:p>
          <a:p>
            <a:r>
              <a:rPr lang="en-GB" sz="3600" i="1" dirty="0"/>
              <a:t>“..on [Customer A] are we spending or aren’t </a:t>
            </a:r>
            <a:r>
              <a:rPr lang="en-GB" sz="3600" i="1" dirty="0" err="1"/>
              <a:t>we..on</a:t>
            </a:r>
            <a:r>
              <a:rPr lang="en-GB" sz="3600" i="1" dirty="0"/>
              <a:t> [Customer B] I’ve  said don’t spend any money.... these are the ones we’re </a:t>
            </a:r>
            <a:r>
              <a:rPr lang="en-GB" sz="3600" i="1" dirty="0" err="1"/>
              <a:t>gonna</a:t>
            </a:r>
            <a:r>
              <a:rPr lang="en-GB" sz="3600" i="1" dirty="0"/>
              <a:t> invest </a:t>
            </a:r>
            <a:r>
              <a:rPr lang="en-GB" sz="3600" i="1" dirty="0" err="1"/>
              <a:t>in..yeah</a:t>
            </a:r>
            <a:r>
              <a:rPr lang="en-GB" sz="3600" i="1" dirty="0"/>
              <a:t>....and these are where we’re not </a:t>
            </a:r>
            <a:r>
              <a:rPr lang="en-GB" sz="3600" i="1" dirty="0" err="1"/>
              <a:t>gonna</a:t>
            </a:r>
            <a:r>
              <a:rPr lang="en-GB" sz="3600" i="1" dirty="0"/>
              <a:t> spend money”</a:t>
            </a:r>
          </a:p>
          <a:p>
            <a:endParaRPr lang="en-GB" sz="3600" i="1" dirty="0"/>
          </a:p>
          <a:p>
            <a:endParaRPr lang="en-GB" sz="3600" i="1" dirty="0"/>
          </a:p>
          <a:p>
            <a:endParaRPr lang="en-GB" sz="3600" dirty="0">
              <a:solidFill>
                <a:srgbClr val="FFFF00"/>
              </a:solidFill>
            </a:endParaRPr>
          </a:p>
        </p:txBody>
      </p:sp>
    </p:spTree>
    <p:extLst>
      <p:ext uri="{BB962C8B-B14F-4D97-AF65-F5344CB8AC3E}">
        <p14:creationId xmlns:p14="http://schemas.microsoft.com/office/powerpoint/2010/main" val="1971582822"/>
      </p:ext>
    </p:extLst>
  </p:cSld>
  <p:clrMapOvr>
    <a:masterClrMapping/>
  </p:clrMapOvr>
  <p:transition>
    <p:diamon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rrowheads="1"/>
          </p:cNvSpPr>
          <p:nvPr>
            <p:ph type="title"/>
          </p:nvPr>
        </p:nvSpPr>
        <p:spPr>
          <a:xfrm>
            <a:off x="402166" y="30954"/>
            <a:ext cx="11387667" cy="1143000"/>
          </a:xfrm>
        </p:spPr>
        <p:txBody>
          <a:bodyPr/>
          <a:lstStyle/>
          <a:p>
            <a:r>
              <a:rPr lang="en-GB" dirty="0"/>
              <a:t>The Dimensions of Promises</a:t>
            </a:r>
          </a:p>
        </p:txBody>
      </p:sp>
      <p:sp>
        <p:nvSpPr>
          <p:cNvPr id="151555" name="Rectangle 3"/>
          <p:cNvSpPr>
            <a:spLocks noGrp="1" noRot="1" noChangeArrowheads="1"/>
          </p:cNvSpPr>
          <p:nvPr>
            <p:ph idx="1"/>
          </p:nvPr>
        </p:nvSpPr>
        <p:spPr>
          <a:xfrm>
            <a:off x="965199" y="1237058"/>
            <a:ext cx="10261600" cy="1143000"/>
          </a:xfrm>
        </p:spPr>
        <p:txBody>
          <a:bodyPr/>
          <a:lstStyle/>
          <a:p>
            <a:r>
              <a:rPr lang="en-GB" dirty="0"/>
              <a:t>What, Who, When and How represent the four central dimensions in which promises are specified.</a:t>
            </a:r>
          </a:p>
          <a:p>
            <a:r>
              <a:rPr lang="en-GB" dirty="0"/>
              <a:t> The </a:t>
            </a:r>
            <a:r>
              <a:rPr lang="en-GB" b="1" dirty="0"/>
              <a:t>‘who’ </a:t>
            </a:r>
            <a:r>
              <a:rPr lang="en-GB" dirty="0"/>
              <a:t>requires a little of our attention</a:t>
            </a:r>
          </a:p>
        </p:txBody>
      </p:sp>
      <p:pic>
        <p:nvPicPr>
          <p:cNvPr id="151558" name="Picture 6" descr="busmet"/>
          <p:cNvPicPr>
            <a:picLocks noChangeAspect="1" noChangeArrowheads="1"/>
          </p:cNvPicPr>
          <p:nvPr/>
        </p:nvPicPr>
        <p:blipFill>
          <a:blip r:embed="rId2" cstate="print"/>
          <a:srcRect/>
          <a:stretch>
            <a:fillRect/>
          </a:stretch>
        </p:blipFill>
        <p:spPr bwMode="auto">
          <a:xfrm>
            <a:off x="1157288" y="3114674"/>
            <a:ext cx="4248150" cy="4248150"/>
          </a:xfrm>
          <a:prstGeom prst="rect">
            <a:avLst/>
          </a:prstGeom>
          <a:noFill/>
        </p:spPr>
      </p:pic>
      <p:pic>
        <p:nvPicPr>
          <p:cNvPr id="6" name="Picture 4" descr="MPj04018780000[1]">
            <a:extLst>
              <a:ext uri="{FF2B5EF4-FFF2-40B4-BE49-F238E27FC236}">
                <a16:creationId xmlns:a16="http://schemas.microsoft.com/office/drawing/2014/main" id="{9F0A179A-63C0-4237-A693-DF41CE1D8E51}"/>
              </a:ext>
            </a:extLst>
          </p:cNvPr>
          <p:cNvPicPr>
            <a:picLocks noChangeAspect="1" noChangeArrowheads="1"/>
          </p:cNvPicPr>
          <p:nvPr/>
        </p:nvPicPr>
        <p:blipFill rotWithShape="1">
          <a:blip r:embed="rId3" cstate="print"/>
          <a:srcRect b="5818"/>
          <a:stretch/>
        </p:blipFill>
        <p:spPr bwMode="auto">
          <a:xfrm>
            <a:off x="5951537" y="3327401"/>
            <a:ext cx="5199062" cy="3263899"/>
          </a:xfrm>
          <a:prstGeom prst="rect">
            <a:avLst/>
          </a:prstGeom>
          <a:noFill/>
        </p:spPr>
      </p:pic>
    </p:spTree>
    <p:extLst>
      <p:ext uri="{BB962C8B-B14F-4D97-AF65-F5344CB8AC3E}">
        <p14:creationId xmlns:p14="http://schemas.microsoft.com/office/powerpoint/2010/main" val="2038838627"/>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1555">
                                            <p:txEl>
                                              <p:pRg st="1" end="1"/>
                                            </p:txEl>
                                          </p:spTgt>
                                        </p:tgtEl>
                                        <p:attrNameLst>
                                          <p:attrName>style.visibility</p:attrName>
                                        </p:attrNameLst>
                                      </p:cBhvr>
                                      <p:to>
                                        <p:strVal val="visible"/>
                                      </p:to>
                                    </p:set>
                                    <p:anim calcmode="lin" valueType="num">
                                      <p:cBhvr additive="base">
                                        <p:cTn id="7" dur="500" fill="hold"/>
                                        <p:tgtEl>
                                          <p:spTgt spid="15155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155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5" name="Rectangle 3"/>
          <p:cNvSpPr>
            <a:spLocks noGrp="1" noRot="1" noChangeArrowheads="1"/>
          </p:cNvSpPr>
          <p:nvPr>
            <p:ph idx="1"/>
          </p:nvPr>
        </p:nvSpPr>
        <p:spPr>
          <a:xfrm>
            <a:off x="304800" y="1431944"/>
            <a:ext cx="11563350" cy="5068888"/>
          </a:xfrm>
        </p:spPr>
        <p:txBody>
          <a:bodyPr/>
          <a:lstStyle/>
          <a:p>
            <a:pPr lvl="1"/>
            <a:r>
              <a:rPr lang="en-GB" sz="3200" dirty="0"/>
              <a:t>Only </a:t>
            </a:r>
            <a:r>
              <a:rPr lang="en-GB" sz="3200" b="1" dirty="0"/>
              <a:t>individuals</a:t>
            </a:r>
            <a:r>
              <a:rPr lang="en-GB" sz="3200" dirty="0"/>
              <a:t> can make promises </a:t>
            </a:r>
          </a:p>
          <a:p>
            <a:pPr lvl="2"/>
            <a:r>
              <a:rPr lang="en-GB" sz="2800" dirty="0"/>
              <a:t> even though they may do so on behalf of a potential ‘collective’</a:t>
            </a:r>
          </a:p>
          <a:p>
            <a:pPr lvl="1"/>
            <a:r>
              <a:rPr lang="en-GB" sz="3200" dirty="0"/>
              <a:t>Roles, jobs, organizations, functions, departments etc. etc. </a:t>
            </a:r>
            <a:r>
              <a:rPr lang="en-GB" sz="3200" u="sng" dirty="0"/>
              <a:t>cannot </a:t>
            </a:r>
            <a:r>
              <a:rPr lang="en-GB" sz="3200" dirty="0"/>
              <a:t>make or capture promises </a:t>
            </a:r>
          </a:p>
        </p:txBody>
      </p:sp>
      <p:pic>
        <p:nvPicPr>
          <p:cNvPr id="146438" name="Picture 6"/>
          <p:cNvPicPr>
            <a:picLocks noChangeAspect="1" noChangeArrowheads="1"/>
          </p:cNvPicPr>
          <p:nvPr/>
        </p:nvPicPr>
        <p:blipFill>
          <a:blip r:embed="rId2" cstate="print"/>
          <a:srcRect/>
          <a:stretch>
            <a:fillRect/>
          </a:stretch>
        </p:blipFill>
        <p:spPr bwMode="auto">
          <a:xfrm>
            <a:off x="6385972" y="4306571"/>
            <a:ext cx="5108587" cy="2689352"/>
          </a:xfrm>
          <a:prstGeom prst="rect">
            <a:avLst/>
          </a:prstGeom>
          <a:noFill/>
          <a:ln w="9525">
            <a:noFill/>
            <a:miter lim="800000"/>
            <a:headEnd/>
            <a:tailEnd/>
          </a:ln>
          <a:effectLst/>
        </p:spPr>
      </p:pic>
      <p:sp>
        <p:nvSpPr>
          <p:cNvPr id="7" name="Rectangle 2">
            <a:extLst>
              <a:ext uri="{FF2B5EF4-FFF2-40B4-BE49-F238E27FC236}">
                <a16:creationId xmlns:a16="http://schemas.microsoft.com/office/drawing/2014/main" id="{1BA304A9-B0C2-4193-B9FC-DC9A4C3B5C4F}"/>
              </a:ext>
            </a:extLst>
          </p:cNvPr>
          <p:cNvSpPr>
            <a:spLocks noGrp="1" noRot="1" noChangeArrowheads="1"/>
          </p:cNvSpPr>
          <p:nvPr>
            <p:ph type="title"/>
          </p:nvPr>
        </p:nvSpPr>
        <p:spPr>
          <a:xfrm>
            <a:off x="402166" y="30954"/>
            <a:ext cx="11387667" cy="1143000"/>
          </a:xfrm>
        </p:spPr>
        <p:txBody>
          <a:bodyPr/>
          <a:lstStyle/>
          <a:p>
            <a:r>
              <a:rPr lang="en-GB" dirty="0"/>
              <a:t>The Dimensions of Promises</a:t>
            </a:r>
          </a:p>
        </p:txBody>
      </p:sp>
      <p:sp>
        <p:nvSpPr>
          <p:cNvPr id="4" name="TextBox 3">
            <a:extLst>
              <a:ext uri="{FF2B5EF4-FFF2-40B4-BE49-F238E27FC236}">
                <a16:creationId xmlns:a16="http://schemas.microsoft.com/office/drawing/2014/main" id="{E85643C9-3D07-4BAB-AE36-0BD25255DA24}"/>
              </a:ext>
            </a:extLst>
          </p:cNvPr>
          <p:cNvSpPr txBox="1"/>
          <p:nvPr/>
        </p:nvSpPr>
        <p:spPr>
          <a:xfrm>
            <a:off x="1126066" y="3721796"/>
            <a:ext cx="9078511"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FF00"/>
                </a:solidFill>
                <a:effectLst/>
                <a:uLnTx/>
                <a:uFillTx/>
                <a:latin typeface="Tahoma"/>
                <a:ea typeface="+mn-ea"/>
                <a:cs typeface="Arial"/>
              </a:rPr>
              <a:t>PROMISES HAVE A WHO TO WHOM CHARACTER</a:t>
            </a:r>
          </a:p>
        </p:txBody>
      </p:sp>
    </p:spTree>
    <p:extLst>
      <p:ext uri="{BB962C8B-B14F-4D97-AF65-F5344CB8AC3E}">
        <p14:creationId xmlns:p14="http://schemas.microsoft.com/office/powerpoint/2010/main" val="1891001622"/>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a:xfrm>
            <a:off x="1825625" y="115887"/>
            <a:ext cx="8540750" cy="1143000"/>
          </a:xfrm>
        </p:spPr>
        <p:txBody>
          <a:bodyPr/>
          <a:lstStyle/>
          <a:p>
            <a:r>
              <a:rPr lang="en-GB" dirty="0"/>
              <a:t>The Dimensions of Promises</a:t>
            </a:r>
          </a:p>
        </p:txBody>
      </p:sp>
      <p:sp>
        <p:nvSpPr>
          <p:cNvPr id="130052" name="Rectangle 4"/>
          <p:cNvSpPr>
            <a:spLocks noGrp="1" noRot="1" noChangeArrowheads="1"/>
          </p:cNvSpPr>
          <p:nvPr>
            <p:ph idx="1"/>
          </p:nvPr>
        </p:nvSpPr>
        <p:spPr>
          <a:xfrm>
            <a:off x="1825625" y="1196976"/>
            <a:ext cx="8540750" cy="4498975"/>
          </a:xfrm>
          <a:noFill/>
          <a:ln/>
        </p:spPr>
        <p:txBody>
          <a:bodyPr/>
          <a:lstStyle/>
          <a:p>
            <a:r>
              <a:rPr lang="en-GB" dirty="0"/>
              <a:t>The frequency and rapidity of organizational change often make </a:t>
            </a:r>
            <a:r>
              <a:rPr lang="en-GB" b="1" dirty="0"/>
              <a:t>‘the who’ </a:t>
            </a:r>
            <a:r>
              <a:rPr lang="en-GB" dirty="0"/>
              <a:t>highly problematic, with carefully crafted webs of promises rapidly disintegrating when key personnel ‘move on, up, or out’</a:t>
            </a:r>
          </a:p>
          <a:p>
            <a:pPr>
              <a:buFont typeface="Arial" charset="0"/>
              <a:buNone/>
            </a:pPr>
            <a:endParaRPr lang="en-GB" i="1" dirty="0"/>
          </a:p>
        </p:txBody>
      </p:sp>
      <p:pic>
        <p:nvPicPr>
          <p:cNvPr id="130054" name="Picture 6" descr="MCj04325580000[1]"/>
          <p:cNvPicPr>
            <a:picLocks noChangeAspect="1" noChangeArrowheads="1"/>
          </p:cNvPicPr>
          <p:nvPr/>
        </p:nvPicPr>
        <p:blipFill>
          <a:blip r:embed="rId2" cstate="print"/>
          <a:srcRect/>
          <a:stretch>
            <a:fillRect/>
          </a:stretch>
        </p:blipFill>
        <p:spPr bwMode="auto">
          <a:xfrm>
            <a:off x="4511676" y="3937001"/>
            <a:ext cx="2778125" cy="2778125"/>
          </a:xfrm>
          <a:prstGeom prst="rect">
            <a:avLst/>
          </a:prstGeom>
          <a:noFill/>
        </p:spPr>
      </p:pic>
      <p:pic>
        <p:nvPicPr>
          <p:cNvPr id="130055" name="Picture 7" descr="MCj03663860000[1]"/>
          <p:cNvPicPr>
            <a:picLocks noChangeAspect="1" noChangeArrowheads="1"/>
          </p:cNvPicPr>
          <p:nvPr/>
        </p:nvPicPr>
        <p:blipFill>
          <a:blip r:embed="rId3" cstate="print"/>
          <a:srcRect/>
          <a:stretch>
            <a:fillRect/>
          </a:stretch>
        </p:blipFill>
        <p:spPr bwMode="auto">
          <a:xfrm>
            <a:off x="7608889" y="4148139"/>
            <a:ext cx="2339975" cy="1874837"/>
          </a:xfrm>
          <a:prstGeom prst="rect">
            <a:avLst/>
          </a:prstGeom>
          <a:noFill/>
        </p:spPr>
      </p:pic>
      <p:pic>
        <p:nvPicPr>
          <p:cNvPr id="130056" name="Picture 8" descr="MCj04126000000[1]"/>
          <p:cNvPicPr>
            <a:picLocks noChangeAspect="1" noChangeArrowheads="1"/>
          </p:cNvPicPr>
          <p:nvPr/>
        </p:nvPicPr>
        <p:blipFill>
          <a:blip r:embed="rId4" cstate="print"/>
          <a:srcRect/>
          <a:stretch>
            <a:fillRect/>
          </a:stretch>
        </p:blipFill>
        <p:spPr bwMode="auto">
          <a:xfrm>
            <a:off x="2208214" y="3933825"/>
            <a:ext cx="2154237" cy="2808288"/>
          </a:xfrm>
          <a:prstGeom prst="rect">
            <a:avLst/>
          </a:prstGeom>
          <a:noFill/>
        </p:spPr>
      </p:pic>
    </p:spTree>
    <p:extLst>
      <p:ext uri="{BB962C8B-B14F-4D97-AF65-F5344CB8AC3E}">
        <p14:creationId xmlns:p14="http://schemas.microsoft.com/office/powerpoint/2010/main" val="2250627777"/>
      </p:ext>
    </p:extLst>
  </p:cSld>
  <p:clrMapOvr>
    <a:masterClrMapping/>
  </p:clrMapOvr>
  <p:transition>
    <p:diamon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Grp="1" noRot="1" noChangeArrowheads="1"/>
          </p:cNvSpPr>
          <p:nvPr>
            <p:ph type="title"/>
          </p:nvPr>
        </p:nvSpPr>
        <p:spPr>
          <a:xfrm>
            <a:off x="1825625" y="-71462"/>
            <a:ext cx="8540750" cy="1143000"/>
          </a:xfrm>
        </p:spPr>
        <p:txBody>
          <a:bodyPr/>
          <a:lstStyle/>
          <a:p>
            <a:r>
              <a:rPr lang="en-GB" dirty="0"/>
              <a:t>Types of promises</a:t>
            </a:r>
          </a:p>
        </p:txBody>
      </p:sp>
      <p:sp>
        <p:nvSpPr>
          <p:cNvPr id="121859" name="Rectangle 3"/>
          <p:cNvSpPr>
            <a:spLocks noGrp="1" noRot="1" noChangeArrowheads="1"/>
          </p:cNvSpPr>
          <p:nvPr>
            <p:ph idx="1"/>
          </p:nvPr>
        </p:nvSpPr>
        <p:spPr>
          <a:xfrm>
            <a:off x="85725" y="766763"/>
            <a:ext cx="11982450" cy="5616575"/>
          </a:xfrm>
        </p:spPr>
        <p:txBody>
          <a:bodyPr/>
          <a:lstStyle/>
          <a:p>
            <a:pPr lvl="1"/>
            <a:r>
              <a:rPr lang="en-GB" sz="3200" dirty="0"/>
              <a:t>promises to </a:t>
            </a:r>
            <a:r>
              <a:rPr lang="en-GB" sz="3200" u="sng" dirty="0"/>
              <a:t>allocate resources</a:t>
            </a:r>
          </a:p>
          <a:p>
            <a:pPr lvl="2"/>
            <a:r>
              <a:rPr lang="en-GB" sz="3200" dirty="0"/>
              <a:t>Financial </a:t>
            </a:r>
          </a:p>
          <a:p>
            <a:pPr lvl="3"/>
            <a:r>
              <a:rPr lang="en-GB" sz="3200" dirty="0"/>
              <a:t> e.g. </a:t>
            </a:r>
            <a:r>
              <a:rPr lang="en-GB" sz="3200" i="1" dirty="0"/>
              <a:t>‘</a:t>
            </a:r>
            <a:r>
              <a:rPr lang="en-GB" sz="3200" i="1" dirty="0" err="1"/>
              <a:t>Zeb</a:t>
            </a:r>
            <a:r>
              <a:rPr lang="en-GB" sz="3200" i="1" dirty="0"/>
              <a:t> OK!!..we’ll buy it’</a:t>
            </a:r>
            <a:endParaRPr lang="en-GB" sz="3200" dirty="0"/>
          </a:p>
          <a:p>
            <a:pPr lvl="2"/>
            <a:r>
              <a:rPr lang="en-GB" sz="3200" dirty="0"/>
              <a:t>Human</a:t>
            </a:r>
          </a:p>
          <a:p>
            <a:pPr lvl="3"/>
            <a:r>
              <a:rPr lang="en-GB" sz="3200" i="1" dirty="0"/>
              <a:t>e.g.‘ I’ll put Stewart on the delivery 				failures full time’</a:t>
            </a:r>
            <a:r>
              <a:rPr lang="en-GB" sz="3200" dirty="0"/>
              <a:t> </a:t>
            </a:r>
          </a:p>
          <a:p>
            <a:pPr lvl="2"/>
            <a:r>
              <a:rPr lang="en-GB" sz="3200" dirty="0"/>
              <a:t>Priorities / sequencing</a:t>
            </a:r>
          </a:p>
          <a:p>
            <a:pPr lvl="3"/>
            <a:r>
              <a:rPr lang="en-GB" sz="3200" dirty="0"/>
              <a:t>e.g. </a:t>
            </a:r>
            <a:r>
              <a:rPr lang="en-GB" sz="3200" i="1" dirty="0"/>
              <a:t>‘Tony, let’s kill this off first eh?”</a:t>
            </a:r>
            <a:r>
              <a:rPr lang="en-GB" sz="3200" dirty="0"/>
              <a:t>	</a:t>
            </a:r>
          </a:p>
          <a:p>
            <a:pPr lvl="2"/>
            <a:r>
              <a:rPr lang="en-GB" sz="3200" dirty="0"/>
              <a:t>Attention </a:t>
            </a:r>
          </a:p>
          <a:p>
            <a:pPr lvl="3"/>
            <a:r>
              <a:rPr lang="en-GB" sz="3200" dirty="0"/>
              <a:t>e.g. </a:t>
            </a:r>
            <a:r>
              <a:rPr lang="en-GB" sz="3200" i="1" dirty="0"/>
              <a:t>‘we will need to watch the numbers carefully’</a:t>
            </a:r>
          </a:p>
        </p:txBody>
      </p:sp>
      <p:pic>
        <p:nvPicPr>
          <p:cNvPr id="121861" name="Picture 5" descr="MCj03110260000[1]"/>
          <p:cNvPicPr>
            <a:picLocks noChangeAspect="1" noChangeArrowheads="1"/>
          </p:cNvPicPr>
          <p:nvPr/>
        </p:nvPicPr>
        <p:blipFill>
          <a:blip r:embed="rId2" cstate="print"/>
          <a:srcRect/>
          <a:stretch>
            <a:fillRect/>
          </a:stretch>
        </p:blipFill>
        <p:spPr bwMode="auto">
          <a:xfrm>
            <a:off x="7789863" y="1433506"/>
            <a:ext cx="1879600" cy="1481137"/>
          </a:xfrm>
          <a:prstGeom prst="rect">
            <a:avLst/>
          </a:prstGeom>
          <a:noFill/>
        </p:spPr>
      </p:pic>
      <p:pic>
        <p:nvPicPr>
          <p:cNvPr id="121862" name="Picture 6" descr="MCj02403410000[1]"/>
          <p:cNvPicPr>
            <a:picLocks noChangeAspect="1" noChangeArrowheads="1"/>
          </p:cNvPicPr>
          <p:nvPr/>
        </p:nvPicPr>
        <p:blipFill>
          <a:blip r:embed="rId3" cstate="print"/>
          <a:srcRect/>
          <a:stretch>
            <a:fillRect/>
          </a:stretch>
        </p:blipFill>
        <p:spPr bwMode="auto">
          <a:xfrm>
            <a:off x="8474104" y="3084530"/>
            <a:ext cx="1822450" cy="1336675"/>
          </a:xfrm>
          <a:prstGeom prst="rect">
            <a:avLst/>
          </a:prstGeom>
          <a:noFill/>
        </p:spPr>
      </p:pic>
      <p:pic>
        <p:nvPicPr>
          <p:cNvPr id="121863" name="Picture 7" descr="MCj04242460000[1]"/>
          <p:cNvPicPr>
            <a:picLocks noChangeAspect="1" noChangeArrowheads="1"/>
          </p:cNvPicPr>
          <p:nvPr/>
        </p:nvPicPr>
        <p:blipFill>
          <a:blip r:embed="rId4" cstate="print"/>
          <a:srcRect/>
          <a:stretch>
            <a:fillRect/>
          </a:stretch>
        </p:blipFill>
        <p:spPr bwMode="auto">
          <a:xfrm>
            <a:off x="10366375" y="4757750"/>
            <a:ext cx="1166874" cy="1168388"/>
          </a:xfrm>
          <a:prstGeom prst="rect">
            <a:avLst/>
          </a:prstGeom>
          <a:noFill/>
        </p:spPr>
      </p:pic>
    </p:spTree>
    <p:extLst>
      <p:ext uri="{BB962C8B-B14F-4D97-AF65-F5344CB8AC3E}">
        <p14:creationId xmlns:p14="http://schemas.microsoft.com/office/powerpoint/2010/main" val="1388932122"/>
      </p:ext>
    </p:extLst>
  </p:cSld>
  <p:clrMapOvr>
    <a:masterClrMapping/>
  </p:clrMapOvr>
  <p:transition>
    <p:diamon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6" name="Rectangle 4"/>
          <p:cNvSpPr>
            <a:spLocks noGrp="1" noRot="1" noChangeArrowheads="1"/>
          </p:cNvSpPr>
          <p:nvPr>
            <p:ph idx="1"/>
          </p:nvPr>
        </p:nvSpPr>
        <p:spPr>
          <a:xfrm>
            <a:off x="0" y="711253"/>
            <a:ext cx="10953750" cy="4498975"/>
          </a:xfrm>
          <a:noFill/>
          <a:ln/>
        </p:spPr>
        <p:txBody>
          <a:bodyPr/>
          <a:lstStyle/>
          <a:p>
            <a:pPr>
              <a:buFont typeface="Arial" charset="0"/>
              <a:buNone/>
            </a:pPr>
            <a:r>
              <a:rPr lang="en-GB" dirty="0"/>
              <a:t>	 promises to:</a:t>
            </a:r>
          </a:p>
          <a:p>
            <a:pPr lvl="1"/>
            <a:r>
              <a:rPr lang="en-GB" sz="3200" u="sng" dirty="0"/>
              <a:t>Execute a physical act</a:t>
            </a:r>
            <a:r>
              <a:rPr lang="en-GB" sz="3200" dirty="0"/>
              <a:t> </a:t>
            </a:r>
          </a:p>
          <a:p>
            <a:pPr lvl="2"/>
            <a:r>
              <a:rPr lang="en-GB" sz="3200" dirty="0"/>
              <a:t>e.g. </a:t>
            </a:r>
            <a:r>
              <a:rPr lang="en-GB" sz="3200" i="1" dirty="0"/>
              <a:t>‘Come on Martin, just sign the contract’</a:t>
            </a:r>
          </a:p>
          <a:p>
            <a:pPr lvl="1"/>
            <a:r>
              <a:rPr lang="en-GB" sz="3200" u="sng" dirty="0"/>
              <a:t>Execute a cognitive act</a:t>
            </a:r>
            <a:r>
              <a:rPr lang="en-GB" sz="3200" i="1" dirty="0"/>
              <a:t> </a:t>
            </a:r>
          </a:p>
          <a:p>
            <a:pPr lvl="2"/>
            <a:r>
              <a:rPr lang="en-GB" sz="3200" i="1" dirty="0"/>
              <a:t>e.g. ‘I’ll think about it and get back to you’</a:t>
            </a:r>
            <a:endParaRPr lang="en-GB" sz="3200" dirty="0"/>
          </a:p>
          <a:p>
            <a:pPr lvl="1"/>
            <a:r>
              <a:rPr lang="en-GB" sz="3200" u="sng" dirty="0"/>
              <a:t>Exhibit a certain behaviour</a:t>
            </a:r>
            <a:r>
              <a:rPr lang="en-GB" sz="3200" dirty="0"/>
              <a:t> </a:t>
            </a:r>
          </a:p>
          <a:p>
            <a:pPr lvl="2"/>
            <a:r>
              <a:rPr lang="en-GB" sz="3200" dirty="0" err="1"/>
              <a:t>e.g.</a:t>
            </a:r>
            <a:r>
              <a:rPr lang="en-GB" sz="3200" i="1" dirty="0" err="1"/>
              <a:t>‘not</a:t>
            </a:r>
            <a:r>
              <a:rPr lang="en-GB" sz="3200" i="1" dirty="0"/>
              <a:t> quite the way we see it, but we’ll support you at the board meeting’</a:t>
            </a:r>
          </a:p>
        </p:txBody>
      </p:sp>
      <p:pic>
        <p:nvPicPr>
          <p:cNvPr id="120838" name="Picture 6"/>
          <p:cNvPicPr>
            <a:picLocks noChangeAspect="1" noChangeArrowheads="1"/>
          </p:cNvPicPr>
          <p:nvPr/>
        </p:nvPicPr>
        <p:blipFill>
          <a:blip r:embed="rId2" cstate="print"/>
          <a:srcRect/>
          <a:stretch>
            <a:fillRect/>
          </a:stretch>
        </p:blipFill>
        <p:spPr bwMode="auto">
          <a:xfrm>
            <a:off x="8067676" y="5009730"/>
            <a:ext cx="2749562" cy="1718140"/>
          </a:xfrm>
          <a:prstGeom prst="rect">
            <a:avLst/>
          </a:prstGeom>
          <a:noFill/>
          <a:ln w="9525">
            <a:noFill/>
            <a:miter lim="800000"/>
            <a:headEnd/>
            <a:tailEnd/>
          </a:ln>
          <a:effectLst/>
        </p:spPr>
      </p:pic>
      <p:pic>
        <p:nvPicPr>
          <p:cNvPr id="120839" name="Picture 7"/>
          <p:cNvPicPr>
            <a:picLocks noChangeAspect="1" noChangeArrowheads="1"/>
          </p:cNvPicPr>
          <p:nvPr/>
        </p:nvPicPr>
        <p:blipFill>
          <a:blip r:embed="rId3" cstate="print"/>
          <a:srcRect/>
          <a:stretch>
            <a:fillRect/>
          </a:stretch>
        </p:blipFill>
        <p:spPr bwMode="auto">
          <a:xfrm>
            <a:off x="9014970" y="711253"/>
            <a:ext cx="1970530" cy="1219161"/>
          </a:xfrm>
          <a:prstGeom prst="rect">
            <a:avLst/>
          </a:prstGeom>
          <a:noFill/>
          <a:ln w="9525">
            <a:noFill/>
            <a:miter lim="800000"/>
            <a:headEnd/>
            <a:tailEnd/>
          </a:ln>
          <a:effectLst/>
        </p:spPr>
      </p:pic>
      <p:pic>
        <p:nvPicPr>
          <p:cNvPr id="120840" name="Picture 8" descr="C:\Documents and Settings\lenney\Local Settings\Temporary Internet Files\Content.IE5\2FHBVW62\MCj04375190000[1].wmf"/>
          <p:cNvPicPr>
            <a:picLocks noChangeAspect="1" noChangeArrowheads="1"/>
          </p:cNvPicPr>
          <p:nvPr/>
        </p:nvPicPr>
        <p:blipFill>
          <a:blip r:embed="rId4" cstate="print"/>
          <a:srcRect/>
          <a:stretch>
            <a:fillRect/>
          </a:stretch>
        </p:blipFill>
        <p:spPr bwMode="auto">
          <a:xfrm>
            <a:off x="1552545" y="5410245"/>
            <a:ext cx="1841500" cy="1317625"/>
          </a:xfrm>
          <a:prstGeom prst="rect">
            <a:avLst/>
          </a:prstGeom>
          <a:noFill/>
        </p:spPr>
      </p:pic>
      <p:sp>
        <p:nvSpPr>
          <p:cNvPr id="9" name="Rectangle 2">
            <a:extLst>
              <a:ext uri="{FF2B5EF4-FFF2-40B4-BE49-F238E27FC236}">
                <a16:creationId xmlns:a16="http://schemas.microsoft.com/office/drawing/2014/main" id="{C63A3E0E-AE7E-40E7-BB7B-478EEE9281BD}"/>
              </a:ext>
            </a:extLst>
          </p:cNvPr>
          <p:cNvSpPr>
            <a:spLocks noGrp="1" noRot="1" noChangeArrowheads="1"/>
          </p:cNvSpPr>
          <p:nvPr>
            <p:ph type="title"/>
          </p:nvPr>
        </p:nvSpPr>
        <p:spPr>
          <a:xfrm>
            <a:off x="1825625" y="-71462"/>
            <a:ext cx="8540750" cy="1143000"/>
          </a:xfrm>
        </p:spPr>
        <p:txBody>
          <a:bodyPr/>
          <a:lstStyle/>
          <a:p>
            <a:r>
              <a:rPr lang="en-GB" dirty="0"/>
              <a:t>Types of promises</a:t>
            </a:r>
          </a:p>
        </p:txBody>
      </p:sp>
    </p:spTree>
    <p:extLst>
      <p:ext uri="{BB962C8B-B14F-4D97-AF65-F5344CB8AC3E}">
        <p14:creationId xmlns:p14="http://schemas.microsoft.com/office/powerpoint/2010/main" val="3168462795"/>
      </p:ext>
    </p:extLst>
  </p:cSld>
  <p:clrMapOvr>
    <a:masterClrMapping/>
  </p:clrMapOvr>
  <p:transition>
    <p:diamon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Rot="1" noChangeArrowheads="1"/>
          </p:cNvSpPr>
          <p:nvPr>
            <p:ph idx="1"/>
          </p:nvPr>
        </p:nvSpPr>
        <p:spPr>
          <a:xfrm>
            <a:off x="47625" y="1352551"/>
            <a:ext cx="12096750" cy="4498975"/>
          </a:xfrm>
        </p:spPr>
        <p:txBody>
          <a:bodyPr/>
          <a:lstStyle/>
          <a:p>
            <a:pPr lvl="1"/>
            <a:r>
              <a:rPr lang="en-GB" sz="3600" u="sng" dirty="0"/>
              <a:t>Endeavour to achieve a projected outcome</a:t>
            </a:r>
            <a:r>
              <a:rPr lang="en-GB" sz="3600" dirty="0"/>
              <a:t> </a:t>
            </a:r>
          </a:p>
          <a:p>
            <a:pPr lvl="2"/>
            <a:r>
              <a:rPr lang="en-GB" sz="3600" dirty="0"/>
              <a:t>e.g. </a:t>
            </a:r>
            <a:r>
              <a:rPr lang="en-GB" sz="3600" i="1" dirty="0"/>
              <a:t>‘We’ll do whatever it takes to get the 			product there”</a:t>
            </a:r>
            <a:r>
              <a:rPr lang="en-GB" sz="3600" dirty="0"/>
              <a:t> </a:t>
            </a:r>
          </a:p>
          <a:p>
            <a:endParaRPr lang="en-GB" sz="3600" dirty="0"/>
          </a:p>
        </p:txBody>
      </p:sp>
      <p:pic>
        <p:nvPicPr>
          <p:cNvPr id="150537" name="Picture 9" descr="delivery"/>
          <p:cNvPicPr>
            <a:picLocks noChangeAspect="1" noChangeArrowheads="1"/>
          </p:cNvPicPr>
          <p:nvPr/>
        </p:nvPicPr>
        <p:blipFill>
          <a:blip r:embed="rId2" cstate="print"/>
          <a:srcRect/>
          <a:stretch>
            <a:fillRect/>
          </a:stretch>
        </p:blipFill>
        <p:spPr bwMode="auto">
          <a:xfrm>
            <a:off x="1743076" y="3602039"/>
            <a:ext cx="3813176" cy="2851687"/>
          </a:xfrm>
          <a:prstGeom prst="rect">
            <a:avLst/>
          </a:prstGeom>
          <a:noFill/>
        </p:spPr>
      </p:pic>
      <p:sp>
        <p:nvSpPr>
          <p:cNvPr id="6" name="Rectangle 3">
            <a:extLst>
              <a:ext uri="{FF2B5EF4-FFF2-40B4-BE49-F238E27FC236}">
                <a16:creationId xmlns:a16="http://schemas.microsoft.com/office/drawing/2014/main" id="{3E9245ED-04EF-457F-B7BF-03AE4A4DBF4D}"/>
              </a:ext>
            </a:extLst>
          </p:cNvPr>
          <p:cNvSpPr txBox="1">
            <a:spLocks noRot="1" noChangeArrowheads="1"/>
          </p:cNvSpPr>
          <p:nvPr/>
        </p:nvSpPr>
        <p:spPr bwMode="auto">
          <a:xfrm>
            <a:off x="6181726" y="3057526"/>
            <a:ext cx="5608108" cy="366712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GB"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In essence all forms of promises are of this form as they all represent promises to </a:t>
            </a:r>
            <a:r>
              <a:rPr kumimoji="0" lang="en-GB" sz="3200" b="0" i="1" u="sng"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endeavour/try</a:t>
            </a:r>
            <a:r>
              <a:rPr kumimoji="0" lang="en-GB"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to take action of a certain form.</a:t>
            </a:r>
          </a:p>
        </p:txBody>
      </p:sp>
      <p:sp>
        <p:nvSpPr>
          <p:cNvPr id="9" name="Rectangle 2">
            <a:extLst>
              <a:ext uri="{FF2B5EF4-FFF2-40B4-BE49-F238E27FC236}">
                <a16:creationId xmlns:a16="http://schemas.microsoft.com/office/drawing/2014/main" id="{69AD9C10-B738-4296-A053-F7FE0FF8BD2F}"/>
              </a:ext>
            </a:extLst>
          </p:cNvPr>
          <p:cNvSpPr>
            <a:spLocks noGrp="1" noRot="1" noChangeArrowheads="1"/>
          </p:cNvSpPr>
          <p:nvPr>
            <p:ph type="title"/>
          </p:nvPr>
        </p:nvSpPr>
        <p:spPr>
          <a:xfrm>
            <a:off x="1825625" y="-71462"/>
            <a:ext cx="8540750" cy="1143000"/>
          </a:xfrm>
        </p:spPr>
        <p:txBody>
          <a:bodyPr/>
          <a:lstStyle/>
          <a:p>
            <a:r>
              <a:rPr lang="en-GB" dirty="0"/>
              <a:t>Types of promises</a:t>
            </a:r>
          </a:p>
        </p:txBody>
      </p:sp>
    </p:spTree>
    <p:extLst>
      <p:ext uri="{BB962C8B-B14F-4D97-AF65-F5344CB8AC3E}">
        <p14:creationId xmlns:p14="http://schemas.microsoft.com/office/powerpoint/2010/main" val="2682950859"/>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600200"/>
            <a:ext cx="12201525" cy="4498975"/>
          </a:xfrm>
        </p:spPr>
        <p:txBody>
          <a:bodyPr/>
          <a:lstStyle/>
          <a:p>
            <a:pPr lvl="1"/>
            <a:r>
              <a:rPr lang="en-GB" sz="3200" u="sng" dirty="0"/>
              <a:t>Engage in the shaping and sustaining of promises</a:t>
            </a:r>
          </a:p>
          <a:p>
            <a:pPr lvl="2"/>
            <a:r>
              <a:rPr lang="en-GB" sz="3200" dirty="0"/>
              <a:t>e.g. ‘ no problem…I’ll get John to talk to operations and get a plan together’</a:t>
            </a:r>
          </a:p>
          <a:p>
            <a:pPr lvl="2">
              <a:buNone/>
            </a:pPr>
            <a:endParaRPr lang="en-GB" sz="3200" dirty="0"/>
          </a:p>
          <a:p>
            <a:pPr lvl="1"/>
            <a:r>
              <a:rPr lang="en-GB" sz="4000" b="1" dirty="0"/>
              <a:t>That is to engage in ‘MANAGING’ </a:t>
            </a:r>
          </a:p>
          <a:p>
            <a:pPr lvl="2"/>
            <a:r>
              <a:rPr lang="en-GB" sz="3200" b="1" dirty="0"/>
              <a:t> </a:t>
            </a:r>
            <a:r>
              <a:rPr lang="en-GB" sz="3200" dirty="0"/>
              <a:t>AS ‘MANAGING’ </a:t>
            </a:r>
            <a:r>
              <a:rPr lang="en-GB" sz="3200" u="sng" dirty="0"/>
              <a:t>IS</a:t>
            </a:r>
            <a:r>
              <a:rPr lang="en-GB" sz="3200" dirty="0"/>
              <a:t> THE SHAPING AND SUSTAINING OF     										PROMISES</a:t>
            </a:r>
            <a:endParaRPr lang="en-GB" sz="4000" dirty="0"/>
          </a:p>
          <a:p>
            <a:pPr lvl="1"/>
            <a:endParaRPr lang="en-GB" sz="3200" dirty="0"/>
          </a:p>
          <a:p>
            <a:endParaRPr lang="en-GB" dirty="0"/>
          </a:p>
        </p:txBody>
      </p:sp>
      <p:sp>
        <p:nvSpPr>
          <p:cNvPr id="7" name="Rectangle 2">
            <a:extLst>
              <a:ext uri="{FF2B5EF4-FFF2-40B4-BE49-F238E27FC236}">
                <a16:creationId xmlns:a16="http://schemas.microsoft.com/office/drawing/2014/main" id="{62D14263-35B2-4005-A7BE-F9C5DBC80616}"/>
              </a:ext>
            </a:extLst>
          </p:cNvPr>
          <p:cNvSpPr>
            <a:spLocks noGrp="1" noRot="1" noChangeArrowheads="1"/>
          </p:cNvSpPr>
          <p:nvPr>
            <p:ph type="title"/>
          </p:nvPr>
        </p:nvSpPr>
        <p:spPr>
          <a:xfrm>
            <a:off x="1825625" y="-71462"/>
            <a:ext cx="8540750" cy="1143000"/>
          </a:xfrm>
        </p:spPr>
        <p:txBody>
          <a:bodyPr/>
          <a:lstStyle/>
          <a:p>
            <a:r>
              <a:rPr lang="en-GB" dirty="0"/>
              <a:t>Types of promises</a:t>
            </a:r>
          </a:p>
        </p:txBody>
      </p:sp>
    </p:spTree>
    <p:extLst>
      <p:ext uri="{BB962C8B-B14F-4D97-AF65-F5344CB8AC3E}">
        <p14:creationId xmlns:p14="http://schemas.microsoft.com/office/powerpoint/2010/main" val="895842481"/>
      </p:ext>
    </p:extLst>
  </p:cSld>
  <p:clrMapOvr>
    <a:masterClrMapping/>
  </p:clrMapOvr>
  <p:transition>
    <p:diamon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p:txBody>
          <a:bodyPr/>
          <a:lstStyle/>
          <a:p>
            <a:r>
              <a:rPr lang="en-GB"/>
              <a:t>The Nature of Managerial Work</a:t>
            </a:r>
          </a:p>
        </p:txBody>
      </p:sp>
      <p:sp>
        <p:nvSpPr>
          <p:cNvPr id="114691" name="Rectangle 3"/>
          <p:cNvSpPr>
            <a:spLocks noGrp="1" noRot="1" noChangeArrowheads="1"/>
          </p:cNvSpPr>
          <p:nvPr>
            <p:ph idx="1"/>
          </p:nvPr>
        </p:nvSpPr>
        <p:spPr>
          <a:xfrm>
            <a:off x="139452" y="2083736"/>
            <a:ext cx="6451848" cy="3524261"/>
          </a:xfrm>
        </p:spPr>
        <p:txBody>
          <a:bodyPr/>
          <a:lstStyle/>
          <a:p>
            <a:pPr lvl="1"/>
            <a:r>
              <a:rPr lang="en-GB" sz="4000" dirty="0"/>
              <a:t>Plans/strategies can be seen as webs of promises</a:t>
            </a:r>
          </a:p>
          <a:p>
            <a:pPr lvl="1">
              <a:buFont typeface="Wingdings" pitchFamily="2" charset="2"/>
              <a:buNone/>
            </a:pPr>
            <a:endParaRPr lang="en-GB" sz="4000" dirty="0"/>
          </a:p>
          <a:p>
            <a:pPr lvl="1">
              <a:buFont typeface="Wingdings" pitchFamily="2" charset="2"/>
              <a:buNone/>
            </a:pPr>
            <a:r>
              <a:rPr lang="en-GB" sz="4000" dirty="0"/>
              <a:t>	..and….</a:t>
            </a:r>
          </a:p>
        </p:txBody>
      </p:sp>
      <p:pic>
        <p:nvPicPr>
          <p:cNvPr id="114695" name="Picture 7" descr="C:\Documents and Settings\lenney\Local Settings\Temporary Internet Files\Content.IE5\IV5JE52A\MPj03847350000[1].jpg"/>
          <p:cNvPicPr>
            <a:picLocks noChangeAspect="1" noChangeArrowheads="1"/>
          </p:cNvPicPr>
          <p:nvPr/>
        </p:nvPicPr>
        <p:blipFill>
          <a:blip r:embed="rId2" cstate="print"/>
          <a:srcRect/>
          <a:stretch>
            <a:fillRect/>
          </a:stretch>
        </p:blipFill>
        <p:spPr bwMode="auto">
          <a:xfrm>
            <a:off x="6762750" y="1691479"/>
            <a:ext cx="4452968" cy="4308776"/>
          </a:xfrm>
          <a:prstGeom prst="rect">
            <a:avLst/>
          </a:prstGeom>
          <a:noFill/>
        </p:spPr>
      </p:pic>
    </p:spTree>
    <p:extLst>
      <p:ext uri="{BB962C8B-B14F-4D97-AF65-F5344CB8AC3E}">
        <p14:creationId xmlns:p14="http://schemas.microsoft.com/office/powerpoint/2010/main" val="4100689621"/>
      </p:ext>
    </p:extLst>
  </p:cSld>
  <p:clrMapOvr>
    <a:masterClrMapping/>
  </p:clrMapOvr>
  <p:transition>
    <p:diamon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rrowheads="1"/>
          </p:cNvSpPr>
          <p:nvPr>
            <p:ph type="title"/>
          </p:nvPr>
        </p:nvSpPr>
        <p:spPr>
          <a:xfrm>
            <a:off x="850427" y="54909"/>
            <a:ext cx="10676708" cy="1080813"/>
          </a:xfrm>
        </p:spPr>
        <p:txBody>
          <a:bodyPr/>
          <a:lstStyle/>
          <a:p>
            <a:r>
              <a:rPr lang="en-GB" sz="3600" dirty="0">
                <a:solidFill>
                  <a:schemeClr val="tx1"/>
                </a:solidFill>
              </a:rPr>
              <a:t>Managing-Organising</a:t>
            </a:r>
            <a:br>
              <a:rPr lang="en-GB" sz="3600" dirty="0">
                <a:solidFill>
                  <a:schemeClr val="tx1"/>
                </a:solidFill>
              </a:rPr>
            </a:br>
            <a:r>
              <a:rPr lang="en-GB" sz="3600" dirty="0">
                <a:solidFill>
                  <a:schemeClr val="tx1"/>
                </a:solidFill>
              </a:rPr>
              <a:t>- </a:t>
            </a:r>
            <a:r>
              <a:rPr lang="en-GB" sz="2800" dirty="0">
                <a:solidFill>
                  <a:schemeClr val="tx1"/>
                </a:solidFill>
              </a:rPr>
              <a:t>the shaping and sustaining of promises -</a:t>
            </a:r>
            <a:endParaRPr lang="en-GB" sz="3600" dirty="0">
              <a:solidFill>
                <a:schemeClr val="tx1"/>
              </a:solidFill>
            </a:endParaRPr>
          </a:p>
        </p:txBody>
      </p:sp>
      <p:sp>
        <p:nvSpPr>
          <p:cNvPr id="136195" name="Oval 3"/>
          <p:cNvSpPr>
            <a:spLocks noChangeArrowheads="1"/>
          </p:cNvSpPr>
          <p:nvPr/>
        </p:nvSpPr>
        <p:spPr bwMode="auto">
          <a:xfrm>
            <a:off x="5159375" y="4724400"/>
            <a:ext cx="914400" cy="914400"/>
          </a:xfrm>
          <a:prstGeom prst="ellipse">
            <a:avLst/>
          </a:prstGeom>
          <a:solidFill>
            <a:srgbClr val="0000FF"/>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rPr>
              <a:t>P5</a:t>
            </a:r>
          </a:p>
        </p:txBody>
      </p:sp>
      <p:sp>
        <p:nvSpPr>
          <p:cNvPr id="136196" name="Oval 4"/>
          <p:cNvSpPr>
            <a:spLocks noChangeArrowheads="1"/>
          </p:cNvSpPr>
          <p:nvPr/>
        </p:nvSpPr>
        <p:spPr bwMode="auto">
          <a:xfrm>
            <a:off x="6527800" y="3213100"/>
            <a:ext cx="914400" cy="914400"/>
          </a:xfrm>
          <a:prstGeom prst="ellipse">
            <a:avLst/>
          </a:prstGeom>
          <a:solidFill>
            <a:srgbClr val="FFFF0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pitchFamily="34" charset="0"/>
                <a:ea typeface="+mn-ea"/>
                <a:cs typeface="Arial" charset="0"/>
              </a:rPr>
              <a:t>P6</a:t>
            </a:r>
          </a:p>
        </p:txBody>
      </p:sp>
      <p:sp>
        <p:nvSpPr>
          <p:cNvPr id="136197" name="Oval 5"/>
          <p:cNvSpPr>
            <a:spLocks noChangeArrowheads="1"/>
          </p:cNvSpPr>
          <p:nvPr/>
        </p:nvSpPr>
        <p:spPr bwMode="auto">
          <a:xfrm>
            <a:off x="4079875" y="3141663"/>
            <a:ext cx="914400" cy="914400"/>
          </a:xfrm>
          <a:prstGeom prst="ellipse">
            <a:avLst/>
          </a:prstGeom>
          <a:solidFill>
            <a:schemeClr val="folHlink"/>
          </a:solidFill>
          <a:ln w="9525">
            <a:solidFill>
              <a:srgbClr val="FFFF00"/>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pitchFamily="34" charset="0"/>
                <a:ea typeface="+mn-ea"/>
                <a:cs typeface="Arial" charset="0"/>
              </a:rPr>
              <a:t>P9</a:t>
            </a:r>
          </a:p>
        </p:txBody>
      </p:sp>
      <p:sp>
        <p:nvSpPr>
          <p:cNvPr id="136198" name="Oval 6"/>
          <p:cNvSpPr>
            <a:spLocks noChangeArrowheads="1"/>
          </p:cNvSpPr>
          <p:nvPr/>
        </p:nvSpPr>
        <p:spPr bwMode="auto">
          <a:xfrm>
            <a:off x="7032625" y="4941888"/>
            <a:ext cx="914400" cy="914400"/>
          </a:xfrm>
          <a:prstGeom prst="ellipse">
            <a:avLst/>
          </a:prstGeom>
          <a:solidFill>
            <a:srgbClr val="CC660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pitchFamily="34" charset="0"/>
                <a:ea typeface="+mn-ea"/>
                <a:cs typeface="Arial" charset="0"/>
              </a:rPr>
              <a:t>P11</a:t>
            </a:r>
          </a:p>
        </p:txBody>
      </p:sp>
      <p:sp>
        <p:nvSpPr>
          <p:cNvPr id="136199" name="Oval 7"/>
          <p:cNvSpPr>
            <a:spLocks noChangeArrowheads="1"/>
          </p:cNvSpPr>
          <p:nvPr/>
        </p:nvSpPr>
        <p:spPr bwMode="auto">
          <a:xfrm>
            <a:off x="3143250" y="4941888"/>
            <a:ext cx="914400" cy="914400"/>
          </a:xfrm>
          <a:prstGeom prst="ellipse">
            <a:avLst/>
          </a:prstGeom>
          <a:solidFill>
            <a:srgbClr val="FFFF0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pitchFamily="34" charset="0"/>
                <a:ea typeface="+mn-ea"/>
                <a:cs typeface="Arial" charset="0"/>
              </a:rPr>
              <a:t>P6</a:t>
            </a:r>
          </a:p>
        </p:txBody>
      </p:sp>
      <p:sp>
        <p:nvSpPr>
          <p:cNvPr id="136200" name="Oval 8"/>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rPr>
              <a:t>P8</a:t>
            </a:r>
          </a:p>
        </p:txBody>
      </p:sp>
      <p:sp>
        <p:nvSpPr>
          <p:cNvPr id="136201" name="Oval 9"/>
          <p:cNvSpPr>
            <a:spLocks noChangeArrowheads="1"/>
          </p:cNvSpPr>
          <p:nvPr/>
        </p:nvSpPr>
        <p:spPr bwMode="auto">
          <a:xfrm>
            <a:off x="5274381" y="2050122"/>
            <a:ext cx="914400" cy="914400"/>
          </a:xfrm>
          <a:prstGeom prst="ellipse">
            <a:avLst/>
          </a:prstGeom>
          <a:solidFill>
            <a:srgbClr val="0000FF"/>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P5</a:t>
            </a:r>
          </a:p>
        </p:txBody>
      </p:sp>
      <p:sp>
        <p:nvSpPr>
          <p:cNvPr id="136202" name="Oval 10"/>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rPr>
              <a:t>P1</a:t>
            </a:r>
          </a:p>
        </p:txBody>
      </p:sp>
      <p:sp>
        <p:nvSpPr>
          <p:cNvPr id="136203" name="Oval 11"/>
          <p:cNvSpPr>
            <a:spLocks noChangeArrowheads="1"/>
          </p:cNvSpPr>
          <p:nvPr/>
        </p:nvSpPr>
        <p:spPr bwMode="auto">
          <a:xfrm>
            <a:off x="8183563" y="2492375"/>
            <a:ext cx="914400" cy="914400"/>
          </a:xfrm>
          <a:prstGeom prst="ellipse">
            <a:avLst/>
          </a:prstGeom>
          <a:solidFill>
            <a:srgbClr val="FFFF0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pitchFamily="34" charset="0"/>
                <a:ea typeface="+mn-ea"/>
                <a:cs typeface="Arial" charset="0"/>
              </a:rPr>
              <a:t>P6</a:t>
            </a:r>
          </a:p>
        </p:txBody>
      </p:sp>
      <p:sp>
        <p:nvSpPr>
          <p:cNvPr id="136205" name="Line 13"/>
          <p:cNvSpPr>
            <a:spLocks noChangeShapeType="1"/>
          </p:cNvSpPr>
          <p:nvPr/>
        </p:nvSpPr>
        <p:spPr bwMode="auto">
          <a:xfrm flipV="1">
            <a:off x="3359150" y="3933825"/>
            <a:ext cx="865188" cy="431800"/>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06" name="Line 14"/>
          <p:cNvSpPr>
            <a:spLocks noChangeShapeType="1"/>
          </p:cNvSpPr>
          <p:nvPr/>
        </p:nvSpPr>
        <p:spPr bwMode="auto">
          <a:xfrm flipV="1">
            <a:off x="4079875" y="5229225"/>
            <a:ext cx="1079500" cy="71438"/>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07" name="Line 15"/>
          <p:cNvSpPr>
            <a:spLocks noChangeShapeType="1"/>
          </p:cNvSpPr>
          <p:nvPr/>
        </p:nvSpPr>
        <p:spPr bwMode="auto">
          <a:xfrm flipV="1">
            <a:off x="3359150" y="3860801"/>
            <a:ext cx="3168650" cy="720725"/>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08" name="Line 16"/>
          <p:cNvSpPr>
            <a:spLocks noChangeShapeType="1"/>
          </p:cNvSpPr>
          <p:nvPr/>
        </p:nvSpPr>
        <p:spPr bwMode="auto">
          <a:xfrm flipV="1">
            <a:off x="4943476" y="2852739"/>
            <a:ext cx="576263" cy="504825"/>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09" name="Line 17"/>
          <p:cNvSpPr>
            <a:spLocks noChangeShapeType="1"/>
          </p:cNvSpPr>
          <p:nvPr/>
        </p:nvSpPr>
        <p:spPr bwMode="auto">
          <a:xfrm>
            <a:off x="5016500" y="3573464"/>
            <a:ext cx="1511300" cy="71437"/>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0" name="Line 18"/>
          <p:cNvSpPr>
            <a:spLocks noChangeShapeType="1"/>
          </p:cNvSpPr>
          <p:nvPr/>
        </p:nvSpPr>
        <p:spPr bwMode="auto">
          <a:xfrm flipV="1">
            <a:off x="5880101" y="4005263"/>
            <a:ext cx="792163" cy="792162"/>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1" name="Line 19"/>
          <p:cNvSpPr>
            <a:spLocks noChangeShapeType="1"/>
          </p:cNvSpPr>
          <p:nvPr/>
        </p:nvSpPr>
        <p:spPr bwMode="auto">
          <a:xfrm>
            <a:off x="6240464" y="2565401"/>
            <a:ext cx="2016125" cy="358775"/>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2" name="Line 20"/>
          <p:cNvSpPr>
            <a:spLocks noChangeShapeType="1"/>
          </p:cNvSpPr>
          <p:nvPr/>
        </p:nvSpPr>
        <p:spPr bwMode="auto">
          <a:xfrm>
            <a:off x="9120188" y="2997200"/>
            <a:ext cx="2662510" cy="605770"/>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3" name="Line 21"/>
          <p:cNvSpPr>
            <a:spLocks noChangeShapeType="1"/>
          </p:cNvSpPr>
          <p:nvPr/>
        </p:nvSpPr>
        <p:spPr bwMode="auto">
          <a:xfrm flipV="1">
            <a:off x="8904289" y="3622675"/>
            <a:ext cx="3017744" cy="598488"/>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4" name="Line 22"/>
          <p:cNvSpPr>
            <a:spLocks noChangeShapeType="1"/>
          </p:cNvSpPr>
          <p:nvPr/>
        </p:nvSpPr>
        <p:spPr bwMode="auto">
          <a:xfrm>
            <a:off x="7319964" y="3716338"/>
            <a:ext cx="720725" cy="360362"/>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5" name="Line 23"/>
          <p:cNvSpPr>
            <a:spLocks noChangeShapeType="1"/>
          </p:cNvSpPr>
          <p:nvPr/>
        </p:nvSpPr>
        <p:spPr bwMode="auto">
          <a:xfrm flipV="1">
            <a:off x="7896226" y="4198937"/>
            <a:ext cx="4025807" cy="958852"/>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6" name="Line 24"/>
          <p:cNvSpPr>
            <a:spLocks noChangeShapeType="1"/>
          </p:cNvSpPr>
          <p:nvPr/>
        </p:nvSpPr>
        <p:spPr bwMode="auto">
          <a:xfrm flipH="1">
            <a:off x="7097486" y="5876927"/>
            <a:ext cx="366939" cy="793750"/>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7" name="Line 25"/>
          <p:cNvSpPr>
            <a:spLocks noChangeShapeType="1"/>
          </p:cNvSpPr>
          <p:nvPr/>
        </p:nvSpPr>
        <p:spPr bwMode="auto">
          <a:xfrm flipH="1" flipV="1">
            <a:off x="7175500" y="4076700"/>
            <a:ext cx="215900" cy="865188"/>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8" name="Line 26"/>
          <p:cNvSpPr>
            <a:spLocks noChangeShapeType="1"/>
          </p:cNvSpPr>
          <p:nvPr/>
        </p:nvSpPr>
        <p:spPr bwMode="auto">
          <a:xfrm>
            <a:off x="4800601" y="4005263"/>
            <a:ext cx="574675" cy="792162"/>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19" name="Line 27"/>
          <p:cNvSpPr>
            <a:spLocks noChangeShapeType="1"/>
          </p:cNvSpPr>
          <p:nvPr/>
        </p:nvSpPr>
        <p:spPr bwMode="auto">
          <a:xfrm>
            <a:off x="1524001" y="2852739"/>
            <a:ext cx="2627313" cy="503237"/>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0" name="Line 28"/>
          <p:cNvSpPr>
            <a:spLocks noChangeShapeType="1"/>
          </p:cNvSpPr>
          <p:nvPr/>
        </p:nvSpPr>
        <p:spPr bwMode="auto">
          <a:xfrm flipV="1">
            <a:off x="7967664" y="5299730"/>
            <a:ext cx="3815033" cy="145395"/>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2" name="Line 30"/>
          <p:cNvSpPr>
            <a:spLocks noChangeShapeType="1"/>
          </p:cNvSpPr>
          <p:nvPr/>
        </p:nvSpPr>
        <p:spPr bwMode="auto">
          <a:xfrm>
            <a:off x="1524001" y="1844676"/>
            <a:ext cx="2843213" cy="1368425"/>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3" name="Line 31"/>
          <p:cNvSpPr>
            <a:spLocks noChangeShapeType="1"/>
          </p:cNvSpPr>
          <p:nvPr/>
        </p:nvSpPr>
        <p:spPr bwMode="auto">
          <a:xfrm flipV="1">
            <a:off x="1524000" y="4652963"/>
            <a:ext cx="971550" cy="215900"/>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4" name="Text Box 32"/>
          <p:cNvSpPr txBox="1">
            <a:spLocks noChangeArrowheads="1"/>
          </p:cNvSpPr>
          <p:nvPr/>
        </p:nvSpPr>
        <p:spPr bwMode="auto">
          <a:xfrm>
            <a:off x="3529276" y="1219924"/>
            <a:ext cx="1390124" cy="584775"/>
          </a:xfrm>
          <a:prstGeom prst="rect">
            <a:avLst/>
          </a:prstGeom>
          <a:noFill/>
          <a:ln w="9525">
            <a:noFill/>
            <a:miter lim="800000"/>
            <a:headEnd/>
            <a:tailEnd/>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200" b="0" i="0" u="none" strike="noStrike" kern="1200" cap="none" spc="0" normalizeH="0" baseline="0" noProof="0" dirty="0">
                <a:ln>
                  <a:noFill/>
                </a:ln>
                <a:solidFill>
                  <a:srgbClr val="FFFFFF"/>
                </a:solidFill>
                <a:effectLst/>
                <a:uLnTx/>
                <a:uFillTx/>
                <a:latin typeface="Tahoma" pitchFamily="34" charset="0"/>
                <a:ea typeface="+mn-ea"/>
                <a:cs typeface="Arial" charset="0"/>
              </a:rPr>
              <a:t>people</a:t>
            </a:r>
          </a:p>
        </p:txBody>
      </p:sp>
      <p:sp>
        <p:nvSpPr>
          <p:cNvPr id="136225" name="Line 33"/>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6" name="Line 34"/>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7" name="Line 35"/>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8" name="Line 36"/>
          <p:cNvSpPr>
            <a:spLocks noChangeShapeType="1"/>
          </p:cNvSpPr>
          <p:nvPr/>
        </p:nvSpPr>
        <p:spPr bwMode="auto">
          <a:xfrm flipH="1" flipV="1">
            <a:off x="1524001" y="5589589"/>
            <a:ext cx="1763713" cy="71437"/>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29" name="Line 37"/>
          <p:cNvSpPr>
            <a:spLocks noChangeShapeType="1"/>
          </p:cNvSpPr>
          <p:nvPr/>
        </p:nvSpPr>
        <p:spPr bwMode="auto">
          <a:xfrm flipH="1">
            <a:off x="4727575" y="5589588"/>
            <a:ext cx="647699" cy="1127440"/>
          </a:xfrm>
          <a:prstGeom prst="line">
            <a:avLst/>
          </a:prstGeom>
          <a:noFill/>
          <a:ln w="76200">
            <a:solidFill>
              <a:schemeClr val="tx1"/>
            </a:solid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30" name="Text Box 38"/>
          <p:cNvSpPr txBox="1">
            <a:spLocks noChangeArrowheads="1"/>
          </p:cNvSpPr>
          <p:nvPr/>
        </p:nvSpPr>
        <p:spPr bwMode="auto">
          <a:xfrm>
            <a:off x="7875589" y="1373188"/>
            <a:ext cx="1599990" cy="523220"/>
          </a:xfrm>
          <a:prstGeom prst="rect">
            <a:avLst/>
          </a:prstGeom>
          <a:noFill/>
          <a:ln w="9525">
            <a:noFill/>
            <a:miter lim="800000"/>
            <a:headEnd/>
            <a:tailEnd/>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pitchFamily="34" charset="0"/>
                <a:ea typeface="+mn-ea"/>
                <a:cs typeface="Arial" charset="0"/>
              </a:rPr>
              <a:t>promises</a:t>
            </a:r>
          </a:p>
        </p:txBody>
      </p:sp>
      <p:sp>
        <p:nvSpPr>
          <p:cNvPr id="136231" name="Line 39"/>
          <p:cNvSpPr>
            <a:spLocks noChangeShapeType="1"/>
          </p:cNvSpPr>
          <p:nvPr/>
        </p:nvSpPr>
        <p:spPr bwMode="auto">
          <a:xfrm flipH="1">
            <a:off x="7751764" y="1916113"/>
            <a:ext cx="649287" cy="1873250"/>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32" name="Line 40"/>
          <p:cNvSpPr>
            <a:spLocks noChangeShapeType="1"/>
          </p:cNvSpPr>
          <p:nvPr/>
        </p:nvSpPr>
        <p:spPr bwMode="auto">
          <a:xfrm>
            <a:off x="9480551" y="1844675"/>
            <a:ext cx="360363" cy="1295400"/>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33" name="Line 41"/>
          <p:cNvSpPr>
            <a:spLocks noChangeShapeType="1"/>
          </p:cNvSpPr>
          <p:nvPr/>
        </p:nvSpPr>
        <p:spPr bwMode="auto">
          <a:xfrm flipH="1">
            <a:off x="7248525" y="1916113"/>
            <a:ext cx="719138" cy="792162"/>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136234" name="Line 42"/>
          <p:cNvSpPr>
            <a:spLocks noChangeShapeType="1"/>
          </p:cNvSpPr>
          <p:nvPr/>
        </p:nvSpPr>
        <p:spPr bwMode="auto">
          <a:xfrm>
            <a:off x="9120188" y="1916113"/>
            <a:ext cx="576262" cy="2089150"/>
          </a:xfrm>
          <a:prstGeom prst="line">
            <a:avLst/>
          </a:prstGeom>
          <a:noFill/>
          <a:ln w="76200">
            <a:solidFill>
              <a:srgbClr val="FFFF00"/>
            </a:solidFill>
            <a:round/>
            <a:headE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pitchFamily="34" charset="0"/>
              <a:ea typeface="+mn-ea"/>
              <a:cs typeface="Arial" charset="0"/>
            </a:endParaRPr>
          </a:p>
        </p:txBody>
      </p:sp>
      <p:sp>
        <p:nvSpPr>
          <p:cNvPr id="2" name="Rectangle 1">
            <a:extLst>
              <a:ext uri="{FF2B5EF4-FFF2-40B4-BE49-F238E27FC236}">
                <a16:creationId xmlns:a16="http://schemas.microsoft.com/office/drawing/2014/main" id="{8FD13515-6C47-4C84-9FE7-FF433F6100C8}"/>
              </a:ext>
            </a:extLst>
          </p:cNvPr>
          <p:cNvSpPr/>
          <p:nvPr/>
        </p:nvSpPr>
        <p:spPr>
          <a:xfrm>
            <a:off x="1523998" y="1219200"/>
            <a:ext cx="10398035" cy="5457851"/>
          </a:xfrm>
          <a:prstGeom prst="rect">
            <a:avLst/>
          </a:prstGeom>
          <a:noFill/>
          <a:ln w="1047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42" name="Rectangle 2">
            <a:extLst>
              <a:ext uri="{FF2B5EF4-FFF2-40B4-BE49-F238E27FC236}">
                <a16:creationId xmlns:a16="http://schemas.microsoft.com/office/drawing/2014/main" id="{A0A899F6-D91E-4845-9272-B9E908445734}"/>
              </a:ext>
            </a:extLst>
          </p:cNvPr>
          <p:cNvSpPr txBox="1">
            <a:spLocks noRot="1" noChangeArrowheads="1"/>
          </p:cNvSpPr>
          <p:nvPr/>
        </p:nvSpPr>
        <p:spPr bwMode="auto">
          <a:xfrm>
            <a:off x="6932625" y="5596238"/>
            <a:ext cx="5816577" cy="10808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36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Arial"/>
              </a:rPr>
              <a:t>An Organisation</a:t>
            </a:r>
            <a:br>
              <a:rPr kumimoji="0" lang="en-GB" sz="36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Arial"/>
              </a:rPr>
            </a:br>
            <a:r>
              <a:rPr kumimoji="0" lang="en-GB" sz="36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Arial"/>
              </a:rPr>
              <a:t>- </a:t>
            </a:r>
            <a:r>
              <a:rPr kumimoji="0" lang="en-GB" sz="28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Arial"/>
              </a:rPr>
              <a:t>a network of promises</a:t>
            </a:r>
            <a:endParaRPr kumimoji="0" lang="en-GB" sz="36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Arial"/>
            </a:endParaRPr>
          </a:p>
        </p:txBody>
      </p:sp>
      <p:pic>
        <p:nvPicPr>
          <p:cNvPr id="3" name="Picture 2">
            <a:extLst>
              <a:ext uri="{FF2B5EF4-FFF2-40B4-BE49-F238E27FC236}">
                <a16:creationId xmlns:a16="http://schemas.microsoft.com/office/drawing/2014/main" id="{A568262A-0B3F-42B3-89D0-8A20A3681CB4}"/>
              </a:ext>
            </a:extLst>
          </p:cNvPr>
          <p:cNvPicPr>
            <a:picLocks noChangeAspect="1"/>
          </p:cNvPicPr>
          <p:nvPr/>
        </p:nvPicPr>
        <p:blipFill>
          <a:blip r:embed="rId2"/>
          <a:stretch>
            <a:fillRect/>
          </a:stretch>
        </p:blipFill>
        <p:spPr>
          <a:xfrm>
            <a:off x="188548" y="312324"/>
            <a:ext cx="869951" cy="6183726"/>
          </a:xfrm>
          <a:prstGeom prst="rect">
            <a:avLst/>
          </a:prstGeom>
        </p:spPr>
      </p:pic>
    </p:spTree>
    <p:extLst>
      <p:ext uri="{BB962C8B-B14F-4D97-AF65-F5344CB8AC3E}">
        <p14:creationId xmlns:p14="http://schemas.microsoft.com/office/powerpoint/2010/main" val="716501099"/>
      </p:ext>
    </p:extLst>
  </p:cSld>
  <p:clrMapOvr>
    <a:masterClrMapping/>
  </p:clrMapOvr>
  <p:transition>
    <p:diamon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rrowheads="1"/>
          </p:cNvSpPr>
          <p:nvPr>
            <p:ph type="title"/>
          </p:nvPr>
        </p:nvSpPr>
        <p:spPr/>
        <p:txBody>
          <a:bodyPr/>
          <a:lstStyle/>
          <a:p>
            <a:r>
              <a:rPr lang="en-GB"/>
              <a:t>The Nature of Managerial Work</a:t>
            </a:r>
          </a:p>
        </p:txBody>
      </p:sp>
      <p:sp>
        <p:nvSpPr>
          <p:cNvPr id="132099" name="Rectangle 3"/>
          <p:cNvSpPr>
            <a:spLocks noGrp="1" noRot="1" noChangeArrowheads="1"/>
          </p:cNvSpPr>
          <p:nvPr>
            <p:ph idx="1"/>
          </p:nvPr>
        </p:nvSpPr>
        <p:spPr>
          <a:xfrm>
            <a:off x="1627216" y="1307532"/>
            <a:ext cx="8540750" cy="1541463"/>
          </a:xfrm>
        </p:spPr>
        <p:txBody>
          <a:bodyPr/>
          <a:lstStyle/>
          <a:p>
            <a:r>
              <a:rPr lang="en-GB" sz="3600" dirty="0"/>
              <a:t>promises are fundamentally social</a:t>
            </a:r>
          </a:p>
          <a:p>
            <a:pPr lvl="1"/>
            <a:r>
              <a:rPr lang="en-GB" sz="3200" dirty="0"/>
              <a:t>They are </a:t>
            </a:r>
            <a:r>
              <a:rPr lang="en-GB" sz="3200" u="sng" dirty="0">
                <a:solidFill>
                  <a:srgbClr val="FFFF00"/>
                </a:solidFill>
              </a:rPr>
              <a:t>inter</a:t>
            </a:r>
            <a:r>
              <a:rPr lang="en-GB" sz="3200" u="sng" dirty="0"/>
              <a:t>-cognitive </a:t>
            </a:r>
          </a:p>
        </p:txBody>
      </p:sp>
      <p:pic>
        <p:nvPicPr>
          <p:cNvPr id="132101" name="Picture 5" descr="thinker"/>
          <p:cNvPicPr>
            <a:picLocks noChangeAspect="1" noChangeArrowheads="1"/>
          </p:cNvPicPr>
          <p:nvPr/>
        </p:nvPicPr>
        <p:blipFill>
          <a:blip r:embed="rId2" cstate="print"/>
          <a:srcRect/>
          <a:stretch>
            <a:fillRect/>
          </a:stretch>
        </p:blipFill>
        <p:spPr bwMode="auto">
          <a:xfrm>
            <a:off x="7464425" y="2276475"/>
            <a:ext cx="2743200" cy="3429000"/>
          </a:xfrm>
          <a:prstGeom prst="rect">
            <a:avLst/>
          </a:prstGeom>
          <a:noFill/>
        </p:spPr>
      </p:pic>
      <p:sp>
        <p:nvSpPr>
          <p:cNvPr id="132102" name="Rectangle 6"/>
          <p:cNvSpPr>
            <a:spLocks noChangeArrowheads="1"/>
          </p:cNvSpPr>
          <p:nvPr/>
        </p:nvSpPr>
        <p:spPr bwMode="auto">
          <a:xfrm>
            <a:off x="5381621" y="5987498"/>
            <a:ext cx="5304529" cy="584775"/>
          </a:xfrm>
          <a:prstGeom prst="rect">
            <a:avLst/>
          </a:prstGeom>
          <a:noFill/>
          <a:ln w="9525">
            <a:noFill/>
            <a:miter lim="800000"/>
            <a:headEnd/>
            <a:tailEnd/>
          </a:ln>
          <a:effectLst/>
        </p:spPr>
        <p:txBody>
          <a:bodyPr wrap="none">
            <a:spAutoFit/>
          </a:bodyPr>
          <a:lstStyle/>
          <a:p>
            <a:pPr marL="0" marR="0" lvl="0" indent="0" algn="l" defTabSz="914400" rtl="0" eaLnBrk="1" fontAlgn="auto" latinLnBrk="0" hangingPunct="1">
              <a:lnSpc>
                <a:spcPct val="100000"/>
              </a:lnSpc>
              <a:spcBef>
                <a:spcPct val="20000"/>
              </a:spcBef>
              <a:spcAft>
                <a:spcPts val="0"/>
              </a:spcAft>
              <a:buClr>
                <a:srgbClr val="A3C145"/>
              </a:buClr>
              <a:buSzPct val="80000"/>
              <a:buFont typeface="Arial" charset="0"/>
              <a:buChar char="►"/>
              <a:tabLst/>
              <a:defRPr/>
            </a:pPr>
            <a:r>
              <a:rPr kumimoji="0" lang="en-GB"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Intentions</a:t>
            </a:r>
            <a:r>
              <a:rPr kumimoji="0" lang="en-GB" sz="32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 </a:t>
            </a:r>
            <a:r>
              <a:rPr kumimoji="0" lang="en-GB" sz="3200" b="0" i="0" u="sng" strike="noStrike" kern="120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intra</a:t>
            </a:r>
            <a:r>
              <a:rPr kumimoji="0" lang="en-GB" sz="3200" b="0" i="0" u="sng"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-cognitive</a:t>
            </a:r>
            <a:r>
              <a:rPr kumimoji="0" lang="en-GB"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a:t>
            </a:r>
          </a:p>
        </p:txBody>
      </p:sp>
      <p:pic>
        <p:nvPicPr>
          <p:cNvPr id="132103" name="Picture 7" descr="MCj03342360000[1]"/>
          <p:cNvPicPr>
            <a:picLocks noChangeAspect="1" noChangeArrowheads="1"/>
          </p:cNvPicPr>
          <p:nvPr/>
        </p:nvPicPr>
        <p:blipFill>
          <a:blip r:embed="rId3" cstate="print"/>
          <a:srcRect/>
          <a:stretch>
            <a:fillRect/>
          </a:stretch>
        </p:blipFill>
        <p:spPr bwMode="auto">
          <a:xfrm>
            <a:off x="2279651" y="3148013"/>
            <a:ext cx="3744913" cy="2913062"/>
          </a:xfrm>
          <a:prstGeom prst="rect">
            <a:avLst/>
          </a:prstGeom>
          <a:noFill/>
        </p:spPr>
      </p:pic>
    </p:spTree>
    <p:extLst>
      <p:ext uri="{BB962C8B-B14F-4D97-AF65-F5344CB8AC3E}">
        <p14:creationId xmlns:p14="http://schemas.microsoft.com/office/powerpoint/2010/main" val="2965327666"/>
      </p:ext>
    </p:extLst>
  </p:cSld>
  <p:clrMapOvr>
    <a:masterClrMapping/>
  </p:clrMapOvr>
  <p:transition>
    <p:diamon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rrowheads="1"/>
          </p:cNvSpPr>
          <p:nvPr>
            <p:ph type="title"/>
          </p:nvPr>
        </p:nvSpPr>
        <p:spPr>
          <a:xfrm>
            <a:off x="1825625" y="-26988"/>
            <a:ext cx="8540750" cy="1143001"/>
          </a:xfrm>
        </p:spPr>
        <p:txBody>
          <a:bodyPr/>
          <a:lstStyle/>
          <a:p>
            <a:r>
              <a:rPr lang="en-GB"/>
              <a:t>The Nature of Managerial Work</a:t>
            </a:r>
          </a:p>
        </p:txBody>
      </p:sp>
      <p:sp>
        <p:nvSpPr>
          <p:cNvPr id="140291" name="Rectangle 3"/>
          <p:cNvSpPr>
            <a:spLocks noGrp="1" noRot="1" noChangeArrowheads="1"/>
          </p:cNvSpPr>
          <p:nvPr>
            <p:ph idx="1"/>
          </p:nvPr>
        </p:nvSpPr>
        <p:spPr>
          <a:xfrm>
            <a:off x="1825626" y="908050"/>
            <a:ext cx="8842375" cy="1181100"/>
          </a:xfrm>
        </p:spPr>
        <p:txBody>
          <a:bodyPr/>
          <a:lstStyle/>
          <a:p>
            <a:r>
              <a:rPr lang="en-GB" dirty="0"/>
              <a:t>Expectations are the flipside of promises. </a:t>
            </a:r>
          </a:p>
          <a:p>
            <a:endParaRPr lang="en-GB" dirty="0"/>
          </a:p>
        </p:txBody>
      </p:sp>
      <p:pic>
        <p:nvPicPr>
          <p:cNvPr id="140294" name="Picture 6" descr="MPj04025450000[1]"/>
          <p:cNvPicPr>
            <a:picLocks noChangeAspect="1" noChangeArrowheads="1"/>
          </p:cNvPicPr>
          <p:nvPr/>
        </p:nvPicPr>
        <p:blipFill>
          <a:blip r:embed="rId2" cstate="print"/>
          <a:srcRect/>
          <a:stretch>
            <a:fillRect/>
          </a:stretch>
        </p:blipFill>
        <p:spPr bwMode="auto">
          <a:xfrm>
            <a:off x="4079876" y="1628776"/>
            <a:ext cx="3587761" cy="3874959"/>
          </a:xfrm>
          <a:prstGeom prst="rect">
            <a:avLst/>
          </a:prstGeom>
          <a:noFill/>
        </p:spPr>
      </p:pic>
      <p:sp>
        <p:nvSpPr>
          <p:cNvPr id="140295" name="Rectangle 7"/>
          <p:cNvSpPr>
            <a:spLocks noChangeArrowheads="1"/>
          </p:cNvSpPr>
          <p:nvPr/>
        </p:nvSpPr>
        <p:spPr bwMode="auto">
          <a:xfrm>
            <a:off x="1309670" y="5797550"/>
            <a:ext cx="9572660" cy="1477328"/>
          </a:xfrm>
          <a:prstGeom prst="rect">
            <a:avLst/>
          </a:prstGeom>
          <a:noFill/>
          <a:ln w="9525">
            <a:noFill/>
            <a:miter lim="800000"/>
            <a:headEnd/>
            <a:tailEnd/>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
                <a:srgbClr val="A3C145"/>
              </a:buClr>
              <a:buSzPct val="80000"/>
              <a:buFontTx/>
              <a:buNone/>
              <a:tabLst/>
              <a:defRPr/>
            </a:pPr>
            <a:r>
              <a:rPr kumimoji="0" lang="en-GB" sz="36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promises generate expectations</a:t>
            </a:r>
          </a:p>
          <a:p>
            <a:pPr marL="0" marR="0" lvl="0" indent="0" algn="ctr" defTabSz="914400" rtl="0" eaLnBrk="1" fontAlgn="auto" latinLnBrk="0" hangingPunct="1">
              <a:lnSpc>
                <a:spcPct val="100000"/>
              </a:lnSpc>
              <a:spcBef>
                <a:spcPct val="50000"/>
              </a:spcBef>
              <a:spcAft>
                <a:spcPts val="0"/>
              </a:spcAft>
              <a:buClr>
                <a:srgbClr val="A3C145"/>
              </a:buClr>
              <a:buSzPct val="80000"/>
              <a:buFont typeface="Arial" charset="0"/>
              <a:buChar char="►"/>
              <a:tabLst/>
              <a:defRPr/>
            </a:pPr>
            <a:endParaRPr kumimoji="0" lang="en-GB" sz="36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p:txBody>
      </p:sp>
    </p:spTree>
    <p:extLst>
      <p:ext uri="{BB962C8B-B14F-4D97-AF65-F5344CB8AC3E}">
        <p14:creationId xmlns:p14="http://schemas.microsoft.com/office/powerpoint/2010/main" val="1510107562"/>
      </p:ext>
    </p:extLst>
  </p:cSld>
  <p:clrMapOvr>
    <a:masterClrMapping/>
  </p:clrMapOvr>
  <p:transition>
    <p:diamon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a:xfrm>
            <a:off x="1825625" y="71414"/>
            <a:ext cx="8540750" cy="1143000"/>
          </a:xfrm>
        </p:spPr>
        <p:txBody>
          <a:bodyPr/>
          <a:lstStyle/>
          <a:p>
            <a:r>
              <a:rPr lang="en-GB" dirty="0"/>
              <a:t>The Nature of Managerial Work</a:t>
            </a:r>
          </a:p>
        </p:txBody>
      </p:sp>
      <p:sp>
        <p:nvSpPr>
          <p:cNvPr id="141317" name="Text Box 5"/>
          <p:cNvSpPr txBox="1">
            <a:spLocks noChangeArrowheads="1"/>
          </p:cNvSpPr>
          <p:nvPr/>
        </p:nvSpPr>
        <p:spPr bwMode="auto">
          <a:xfrm>
            <a:off x="304801" y="1537048"/>
            <a:ext cx="5343524" cy="3970318"/>
          </a:xfrm>
          <a:prstGeom prst="rect">
            <a:avLst/>
          </a:prstGeom>
          <a:noFill/>
          <a:ln w="9525">
            <a:noFill/>
            <a:miter lim="800000"/>
            <a:headEnd/>
            <a:tailEnd/>
          </a:ln>
          <a:effectLst/>
        </p:spPr>
        <p:txBody>
          <a:bodyPr wrap="square">
            <a:spAutoFit/>
          </a:bodyPr>
          <a:lstStyle/>
          <a:p>
            <a:pPr marL="457200" marR="0" lvl="1" indent="0" algn="l" defTabSz="914400" rtl="0" eaLnBrk="1" fontAlgn="auto" latinLnBrk="0" hangingPunct="1">
              <a:lnSpc>
                <a:spcPct val="100000"/>
              </a:lnSpc>
              <a:spcBef>
                <a:spcPct val="20000"/>
              </a:spcBef>
              <a:spcAft>
                <a:spcPts val="0"/>
              </a:spcAft>
              <a:buClr>
                <a:srgbClr val="A3C145"/>
              </a:buClr>
              <a:buSzPct val="80000"/>
              <a:buFont typeface="Arial" charset="0"/>
              <a:buNone/>
              <a:tabLst/>
              <a:defRPr/>
            </a:pPr>
            <a:r>
              <a:rPr kumimoji="0" lang="en-GB" sz="3600" b="0" i="0" u="sng"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Expectations</a:t>
            </a:r>
            <a:r>
              <a:rPr kumimoji="0" lang="en-GB" sz="36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represent the vital assumptions with regard to one’s collaborator’s projected actions that underpin collective endeavour.</a:t>
            </a:r>
            <a:endParaRPr kumimoji="0" lang="en-US" sz="36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srgbClr val="FFFFFF"/>
              </a:solidFill>
              <a:effectLst/>
              <a:uLnTx/>
              <a:uFillTx/>
              <a:latin typeface="Tahoma"/>
              <a:ea typeface="+mn-ea"/>
              <a:cs typeface="Arial"/>
            </a:endParaRPr>
          </a:p>
        </p:txBody>
      </p:sp>
      <p:pic>
        <p:nvPicPr>
          <p:cNvPr id="141320" name="Picture 8" descr="the_greatest_expectation"/>
          <p:cNvPicPr>
            <a:picLocks noChangeAspect="1" noChangeArrowheads="1"/>
          </p:cNvPicPr>
          <p:nvPr/>
        </p:nvPicPr>
        <p:blipFill>
          <a:blip r:embed="rId2" cstate="print"/>
          <a:srcRect/>
          <a:stretch>
            <a:fillRect/>
          </a:stretch>
        </p:blipFill>
        <p:spPr bwMode="auto">
          <a:xfrm>
            <a:off x="6096001" y="1343026"/>
            <a:ext cx="4335463" cy="4822825"/>
          </a:xfrm>
          <a:prstGeom prst="rect">
            <a:avLst/>
          </a:prstGeom>
          <a:noFill/>
        </p:spPr>
      </p:pic>
    </p:spTree>
    <p:extLst>
      <p:ext uri="{BB962C8B-B14F-4D97-AF65-F5344CB8AC3E}">
        <p14:creationId xmlns:p14="http://schemas.microsoft.com/office/powerpoint/2010/main" val="3035586235"/>
      </p:ext>
    </p:extLst>
  </p:cSld>
  <p:clrMapOvr>
    <a:masterClrMapping/>
  </p:clrMapOvr>
  <p:transition>
    <p:diamon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Rot="1" noChangeArrowheads="1"/>
          </p:cNvSpPr>
          <p:nvPr>
            <p:ph type="title"/>
          </p:nvPr>
        </p:nvSpPr>
        <p:spPr/>
        <p:txBody>
          <a:bodyPr/>
          <a:lstStyle/>
          <a:p>
            <a:r>
              <a:rPr lang="en-GB" dirty="0"/>
              <a:t>The Nature of Managerial Work</a:t>
            </a:r>
          </a:p>
        </p:txBody>
      </p:sp>
      <p:sp>
        <p:nvSpPr>
          <p:cNvPr id="6" name="Oval 5"/>
          <p:cNvSpPr/>
          <p:nvPr/>
        </p:nvSpPr>
        <p:spPr>
          <a:xfrm>
            <a:off x="1595406" y="2071678"/>
            <a:ext cx="3143272" cy="2414598"/>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FF00"/>
                </a:solidFill>
                <a:effectLst/>
                <a:uLnTx/>
                <a:uFillTx/>
                <a:latin typeface="Tahoma"/>
                <a:ea typeface="+mn-ea"/>
                <a:cs typeface="Arial"/>
              </a:rPr>
              <a:t>INTENTIONS</a:t>
            </a:r>
          </a:p>
        </p:txBody>
      </p:sp>
      <p:sp>
        <p:nvSpPr>
          <p:cNvPr id="8" name="Hexagon 7"/>
          <p:cNvSpPr/>
          <p:nvPr/>
        </p:nvSpPr>
        <p:spPr>
          <a:xfrm>
            <a:off x="4310050" y="2228848"/>
            <a:ext cx="3571900" cy="227172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FFFF"/>
                </a:solidFill>
                <a:effectLst/>
                <a:uLnTx/>
                <a:uFillTx/>
                <a:latin typeface="Tahoma"/>
                <a:ea typeface="+mn-ea"/>
                <a:cs typeface="Arial"/>
              </a:rPr>
              <a:t>PROMISES</a:t>
            </a:r>
          </a:p>
        </p:txBody>
      </p:sp>
      <p:sp>
        <p:nvSpPr>
          <p:cNvPr id="9" name="Rectangle 8"/>
          <p:cNvSpPr/>
          <p:nvPr/>
        </p:nvSpPr>
        <p:spPr>
          <a:xfrm>
            <a:off x="7667668" y="2428868"/>
            <a:ext cx="2857488" cy="185738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5A5C6C">
                    <a:lumMod val="50000"/>
                  </a:srgbClr>
                </a:solidFill>
                <a:effectLst/>
                <a:uLnTx/>
                <a:uFillTx/>
                <a:latin typeface="Tahoma"/>
                <a:ea typeface="+mn-ea"/>
                <a:cs typeface="Arial"/>
              </a:rPr>
              <a:t>EXPECTATIONS</a:t>
            </a:r>
          </a:p>
        </p:txBody>
      </p:sp>
      <p:sp>
        <p:nvSpPr>
          <p:cNvPr id="10" name="Left-Right Arrow 9"/>
          <p:cNvSpPr/>
          <p:nvPr/>
        </p:nvSpPr>
        <p:spPr>
          <a:xfrm>
            <a:off x="3738546" y="4643446"/>
            <a:ext cx="1216152" cy="484632"/>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1" name="Left-Right Arrow 10"/>
          <p:cNvSpPr/>
          <p:nvPr/>
        </p:nvSpPr>
        <p:spPr>
          <a:xfrm>
            <a:off x="7024694" y="4786322"/>
            <a:ext cx="1216152" cy="484632"/>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2" name="TextBox 11"/>
          <p:cNvSpPr txBox="1"/>
          <p:nvPr/>
        </p:nvSpPr>
        <p:spPr>
          <a:xfrm>
            <a:off x="1666845" y="5214951"/>
            <a:ext cx="285514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Tahoma"/>
                <a:ea typeface="+mn-ea"/>
                <a:cs typeface="Arial"/>
              </a:rPr>
              <a:t>INTRA-SUBJECTIVE</a:t>
            </a:r>
          </a:p>
        </p:txBody>
      </p:sp>
      <p:sp>
        <p:nvSpPr>
          <p:cNvPr id="13" name="TextBox 12"/>
          <p:cNvSpPr txBox="1"/>
          <p:nvPr/>
        </p:nvSpPr>
        <p:spPr>
          <a:xfrm>
            <a:off x="7912277" y="5214951"/>
            <a:ext cx="285514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Tahoma"/>
                <a:ea typeface="+mn-ea"/>
                <a:cs typeface="Arial"/>
              </a:rPr>
              <a:t>INTRA-SUBJECTIVE</a:t>
            </a:r>
          </a:p>
        </p:txBody>
      </p:sp>
      <p:sp>
        <p:nvSpPr>
          <p:cNvPr id="14" name="TextBox 13"/>
          <p:cNvSpPr txBox="1"/>
          <p:nvPr/>
        </p:nvSpPr>
        <p:spPr>
          <a:xfrm>
            <a:off x="4639402" y="5214951"/>
            <a:ext cx="2836867"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srgbClr val="FFFF00"/>
                </a:solidFill>
                <a:effectLst/>
                <a:uLnTx/>
                <a:uFillTx/>
                <a:latin typeface="Tahoma"/>
                <a:ea typeface="+mn-ea"/>
                <a:cs typeface="Arial"/>
              </a:rPr>
              <a:t>INTER-SUBJECTIVE</a:t>
            </a:r>
          </a:p>
        </p:txBody>
      </p:sp>
    </p:spTree>
    <p:extLst>
      <p:ext uri="{BB962C8B-B14F-4D97-AF65-F5344CB8AC3E}">
        <p14:creationId xmlns:p14="http://schemas.microsoft.com/office/powerpoint/2010/main" val="1741113779"/>
      </p:ext>
    </p:extLst>
  </p:cSld>
  <p:clrMapOvr>
    <a:masterClrMapping/>
  </p:clrMapOvr>
  <p:transition>
    <p:diamon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rrowheads="1"/>
          </p:cNvSpPr>
          <p:nvPr>
            <p:ph type="title"/>
          </p:nvPr>
        </p:nvSpPr>
        <p:spPr>
          <a:xfrm>
            <a:off x="1825625" y="44624"/>
            <a:ext cx="8540750" cy="1143000"/>
          </a:xfrm>
        </p:spPr>
        <p:txBody>
          <a:bodyPr/>
          <a:lstStyle/>
          <a:p>
            <a:r>
              <a:rPr lang="en-GB" dirty="0"/>
              <a:t>Organization</a:t>
            </a:r>
          </a:p>
        </p:txBody>
      </p:sp>
      <p:sp>
        <p:nvSpPr>
          <p:cNvPr id="136195" name="Oval 3"/>
          <p:cNvSpPr>
            <a:spLocks noChangeArrowheads="1"/>
          </p:cNvSpPr>
          <p:nvPr/>
        </p:nvSpPr>
        <p:spPr bwMode="auto">
          <a:xfrm>
            <a:off x="5159375" y="4724400"/>
            <a:ext cx="914400" cy="914400"/>
          </a:xfrm>
          <a:prstGeom prst="ellipse">
            <a:avLst/>
          </a:prstGeom>
          <a:solidFill>
            <a:srgbClr val="0000FF"/>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a:ea typeface="+mn-ea"/>
                <a:cs typeface="Arial"/>
              </a:rPr>
              <a:t>P5</a:t>
            </a:r>
          </a:p>
        </p:txBody>
      </p:sp>
      <p:sp>
        <p:nvSpPr>
          <p:cNvPr id="136196" name="Oval 4"/>
          <p:cNvSpPr>
            <a:spLocks noChangeArrowheads="1"/>
          </p:cNvSpPr>
          <p:nvPr/>
        </p:nvSpPr>
        <p:spPr bwMode="auto">
          <a:xfrm>
            <a:off x="6527800" y="3213100"/>
            <a:ext cx="914400" cy="914400"/>
          </a:xfrm>
          <a:prstGeom prst="ellipse">
            <a:avLst/>
          </a:prstGeom>
          <a:solidFill>
            <a:srgbClr val="FFFF00"/>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a:ea typeface="+mn-ea"/>
                <a:cs typeface="Arial"/>
              </a:rPr>
              <a:t>P6</a:t>
            </a:r>
          </a:p>
        </p:txBody>
      </p:sp>
      <p:sp>
        <p:nvSpPr>
          <p:cNvPr id="136197" name="Oval 5"/>
          <p:cNvSpPr>
            <a:spLocks noChangeArrowheads="1"/>
          </p:cNvSpPr>
          <p:nvPr/>
        </p:nvSpPr>
        <p:spPr bwMode="auto">
          <a:xfrm>
            <a:off x="4079875" y="3141663"/>
            <a:ext cx="914400" cy="914400"/>
          </a:xfrm>
          <a:prstGeom prst="ellipse">
            <a:avLst/>
          </a:prstGeom>
          <a:solidFill>
            <a:schemeClr val="folHlink"/>
          </a:solidFill>
          <a:ln w="9525">
            <a:solidFill>
              <a:srgbClr val="FFFF00"/>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a:ea typeface="+mn-ea"/>
                <a:cs typeface="Arial"/>
              </a:rPr>
              <a:t>P9</a:t>
            </a:r>
          </a:p>
        </p:txBody>
      </p:sp>
      <p:sp>
        <p:nvSpPr>
          <p:cNvPr id="136198" name="Oval 6"/>
          <p:cNvSpPr>
            <a:spLocks noChangeArrowheads="1"/>
          </p:cNvSpPr>
          <p:nvPr/>
        </p:nvSpPr>
        <p:spPr bwMode="auto">
          <a:xfrm>
            <a:off x="7032625" y="4941888"/>
            <a:ext cx="914400" cy="914400"/>
          </a:xfrm>
          <a:prstGeom prst="ellipse">
            <a:avLst/>
          </a:prstGeom>
          <a:solidFill>
            <a:srgbClr val="CC6600"/>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a:ea typeface="+mn-ea"/>
                <a:cs typeface="Arial"/>
              </a:rPr>
              <a:t>P11</a:t>
            </a:r>
          </a:p>
        </p:txBody>
      </p:sp>
      <p:sp>
        <p:nvSpPr>
          <p:cNvPr id="136199" name="Oval 7"/>
          <p:cNvSpPr>
            <a:spLocks noChangeArrowheads="1"/>
          </p:cNvSpPr>
          <p:nvPr/>
        </p:nvSpPr>
        <p:spPr bwMode="auto">
          <a:xfrm>
            <a:off x="3143250" y="4941888"/>
            <a:ext cx="914400" cy="914400"/>
          </a:xfrm>
          <a:prstGeom prst="ellipse">
            <a:avLst/>
          </a:prstGeom>
          <a:solidFill>
            <a:srgbClr val="FFFF00"/>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a:ea typeface="+mn-ea"/>
                <a:cs typeface="Arial"/>
              </a:rPr>
              <a:t>P6</a:t>
            </a:r>
          </a:p>
        </p:txBody>
      </p:sp>
      <p:sp>
        <p:nvSpPr>
          <p:cNvPr id="136200" name="Oval 8"/>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a:ea typeface="+mn-ea"/>
                <a:cs typeface="Arial"/>
              </a:rPr>
              <a:t>P8</a:t>
            </a:r>
          </a:p>
        </p:txBody>
      </p:sp>
      <p:sp>
        <p:nvSpPr>
          <p:cNvPr id="136201" name="Oval 9"/>
          <p:cNvSpPr>
            <a:spLocks noChangeArrowheads="1"/>
          </p:cNvSpPr>
          <p:nvPr/>
        </p:nvSpPr>
        <p:spPr bwMode="auto">
          <a:xfrm>
            <a:off x="5303838" y="2060575"/>
            <a:ext cx="914400" cy="914400"/>
          </a:xfrm>
          <a:prstGeom prst="ellipse">
            <a:avLst/>
          </a:prstGeom>
          <a:solidFill>
            <a:srgbClr val="0000FF"/>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a:ea typeface="+mn-ea"/>
                <a:cs typeface="Arial"/>
              </a:rPr>
              <a:t>P5</a:t>
            </a:r>
          </a:p>
        </p:txBody>
      </p:sp>
      <p:sp>
        <p:nvSpPr>
          <p:cNvPr id="136202" name="Oval 10"/>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a:ea typeface="+mn-ea"/>
                <a:cs typeface="Arial"/>
              </a:rPr>
              <a:t>P1</a:t>
            </a:r>
          </a:p>
        </p:txBody>
      </p:sp>
      <p:sp>
        <p:nvSpPr>
          <p:cNvPr id="136203" name="Oval 11"/>
          <p:cNvSpPr>
            <a:spLocks noChangeArrowheads="1"/>
          </p:cNvSpPr>
          <p:nvPr/>
        </p:nvSpPr>
        <p:spPr bwMode="auto">
          <a:xfrm>
            <a:off x="8183563" y="2492375"/>
            <a:ext cx="914400" cy="914400"/>
          </a:xfrm>
          <a:prstGeom prst="ellipse">
            <a:avLst/>
          </a:prstGeom>
          <a:solidFill>
            <a:srgbClr val="FFFF00"/>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Tahoma"/>
                <a:ea typeface="+mn-ea"/>
                <a:cs typeface="Arial"/>
              </a:rPr>
              <a:t>P6</a:t>
            </a:r>
          </a:p>
        </p:txBody>
      </p:sp>
      <p:sp>
        <p:nvSpPr>
          <p:cNvPr id="136204" name="Oval 12"/>
          <p:cNvSpPr>
            <a:spLocks noChangeArrowheads="1"/>
          </p:cNvSpPr>
          <p:nvPr/>
        </p:nvSpPr>
        <p:spPr bwMode="auto">
          <a:xfrm>
            <a:off x="8904288" y="4941888"/>
            <a:ext cx="914400" cy="914400"/>
          </a:xfrm>
          <a:prstGeom prst="ellipse">
            <a:avLst/>
          </a:prstGeom>
          <a:solidFill>
            <a:schemeClr val="accent1"/>
          </a:solidFill>
          <a:ln w="9525">
            <a:solidFill>
              <a:schemeClr val="tx1"/>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Tahoma"/>
                <a:ea typeface="+mn-ea"/>
                <a:cs typeface="Arial"/>
              </a:rPr>
              <a:t>C10</a:t>
            </a:r>
          </a:p>
        </p:txBody>
      </p:sp>
      <p:sp>
        <p:nvSpPr>
          <p:cNvPr id="136205" name="Line 13"/>
          <p:cNvSpPr>
            <a:spLocks noChangeShapeType="1"/>
          </p:cNvSpPr>
          <p:nvPr/>
        </p:nvSpPr>
        <p:spPr bwMode="auto">
          <a:xfrm flipV="1">
            <a:off x="3359150" y="3933825"/>
            <a:ext cx="865188" cy="431800"/>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06" name="Line 14"/>
          <p:cNvSpPr>
            <a:spLocks noChangeShapeType="1"/>
          </p:cNvSpPr>
          <p:nvPr/>
        </p:nvSpPr>
        <p:spPr bwMode="auto">
          <a:xfrm flipV="1">
            <a:off x="4079875" y="5229225"/>
            <a:ext cx="1079500" cy="71438"/>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07" name="Line 15"/>
          <p:cNvSpPr>
            <a:spLocks noChangeShapeType="1"/>
          </p:cNvSpPr>
          <p:nvPr/>
        </p:nvSpPr>
        <p:spPr bwMode="auto">
          <a:xfrm flipV="1">
            <a:off x="3359150" y="3860801"/>
            <a:ext cx="3168650" cy="720725"/>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08" name="Line 16"/>
          <p:cNvSpPr>
            <a:spLocks noChangeShapeType="1"/>
          </p:cNvSpPr>
          <p:nvPr/>
        </p:nvSpPr>
        <p:spPr bwMode="auto">
          <a:xfrm flipV="1">
            <a:off x="4943476" y="2852739"/>
            <a:ext cx="576263" cy="504825"/>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09" name="Line 17"/>
          <p:cNvSpPr>
            <a:spLocks noChangeShapeType="1"/>
          </p:cNvSpPr>
          <p:nvPr/>
        </p:nvSpPr>
        <p:spPr bwMode="auto">
          <a:xfrm>
            <a:off x="5016500" y="3573464"/>
            <a:ext cx="1511300" cy="71437"/>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0" name="Line 18"/>
          <p:cNvSpPr>
            <a:spLocks noChangeShapeType="1"/>
          </p:cNvSpPr>
          <p:nvPr/>
        </p:nvSpPr>
        <p:spPr bwMode="auto">
          <a:xfrm flipV="1">
            <a:off x="5880101" y="4005263"/>
            <a:ext cx="792163" cy="792162"/>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1" name="Line 19"/>
          <p:cNvSpPr>
            <a:spLocks noChangeShapeType="1"/>
          </p:cNvSpPr>
          <p:nvPr/>
        </p:nvSpPr>
        <p:spPr bwMode="auto">
          <a:xfrm>
            <a:off x="6240464" y="2565401"/>
            <a:ext cx="2016125" cy="358775"/>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2" name="Line 20"/>
          <p:cNvSpPr>
            <a:spLocks noChangeShapeType="1"/>
          </p:cNvSpPr>
          <p:nvPr/>
        </p:nvSpPr>
        <p:spPr bwMode="auto">
          <a:xfrm>
            <a:off x="9120188" y="2997200"/>
            <a:ext cx="1547812" cy="503238"/>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3" name="Line 21"/>
          <p:cNvSpPr>
            <a:spLocks noChangeShapeType="1"/>
          </p:cNvSpPr>
          <p:nvPr/>
        </p:nvSpPr>
        <p:spPr bwMode="auto">
          <a:xfrm flipV="1">
            <a:off x="8904289" y="3789363"/>
            <a:ext cx="1944687" cy="431800"/>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4" name="Line 22"/>
          <p:cNvSpPr>
            <a:spLocks noChangeShapeType="1"/>
          </p:cNvSpPr>
          <p:nvPr/>
        </p:nvSpPr>
        <p:spPr bwMode="auto">
          <a:xfrm>
            <a:off x="7319964" y="3716338"/>
            <a:ext cx="720725" cy="360362"/>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5" name="Line 23"/>
          <p:cNvSpPr>
            <a:spLocks noChangeShapeType="1"/>
          </p:cNvSpPr>
          <p:nvPr/>
        </p:nvSpPr>
        <p:spPr bwMode="auto">
          <a:xfrm flipV="1">
            <a:off x="7896226" y="4365626"/>
            <a:ext cx="2771775" cy="792163"/>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6" name="Line 24"/>
          <p:cNvSpPr>
            <a:spLocks noChangeShapeType="1"/>
          </p:cNvSpPr>
          <p:nvPr/>
        </p:nvSpPr>
        <p:spPr bwMode="auto">
          <a:xfrm flipH="1">
            <a:off x="7104063" y="5876926"/>
            <a:ext cx="360362" cy="981075"/>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7" name="Line 25"/>
          <p:cNvSpPr>
            <a:spLocks noChangeShapeType="1"/>
          </p:cNvSpPr>
          <p:nvPr/>
        </p:nvSpPr>
        <p:spPr bwMode="auto">
          <a:xfrm flipH="1" flipV="1">
            <a:off x="7175500" y="4076700"/>
            <a:ext cx="215900" cy="865188"/>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8" name="Line 26"/>
          <p:cNvSpPr>
            <a:spLocks noChangeShapeType="1"/>
          </p:cNvSpPr>
          <p:nvPr/>
        </p:nvSpPr>
        <p:spPr bwMode="auto">
          <a:xfrm>
            <a:off x="4800601" y="4005263"/>
            <a:ext cx="574675" cy="792162"/>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19" name="Line 27"/>
          <p:cNvSpPr>
            <a:spLocks noChangeShapeType="1"/>
          </p:cNvSpPr>
          <p:nvPr/>
        </p:nvSpPr>
        <p:spPr bwMode="auto">
          <a:xfrm>
            <a:off x="1524001" y="2852739"/>
            <a:ext cx="2627313" cy="503237"/>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0" name="Line 28"/>
          <p:cNvSpPr>
            <a:spLocks noChangeShapeType="1"/>
          </p:cNvSpPr>
          <p:nvPr/>
        </p:nvSpPr>
        <p:spPr bwMode="auto">
          <a:xfrm>
            <a:off x="7967664" y="5445125"/>
            <a:ext cx="936625" cy="0"/>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1" name="Line 29"/>
          <p:cNvSpPr>
            <a:spLocks noChangeShapeType="1"/>
          </p:cNvSpPr>
          <p:nvPr/>
        </p:nvSpPr>
        <p:spPr bwMode="auto">
          <a:xfrm flipV="1">
            <a:off x="9840914" y="4797425"/>
            <a:ext cx="827087" cy="431800"/>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2" name="Line 30"/>
          <p:cNvSpPr>
            <a:spLocks noChangeShapeType="1"/>
          </p:cNvSpPr>
          <p:nvPr/>
        </p:nvSpPr>
        <p:spPr bwMode="auto">
          <a:xfrm>
            <a:off x="1524001" y="1844676"/>
            <a:ext cx="2843213" cy="1368425"/>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3" name="Line 31"/>
          <p:cNvSpPr>
            <a:spLocks noChangeShapeType="1"/>
          </p:cNvSpPr>
          <p:nvPr/>
        </p:nvSpPr>
        <p:spPr bwMode="auto">
          <a:xfrm flipV="1">
            <a:off x="1524000" y="4652963"/>
            <a:ext cx="971550" cy="215900"/>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4" name="Text Box 32"/>
          <p:cNvSpPr txBox="1">
            <a:spLocks noChangeArrowheads="1"/>
          </p:cNvSpPr>
          <p:nvPr/>
        </p:nvSpPr>
        <p:spPr bwMode="auto">
          <a:xfrm>
            <a:off x="2711451" y="1268414"/>
            <a:ext cx="2060575" cy="579437"/>
          </a:xfrm>
          <a:prstGeom prst="rect">
            <a:avLst/>
          </a:prstGeom>
          <a:noFill/>
          <a:ln w="9525">
            <a:no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FFFFFF"/>
                </a:solidFill>
                <a:effectLst/>
                <a:uLnTx/>
                <a:uFillTx/>
                <a:latin typeface="Tahoma"/>
                <a:ea typeface="+mn-ea"/>
                <a:cs typeface="Arial"/>
              </a:rPr>
              <a:t>individuals</a:t>
            </a:r>
          </a:p>
        </p:txBody>
      </p:sp>
      <p:sp>
        <p:nvSpPr>
          <p:cNvPr id="136225" name="Line 33"/>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6" name="Line 34"/>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7" name="Line 35"/>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8" name="Line 36"/>
          <p:cNvSpPr>
            <a:spLocks noChangeShapeType="1"/>
          </p:cNvSpPr>
          <p:nvPr/>
        </p:nvSpPr>
        <p:spPr bwMode="auto">
          <a:xfrm flipH="1" flipV="1">
            <a:off x="1524001" y="5589589"/>
            <a:ext cx="1763713" cy="71437"/>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29" name="Line 37"/>
          <p:cNvSpPr>
            <a:spLocks noChangeShapeType="1"/>
          </p:cNvSpPr>
          <p:nvPr/>
        </p:nvSpPr>
        <p:spPr bwMode="auto">
          <a:xfrm flipH="1">
            <a:off x="4727575" y="5589588"/>
            <a:ext cx="647700" cy="1268412"/>
          </a:xfrm>
          <a:prstGeom prst="line">
            <a:avLst/>
          </a:prstGeom>
          <a:noFill/>
          <a:ln w="76200">
            <a:solidFill>
              <a:schemeClr val="tx1"/>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30" name="Text Box 38"/>
          <p:cNvSpPr txBox="1">
            <a:spLocks noChangeArrowheads="1"/>
          </p:cNvSpPr>
          <p:nvPr/>
        </p:nvSpPr>
        <p:spPr bwMode="auto">
          <a:xfrm>
            <a:off x="8109057" y="1373572"/>
            <a:ext cx="1599990" cy="523220"/>
          </a:xfrm>
          <a:prstGeom prst="rect">
            <a:avLst/>
          </a:prstGeom>
          <a:noFill/>
          <a:ln w="9525">
            <a:no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promises</a:t>
            </a:r>
          </a:p>
        </p:txBody>
      </p:sp>
      <p:sp>
        <p:nvSpPr>
          <p:cNvPr id="136231" name="Line 39"/>
          <p:cNvSpPr>
            <a:spLocks noChangeShapeType="1"/>
          </p:cNvSpPr>
          <p:nvPr/>
        </p:nvSpPr>
        <p:spPr bwMode="auto">
          <a:xfrm flipH="1">
            <a:off x="7751764" y="1916113"/>
            <a:ext cx="649287" cy="1873250"/>
          </a:xfrm>
          <a:prstGeom prst="line">
            <a:avLst/>
          </a:prstGeom>
          <a:noFill/>
          <a:ln w="76200">
            <a:solidFill>
              <a:srgbClr val="FFFF00"/>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32" name="Line 40"/>
          <p:cNvSpPr>
            <a:spLocks noChangeShapeType="1"/>
          </p:cNvSpPr>
          <p:nvPr/>
        </p:nvSpPr>
        <p:spPr bwMode="auto">
          <a:xfrm>
            <a:off x="9480551" y="1844675"/>
            <a:ext cx="360363" cy="1295400"/>
          </a:xfrm>
          <a:prstGeom prst="line">
            <a:avLst/>
          </a:prstGeom>
          <a:noFill/>
          <a:ln w="76200">
            <a:solidFill>
              <a:srgbClr val="FFFF00"/>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36234" name="Line 42"/>
          <p:cNvSpPr>
            <a:spLocks noChangeShapeType="1"/>
          </p:cNvSpPr>
          <p:nvPr/>
        </p:nvSpPr>
        <p:spPr bwMode="auto">
          <a:xfrm>
            <a:off x="9120188" y="1916113"/>
            <a:ext cx="576262" cy="2089150"/>
          </a:xfrm>
          <a:prstGeom prst="line">
            <a:avLst/>
          </a:prstGeom>
          <a:noFill/>
          <a:ln w="76200">
            <a:solidFill>
              <a:srgbClr val="FFFF00"/>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pic>
        <p:nvPicPr>
          <p:cNvPr id="2" name="Picture 1">
            <a:extLst>
              <a:ext uri="{FF2B5EF4-FFF2-40B4-BE49-F238E27FC236}">
                <a16:creationId xmlns:a16="http://schemas.microsoft.com/office/drawing/2014/main" id="{56CB7F68-268C-4A83-921A-A7B2AE2B7F30}"/>
              </a:ext>
            </a:extLst>
          </p:cNvPr>
          <p:cNvPicPr>
            <a:picLocks noChangeAspect="1"/>
          </p:cNvPicPr>
          <p:nvPr/>
        </p:nvPicPr>
        <p:blipFill>
          <a:blip r:embed="rId2"/>
          <a:stretch>
            <a:fillRect/>
          </a:stretch>
        </p:blipFill>
        <p:spPr>
          <a:xfrm rot="20779935">
            <a:off x="3441662" y="3942863"/>
            <a:ext cx="2851573" cy="713211"/>
          </a:xfrm>
          <a:prstGeom prst="rect">
            <a:avLst/>
          </a:prstGeom>
        </p:spPr>
      </p:pic>
      <p:pic>
        <p:nvPicPr>
          <p:cNvPr id="3" name="Picture 2">
            <a:extLst>
              <a:ext uri="{FF2B5EF4-FFF2-40B4-BE49-F238E27FC236}">
                <a16:creationId xmlns:a16="http://schemas.microsoft.com/office/drawing/2014/main" id="{1BF03820-33BF-44E0-A3BE-0A268458CAF5}"/>
              </a:ext>
            </a:extLst>
          </p:cNvPr>
          <p:cNvPicPr>
            <a:picLocks noChangeAspect="1"/>
          </p:cNvPicPr>
          <p:nvPr/>
        </p:nvPicPr>
        <p:blipFill>
          <a:blip r:embed="rId3"/>
          <a:stretch>
            <a:fillRect/>
          </a:stretch>
        </p:blipFill>
        <p:spPr>
          <a:xfrm rot="1263020">
            <a:off x="5921842" y="2212765"/>
            <a:ext cx="2341589" cy="1090802"/>
          </a:xfrm>
          <a:prstGeom prst="rect">
            <a:avLst/>
          </a:prstGeom>
        </p:spPr>
      </p:pic>
    </p:spTree>
    <p:extLst>
      <p:ext uri="{BB962C8B-B14F-4D97-AF65-F5344CB8AC3E}">
        <p14:creationId xmlns:p14="http://schemas.microsoft.com/office/powerpoint/2010/main" val="2676424264"/>
      </p:ext>
    </p:extLst>
  </p:cSld>
  <p:clrMapOvr>
    <a:masterClrMapping/>
  </p:clrMapOvr>
  <p:transition>
    <p:diamon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2098" name="Picture 2" descr="C:\Documents and Settings\lenney\Local Settings\Temp\Temporary Internet Files\Content.IE5\SD62ZQ4H\MC900435997[1].wmf"/>
          <p:cNvPicPr>
            <a:picLocks noChangeAspect="1" noChangeArrowheads="1"/>
          </p:cNvPicPr>
          <p:nvPr/>
        </p:nvPicPr>
        <p:blipFill>
          <a:blip r:embed="rId2" cstate="print"/>
          <a:srcRect/>
          <a:stretch>
            <a:fillRect/>
          </a:stretch>
        </p:blipFill>
        <p:spPr bwMode="auto">
          <a:xfrm>
            <a:off x="2783632" y="143780"/>
            <a:ext cx="6984776" cy="6453572"/>
          </a:xfrm>
          <a:prstGeom prst="rect">
            <a:avLst/>
          </a:prstGeom>
          <a:noFill/>
        </p:spPr>
      </p:pic>
      <p:sp>
        <p:nvSpPr>
          <p:cNvPr id="4" name="TextBox 3"/>
          <p:cNvSpPr txBox="1"/>
          <p:nvPr/>
        </p:nvSpPr>
        <p:spPr>
          <a:xfrm rot="4021229">
            <a:off x="3955749" y="4685286"/>
            <a:ext cx="1015021" cy="246221"/>
          </a:xfrm>
          <a:prstGeom prst="rect">
            <a:avLst/>
          </a:prstGeom>
          <a:solidFill>
            <a:srgbClr val="C00000"/>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FFFFFF"/>
                </a:solidFill>
                <a:effectLst/>
                <a:uLnTx/>
                <a:uFillTx/>
                <a:latin typeface="Tahoma"/>
                <a:ea typeface="+mn-ea"/>
                <a:cs typeface="Arial"/>
              </a:rPr>
              <a:t>Actions </a:t>
            </a:r>
            <a:r>
              <a:rPr kumimoji="0" lang="en-GB" sz="1000" b="0" i="0" u="none" strike="noStrike" kern="1200" cap="none" spc="0" normalizeH="0" baseline="0" noProof="0" dirty="0" err="1">
                <a:ln>
                  <a:noFill/>
                </a:ln>
                <a:solidFill>
                  <a:srgbClr val="FFFFFF"/>
                </a:solidFill>
                <a:effectLst/>
                <a:uLnTx/>
                <a:uFillTx/>
                <a:latin typeface="Tahoma"/>
                <a:ea typeface="+mn-ea"/>
                <a:cs typeface="Arial"/>
              </a:rPr>
              <a:t>arisng</a:t>
            </a:r>
            <a:r>
              <a:rPr kumimoji="0" lang="en-GB" sz="1000" b="0" i="0" u="none" strike="noStrike" kern="1200" cap="none" spc="0" normalizeH="0" baseline="0" noProof="0" dirty="0">
                <a:ln>
                  <a:noFill/>
                </a:ln>
                <a:solidFill>
                  <a:srgbClr val="FFFFFF"/>
                </a:solidFill>
                <a:effectLst/>
                <a:uLnTx/>
                <a:uFillTx/>
                <a:latin typeface="Tahoma"/>
                <a:ea typeface="+mn-ea"/>
                <a:cs typeface="Arial"/>
              </a:rPr>
              <a:t> </a:t>
            </a:r>
          </a:p>
        </p:txBody>
      </p:sp>
      <p:sp>
        <p:nvSpPr>
          <p:cNvPr id="6" name="TextBox 5"/>
          <p:cNvSpPr txBox="1"/>
          <p:nvPr/>
        </p:nvSpPr>
        <p:spPr>
          <a:xfrm rot="19701845">
            <a:off x="3326014" y="826130"/>
            <a:ext cx="175695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EXPECTATIONS</a:t>
            </a:r>
          </a:p>
        </p:txBody>
      </p:sp>
      <p:sp>
        <p:nvSpPr>
          <p:cNvPr id="7" name="TextBox 6"/>
          <p:cNvSpPr txBox="1"/>
          <p:nvPr/>
        </p:nvSpPr>
        <p:spPr>
          <a:xfrm rot="2067436">
            <a:off x="7638000" y="583512"/>
            <a:ext cx="151035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INTENTIONS</a:t>
            </a:r>
          </a:p>
        </p:txBody>
      </p:sp>
      <p:sp>
        <p:nvSpPr>
          <p:cNvPr id="8" name="TextBox 7"/>
          <p:cNvSpPr txBox="1"/>
          <p:nvPr/>
        </p:nvSpPr>
        <p:spPr>
          <a:xfrm rot="18305379">
            <a:off x="5817741" y="3876860"/>
            <a:ext cx="1268296" cy="369332"/>
          </a:xfrm>
          <a:prstGeom prst="rect">
            <a:avLst/>
          </a:prstGeom>
          <a:solidFill>
            <a:schemeClr val="bg2">
              <a:alpha val="32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PROMISES</a:t>
            </a:r>
          </a:p>
        </p:txBody>
      </p:sp>
    </p:spTree>
    <p:extLst>
      <p:ext uri="{BB962C8B-B14F-4D97-AF65-F5344CB8AC3E}">
        <p14:creationId xmlns:p14="http://schemas.microsoft.com/office/powerpoint/2010/main" val="1081836424"/>
      </p:ext>
    </p:extLst>
  </p:cSld>
  <p:clrMapOvr>
    <a:masterClrMapping/>
  </p:clrMapOvr>
  <p:transition>
    <p:diamon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F0439-AA20-4BEB-A77A-A6555E0AE2D1}"/>
              </a:ext>
            </a:extLst>
          </p:cNvPr>
          <p:cNvSpPr>
            <a:spLocks noGrp="1"/>
          </p:cNvSpPr>
          <p:nvPr>
            <p:ph type="title"/>
          </p:nvPr>
        </p:nvSpPr>
        <p:spPr/>
        <p:txBody>
          <a:bodyPr/>
          <a:lstStyle/>
          <a:p>
            <a:r>
              <a:rPr lang="en-GB" dirty="0"/>
              <a:t>Promises exercise</a:t>
            </a:r>
          </a:p>
        </p:txBody>
      </p:sp>
      <p:sp>
        <p:nvSpPr>
          <p:cNvPr id="3" name="Content Placeholder 2">
            <a:extLst>
              <a:ext uri="{FF2B5EF4-FFF2-40B4-BE49-F238E27FC236}">
                <a16:creationId xmlns:a16="http://schemas.microsoft.com/office/drawing/2014/main" id="{EE72F9ED-F5BD-44FD-BBF1-587EB3C2781F}"/>
              </a:ext>
            </a:extLst>
          </p:cNvPr>
          <p:cNvSpPr>
            <a:spLocks noGrp="1"/>
          </p:cNvSpPr>
          <p:nvPr>
            <p:ph idx="1"/>
          </p:nvPr>
        </p:nvSpPr>
        <p:spPr>
          <a:xfrm>
            <a:off x="314325" y="1467196"/>
            <a:ext cx="7839075" cy="4498975"/>
          </a:xfrm>
        </p:spPr>
        <p:txBody>
          <a:bodyPr/>
          <a:lstStyle/>
          <a:p>
            <a:r>
              <a:rPr lang="en-GB" sz="4000" dirty="0"/>
              <a:t>The character of the promises you want to shape and capture </a:t>
            </a:r>
          </a:p>
          <a:p>
            <a:endParaRPr lang="en-GB" sz="4000" dirty="0"/>
          </a:p>
        </p:txBody>
      </p:sp>
      <p:pic>
        <p:nvPicPr>
          <p:cNvPr id="4" name="Picture 3">
            <a:extLst>
              <a:ext uri="{FF2B5EF4-FFF2-40B4-BE49-F238E27FC236}">
                <a16:creationId xmlns:a16="http://schemas.microsoft.com/office/drawing/2014/main" id="{017EAA9E-DBD3-4A6D-8CF4-A64888CE0ADA}"/>
              </a:ext>
            </a:extLst>
          </p:cNvPr>
          <p:cNvPicPr>
            <a:picLocks noChangeAspect="1"/>
          </p:cNvPicPr>
          <p:nvPr/>
        </p:nvPicPr>
        <p:blipFill>
          <a:blip r:embed="rId2"/>
          <a:stretch>
            <a:fillRect/>
          </a:stretch>
        </p:blipFill>
        <p:spPr>
          <a:xfrm>
            <a:off x="2850172" y="3038678"/>
            <a:ext cx="6046177" cy="3023089"/>
          </a:xfrm>
          <a:prstGeom prst="rect">
            <a:avLst/>
          </a:prstGeom>
        </p:spPr>
      </p:pic>
      <p:sp>
        <p:nvSpPr>
          <p:cNvPr id="5" name="TextBox 4">
            <a:extLst>
              <a:ext uri="{FF2B5EF4-FFF2-40B4-BE49-F238E27FC236}">
                <a16:creationId xmlns:a16="http://schemas.microsoft.com/office/drawing/2014/main" id="{12CF1A26-83E0-49C6-A7FD-D8BC572A58FF}"/>
              </a:ext>
            </a:extLst>
          </p:cNvPr>
          <p:cNvSpPr txBox="1"/>
          <p:nvPr/>
        </p:nvSpPr>
        <p:spPr>
          <a:xfrm>
            <a:off x="10399222" y="133004"/>
            <a:ext cx="156966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30 = 15 + 15</a:t>
            </a:r>
          </a:p>
        </p:txBody>
      </p:sp>
    </p:spTree>
    <p:extLst>
      <p:ext uri="{BB962C8B-B14F-4D97-AF65-F5344CB8AC3E}">
        <p14:creationId xmlns:p14="http://schemas.microsoft.com/office/powerpoint/2010/main" val="910220820"/>
      </p:ext>
    </p:extLst>
  </p:cSld>
  <p:clrMapOvr>
    <a:masterClrMapping/>
  </p:clrMapOvr>
  <p:transition>
    <p:diamon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a:xfrm>
            <a:off x="1825625" y="-142900"/>
            <a:ext cx="8540750" cy="1184275"/>
          </a:xfrm>
        </p:spPr>
        <p:txBody>
          <a:bodyPr/>
          <a:lstStyle/>
          <a:p>
            <a:r>
              <a:rPr lang="en-GB" dirty="0"/>
              <a:t>Properties of promises</a:t>
            </a:r>
          </a:p>
        </p:txBody>
      </p:sp>
      <p:sp>
        <p:nvSpPr>
          <p:cNvPr id="160771" name="Rectangle 3"/>
          <p:cNvSpPr>
            <a:spLocks noGrp="1" noRot="1" noChangeArrowheads="1"/>
          </p:cNvSpPr>
          <p:nvPr>
            <p:ph idx="1"/>
          </p:nvPr>
        </p:nvSpPr>
        <p:spPr>
          <a:xfrm>
            <a:off x="1825625" y="1041375"/>
            <a:ext cx="8540750" cy="2692400"/>
          </a:xfrm>
        </p:spPr>
        <p:txBody>
          <a:bodyPr/>
          <a:lstStyle/>
          <a:p>
            <a:r>
              <a:rPr lang="en-GB" dirty="0"/>
              <a:t>promises are made with differing 	degrees of commitment:</a:t>
            </a:r>
          </a:p>
          <a:p>
            <a:r>
              <a:rPr lang="en-GB" dirty="0"/>
              <a:t> </a:t>
            </a:r>
            <a:r>
              <a:rPr lang="en-GB" i="1" dirty="0">
                <a:solidFill>
                  <a:srgbClr val="FFFF00"/>
                </a:solidFill>
              </a:rPr>
              <a:t>“...just fed up of people agreeing then doing exactly the opposite...I’m </a:t>
            </a:r>
            <a:r>
              <a:rPr lang="en-GB" i="1" dirty="0" err="1">
                <a:solidFill>
                  <a:srgbClr val="FFFF00"/>
                </a:solidFill>
              </a:rPr>
              <a:t>gonna</a:t>
            </a:r>
            <a:r>
              <a:rPr lang="en-GB" i="1" dirty="0">
                <a:solidFill>
                  <a:srgbClr val="FFFF00"/>
                </a:solidFill>
              </a:rPr>
              <a:t> get some kind of electrocution system.....”</a:t>
            </a:r>
            <a:endParaRPr lang="en-GB" dirty="0">
              <a:solidFill>
                <a:srgbClr val="FFFF00"/>
              </a:solidFill>
            </a:endParaRPr>
          </a:p>
          <a:p>
            <a:pPr>
              <a:buFont typeface="Arial" charset="0"/>
              <a:buNone/>
            </a:pPr>
            <a:endParaRPr lang="en-US" b="1" dirty="0"/>
          </a:p>
          <a:p>
            <a:pPr>
              <a:buFont typeface="Arial" charset="0"/>
              <a:buNone/>
            </a:pPr>
            <a:endParaRPr lang="en-US" dirty="0"/>
          </a:p>
        </p:txBody>
      </p:sp>
      <p:pic>
        <p:nvPicPr>
          <p:cNvPr id="160772" name="Picture 4" descr="Arm%20wrestle"/>
          <p:cNvPicPr>
            <a:picLocks noChangeAspect="1" noChangeArrowheads="1"/>
          </p:cNvPicPr>
          <p:nvPr/>
        </p:nvPicPr>
        <p:blipFill>
          <a:blip r:embed="rId2" cstate="print"/>
          <a:srcRect/>
          <a:stretch>
            <a:fillRect/>
          </a:stretch>
        </p:blipFill>
        <p:spPr bwMode="auto">
          <a:xfrm>
            <a:off x="6383339" y="4184651"/>
            <a:ext cx="2738437" cy="2557463"/>
          </a:xfrm>
          <a:prstGeom prst="rect">
            <a:avLst/>
          </a:prstGeom>
          <a:noFill/>
        </p:spPr>
      </p:pic>
      <p:sp>
        <p:nvSpPr>
          <p:cNvPr id="160773" name="Text Box 5"/>
          <p:cNvSpPr txBox="1">
            <a:spLocks noChangeArrowheads="1"/>
          </p:cNvSpPr>
          <p:nvPr/>
        </p:nvSpPr>
        <p:spPr bwMode="auto">
          <a:xfrm>
            <a:off x="2135189" y="4071942"/>
            <a:ext cx="3476625" cy="2308324"/>
          </a:xfrm>
          <a:prstGeom prst="rect">
            <a:avLst/>
          </a:prstGeom>
          <a:noFill/>
          <a:ln w="9525">
            <a:noFill/>
            <a:miter lim="800000"/>
            <a:headEnd/>
            <a:tailEnd/>
          </a:ln>
          <a:effectLst/>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promises possess differing </a:t>
            </a:r>
            <a:r>
              <a:rPr kumimoji="0" lang="en-GB" sz="36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‘strength’.</a:t>
            </a:r>
            <a:endParaRPr kumimoji="0" lang="en-US" sz="36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endParaRPr>
          </a:p>
        </p:txBody>
      </p:sp>
    </p:spTree>
    <p:extLst>
      <p:ext uri="{BB962C8B-B14F-4D97-AF65-F5344CB8AC3E}">
        <p14:creationId xmlns:p14="http://schemas.microsoft.com/office/powerpoint/2010/main" val="3547778244"/>
      </p:ext>
    </p:extLst>
  </p:cSld>
  <p:clrMapOvr>
    <a:masterClrMapping/>
  </p:clrMapOvr>
  <p:transition>
    <p:diamon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noRot="1" noChangeArrowheads="1"/>
          </p:cNvSpPr>
          <p:nvPr>
            <p:ph idx="1"/>
          </p:nvPr>
        </p:nvSpPr>
        <p:spPr>
          <a:xfrm>
            <a:off x="2006600" y="857232"/>
            <a:ext cx="8540750" cy="2044700"/>
          </a:xfrm>
        </p:spPr>
        <p:txBody>
          <a:bodyPr/>
          <a:lstStyle/>
          <a:p>
            <a:r>
              <a:rPr lang="en-GB" sz="3600" dirty="0"/>
              <a:t>As we all know from often bitter experience, an individual’s intentions may not necessarily be congruent or consistent with their manifest promises.</a:t>
            </a:r>
          </a:p>
          <a:p>
            <a:pPr>
              <a:buFont typeface="Arial" charset="0"/>
              <a:buNone/>
            </a:pPr>
            <a:endParaRPr lang="en-GB" sz="3600" dirty="0"/>
          </a:p>
        </p:txBody>
      </p:sp>
      <p:pic>
        <p:nvPicPr>
          <p:cNvPr id="148485" name="Picture 5" descr="janus"/>
          <p:cNvPicPr>
            <a:picLocks noChangeAspect="1" noChangeArrowheads="1"/>
          </p:cNvPicPr>
          <p:nvPr/>
        </p:nvPicPr>
        <p:blipFill>
          <a:blip r:embed="rId2" cstate="print"/>
          <a:srcRect/>
          <a:stretch>
            <a:fillRect/>
          </a:stretch>
        </p:blipFill>
        <p:spPr bwMode="auto">
          <a:xfrm>
            <a:off x="8183592" y="3429000"/>
            <a:ext cx="3455987" cy="3067050"/>
          </a:xfrm>
          <a:prstGeom prst="rect">
            <a:avLst/>
          </a:prstGeom>
          <a:noFill/>
        </p:spPr>
      </p:pic>
      <p:sp>
        <p:nvSpPr>
          <p:cNvPr id="148486" name="Text Box 6"/>
          <p:cNvSpPr txBox="1">
            <a:spLocks noChangeArrowheads="1"/>
          </p:cNvSpPr>
          <p:nvPr/>
        </p:nvSpPr>
        <p:spPr bwMode="auto">
          <a:xfrm>
            <a:off x="-152399" y="3876683"/>
            <a:ext cx="8067674" cy="1569660"/>
          </a:xfrm>
          <a:prstGeom prst="rect">
            <a:avLst/>
          </a:prstGeom>
          <a:noFill/>
          <a:ln w="9525">
            <a:noFill/>
            <a:miter lim="800000"/>
            <a:headEnd/>
            <a:tailEnd/>
          </a:ln>
          <a:effectLst/>
        </p:spPr>
        <p:txBody>
          <a:bodyPr wrap="square">
            <a:spAutoFit/>
          </a:bodyPr>
          <a:lstStyle/>
          <a:p>
            <a:pPr marL="457200" marR="0" lvl="1" indent="0" algn="l" defTabSz="914400" rtl="0" eaLnBrk="1" fontAlgn="auto" latinLnBrk="0" hangingPunct="1">
              <a:lnSpc>
                <a:spcPct val="100000"/>
              </a:lnSpc>
              <a:spcBef>
                <a:spcPct val="20000"/>
              </a:spcBef>
              <a:spcAft>
                <a:spcPts val="0"/>
              </a:spcAft>
              <a:buClr>
                <a:srgbClr val="A3C145"/>
              </a:buClr>
              <a:buSzPct val="80000"/>
              <a:buFont typeface="Arial" charset="0"/>
              <a:buChar char="►"/>
              <a:tabLst/>
              <a:defRPr/>
            </a:pPr>
            <a:r>
              <a:rPr kumimoji="0" lang="en-GB"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t>
            </a:r>
            <a:r>
              <a:rPr kumimoji="0" lang="en-GB" sz="32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‘Authenticity’ </a:t>
            </a:r>
            <a:r>
              <a:rPr kumimoji="0" lang="en-GB"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is hence a much sought characteristic of promises.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srgbClr val="FFFFFF"/>
              </a:solidFill>
              <a:effectLst/>
              <a:uLnTx/>
              <a:uFillTx/>
              <a:latin typeface="Tahoma"/>
              <a:ea typeface="+mn-ea"/>
              <a:cs typeface="Arial"/>
            </a:endParaRPr>
          </a:p>
        </p:txBody>
      </p:sp>
      <p:sp>
        <p:nvSpPr>
          <p:cNvPr id="8" name="Rectangle 2">
            <a:extLst>
              <a:ext uri="{FF2B5EF4-FFF2-40B4-BE49-F238E27FC236}">
                <a16:creationId xmlns:a16="http://schemas.microsoft.com/office/drawing/2014/main" id="{36833F91-4521-49F7-A99F-B719AC3DED9B}"/>
              </a:ext>
            </a:extLst>
          </p:cNvPr>
          <p:cNvSpPr>
            <a:spLocks noGrp="1" noRot="1" noChangeArrowheads="1"/>
          </p:cNvSpPr>
          <p:nvPr>
            <p:ph type="title"/>
          </p:nvPr>
        </p:nvSpPr>
        <p:spPr>
          <a:xfrm>
            <a:off x="1825625" y="-142900"/>
            <a:ext cx="8540750" cy="1184275"/>
          </a:xfrm>
        </p:spPr>
        <p:txBody>
          <a:bodyPr/>
          <a:lstStyle/>
          <a:p>
            <a:r>
              <a:rPr lang="en-GB" dirty="0"/>
              <a:t>Properties of promises</a:t>
            </a:r>
          </a:p>
        </p:txBody>
      </p:sp>
    </p:spTree>
    <p:extLst>
      <p:ext uri="{BB962C8B-B14F-4D97-AF65-F5344CB8AC3E}">
        <p14:creationId xmlns:p14="http://schemas.microsoft.com/office/powerpoint/2010/main" val="1238761472"/>
      </p:ext>
    </p:extLst>
  </p:cSld>
  <p:clrMapOvr>
    <a:masterClrMapping/>
  </p:clrMapOvr>
  <p:transition>
    <p:diamon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noRot="1" noChangeArrowheads="1"/>
          </p:cNvSpPr>
          <p:nvPr>
            <p:ph idx="1"/>
          </p:nvPr>
        </p:nvSpPr>
        <p:spPr>
          <a:xfrm>
            <a:off x="1825625" y="1041375"/>
            <a:ext cx="8540750" cy="2692400"/>
          </a:xfrm>
        </p:spPr>
        <p:txBody>
          <a:bodyPr/>
          <a:lstStyle/>
          <a:p>
            <a:r>
              <a:rPr lang="en-GB" dirty="0"/>
              <a:t> </a:t>
            </a:r>
            <a:r>
              <a:rPr lang="en-GB" i="1" dirty="0"/>
              <a:t>“...just fed up of people agreeing then doing exactly the opposite...I’m </a:t>
            </a:r>
            <a:r>
              <a:rPr lang="en-GB" i="1" dirty="0" err="1"/>
              <a:t>gonna</a:t>
            </a:r>
            <a:r>
              <a:rPr lang="en-GB" i="1" dirty="0"/>
              <a:t> get some kind of electrocution system.....”</a:t>
            </a:r>
          </a:p>
          <a:p>
            <a:r>
              <a:rPr lang="en-GB" i="1" dirty="0">
                <a:solidFill>
                  <a:srgbClr val="FFFF00"/>
                </a:solidFill>
              </a:rPr>
              <a:t> </a:t>
            </a:r>
            <a:r>
              <a:rPr lang="en-GB" sz="4000" i="1" dirty="0"/>
              <a:t>one seeks </a:t>
            </a:r>
            <a:r>
              <a:rPr lang="en-GB" sz="4000" b="1" i="1" dirty="0">
                <a:solidFill>
                  <a:srgbClr val="FFFF00"/>
                </a:solidFill>
              </a:rPr>
              <a:t>strong authentic </a:t>
            </a:r>
            <a:r>
              <a:rPr lang="en-GB" sz="4000" b="1" i="1" dirty="0" err="1">
                <a:solidFill>
                  <a:srgbClr val="FFFF00"/>
                </a:solidFill>
              </a:rPr>
              <a:t>promises</a:t>
            </a:r>
            <a:r>
              <a:rPr lang="en-GB" sz="4000" i="1" dirty="0" err="1"/>
              <a:t>..and</a:t>
            </a:r>
            <a:r>
              <a:rPr lang="en-GB" sz="4000" i="1" dirty="0"/>
              <a:t> even then…..</a:t>
            </a:r>
            <a:endParaRPr lang="en-GB" dirty="0"/>
          </a:p>
          <a:p>
            <a:pPr>
              <a:buFont typeface="Arial" charset="0"/>
              <a:buNone/>
            </a:pPr>
            <a:endParaRPr lang="en-US" b="1" dirty="0"/>
          </a:p>
          <a:p>
            <a:pPr>
              <a:buFont typeface="Arial" charset="0"/>
              <a:buNone/>
            </a:pPr>
            <a:endParaRPr lang="en-US" dirty="0"/>
          </a:p>
        </p:txBody>
      </p:sp>
      <p:pic>
        <p:nvPicPr>
          <p:cNvPr id="160772" name="Picture 4" descr="Arm%20wrestle"/>
          <p:cNvPicPr>
            <a:picLocks noChangeAspect="1" noChangeArrowheads="1"/>
          </p:cNvPicPr>
          <p:nvPr/>
        </p:nvPicPr>
        <p:blipFill>
          <a:blip r:embed="rId2" cstate="print"/>
          <a:srcRect/>
          <a:stretch>
            <a:fillRect/>
          </a:stretch>
        </p:blipFill>
        <p:spPr bwMode="auto">
          <a:xfrm>
            <a:off x="6024562" y="4000505"/>
            <a:ext cx="2928958" cy="2735393"/>
          </a:xfrm>
          <a:prstGeom prst="rect">
            <a:avLst/>
          </a:prstGeom>
          <a:noFill/>
        </p:spPr>
      </p:pic>
      <p:pic>
        <p:nvPicPr>
          <p:cNvPr id="6" name="Picture 5" descr="janus"/>
          <p:cNvPicPr>
            <a:picLocks noChangeAspect="1" noChangeArrowheads="1"/>
          </p:cNvPicPr>
          <p:nvPr/>
        </p:nvPicPr>
        <p:blipFill>
          <a:blip r:embed="rId3" cstate="print"/>
          <a:srcRect/>
          <a:stretch>
            <a:fillRect/>
          </a:stretch>
        </p:blipFill>
        <p:spPr bwMode="auto">
          <a:xfrm>
            <a:off x="2524101" y="3945146"/>
            <a:ext cx="3116095" cy="2765409"/>
          </a:xfrm>
          <a:prstGeom prst="rect">
            <a:avLst/>
          </a:prstGeom>
          <a:noFill/>
        </p:spPr>
      </p:pic>
      <p:sp>
        <p:nvSpPr>
          <p:cNvPr id="8" name="Rectangle 2"/>
          <p:cNvSpPr>
            <a:spLocks noGrp="1" noRot="1" noChangeArrowheads="1"/>
          </p:cNvSpPr>
          <p:nvPr>
            <p:ph type="title"/>
          </p:nvPr>
        </p:nvSpPr>
        <p:spPr>
          <a:xfrm>
            <a:off x="1825625" y="71414"/>
            <a:ext cx="8540750" cy="1143000"/>
          </a:xfrm>
        </p:spPr>
        <p:txBody>
          <a:bodyPr/>
          <a:lstStyle/>
          <a:p>
            <a:r>
              <a:rPr lang="en-GB" dirty="0"/>
              <a:t>Properties of promises</a:t>
            </a:r>
          </a:p>
        </p:txBody>
      </p:sp>
    </p:spTree>
    <p:extLst>
      <p:ext uri="{BB962C8B-B14F-4D97-AF65-F5344CB8AC3E}">
        <p14:creationId xmlns:p14="http://schemas.microsoft.com/office/powerpoint/2010/main" val="251447822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3"/>
          <p:cNvSpPr>
            <a:spLocks noGrp="1" noRot="1" noChangeArrowheads="1"/>
          </p:cNvSpPr>
          <p:nvPr>
            <p:ph idx="1"/>
          </p:nvPr>
        </p:nvSpPr>
        <p:spPr>
          <a:xfrm>
            <a:off x="1825625" y="928670"/>
            <a:ext cx="8540750" cy="5643578"/>
          </a:xfrm>
        </p:spPr>
        <p:txBody>
          <a:bodyPr/>
          <a:lstStyle/>
          <a:p>
            <a:pPr>
              <a:lnSpc>
                <a:spcPct val="80000"/>
              </a:lnSpc>
            </a:pPr>
            <a:r>
              <a:rPr lang="en-GB" dirty="0"/>
              <a:t>promises lack </a:t>
            </a:r>
            <a:r>
              <a:rPr lang="en-GB" dirty="0">
                <a:solidFill>
                  <a:srgbClr val="FFFF00"/>
                </a:solidFill>
              </a:rPr>
              <a:t>‘durability’</a:t>
            </a:r>
          </a:p>
          <a:p>
            <a:pPr>
              <a:lnSpc>
                <a:spcPct val="80000"/>
              </a:lnSpc>
              <a:buNone/>
            </a:pPr>
            <a:endParaRPr lang="en-GB" sz="2000" b="1" i="1" dirty="0"/>
          </a:p>
          <a:p>
            <a:pPr>
              <a:lnSpc>
                <a:spcPct val="80000"/>
              </a:lnSpc>
            </a:pPr>
            <a:r>
              <a:rPr lang="en-GB" sz="2800" i="1" dirty="0"/>
              <a:t> </a:t>
            </a:r>
            <a:r>
              <a:rPr lang="en-US" sz="2800" i="1" dirty="0"/>
              <a:t>“ ..we actually put our bid in for </a:t>
            </a:r>
            <a:r>
              <a:rPr lang="en-US" sz="2800" dirty="0"/>
              <a:t>[T]...</a:t>
            </a:r>
            <a:r>
              <a:rPr lang="en-US" sz="2800" i="1" dirty="0"/>
              <a:t>and got it over </a:t>
            </a:r>
            <a:r>
              <a:rPr lang="en-US" sz="2800" dirty="0"/>
              <a:t>[Competitor A]</a:t>
            </a:r>
            <a:r>
              <a:rPr lang="en-US" sz="2800" i="1" dirty="0"/>
              <a:t>...now in a state where we’ve got it, but I’m sat here thinking should we have it...’cause not sure people support it now”</a:t>
            </a:r>
          </a:p>
          <a:p>
            <a:pPr>
              <a:lnSpc>
                <a:spcPct val="80000"/>
              </a:lnSpc>
              <a:buNone/>
            </a:pPr>
            <a:endParaRPr lang="en-US" sz="2800" i="1" dirty="0"/>
          </a:p>
          <a:p>
            <a:pPr>
              <a:lnSpc>
                <a:spcPct val="80000"/>
              </a:lnSpc>
            </a:pPr>
            <a:r>
              <a:rPr lang="en-US" sz="2800" i="1" dirty="0"/>
              <a:t>“Activity was due to start middle of July, that’s what we’d told the retailers,... but then there was feedback from the factory...there was problems..wouldn’t hit… ‘til end July...all the media had been booked so...”</a:t>
            </a:r>
          </a:p>
          <a:p>
            <a:pPr>
              <a:lnSpc>
                <a:spcPct val="80000"/>
              </a:lnSpc>
              <a:buNone/>
            </a:pPr>
            <a:endParaRPr lang="en-US" sz="2800" i="1" dirty="0"/>
          </a:p>
          <a:p>
            <a:pPr>
              <a:lnSpc>
                <a:spcPct val="80000"/>
              </a:lnSpc>
            </a:pPr>
            <a:r>
              <a:rPr lang="en-US" sz="2800" i="1" dirty="0"/>
              <a:t> “..the budget we set out with,.. for the </a:t>
            </a:r>
            <a:r>
              <a:rPr lang="en-US" sz="2800" dirty="0"/>
              <a:t>[D]</a:t>
            </a:r>
            <a:r>
              <a:rPr lang="en-US" sz="2800" i="1" dirty="0"/>
              <a:t>.., they’re saying they now can’t work to that budget”</a:t>
            </a:r>
          </a:p>
        </p:txBody>
      </p:sp>
      <p:sp>
        <p:nvSpPr>
          <p:cNvPr id="6" name="Rectangle 2">
            <a:extLst>
              <a:ext uri="{FF2B5EF4-FFF2-40B4-BE49-F238E27FC236}">
                <a16:creationId xmlns:a16="http://schemas.microsoft.com/office/drawing/2014/main" id="{0618E258-78AB-4469-88C7-07FB7BC0173B}"/>
              </a:ext>
            </a:extLst>
          </p:cNvPr>
          <p:cNvSpPr>
            <a:spLocks noGrp="1" noRot="1" noChangeArrowheads="1"/>
          </p:cNvSpPr>
          <p:nvPr>
            <p:ph type="title"/>
          </p:nvPr>
        </p:nvSpPr>
        <p:spPr>
          <a:xfrm>
            <a:off x="1730375" y="-214330"/>
            <a:ext cx="8540750" cy="1143000"/>
          </a:xfrm>
        </p:spPr>
        <p:txBody>
          <a:bodyPr/>
          <a:lstStyle/>
          <a:p>
            <a:r>
              <a:rPr lang="en-GB" dirty="0"/>
              <a:t>Properties of promises</a:t>
            </a:r>
          </a:p>
        </p:txBody>
      </p:sp>
    </p:spTree>
    <p:extLst>
      <p:ext uri="{BB962C8B-B14F-4D97-AF65-F5344CB8AC3E}">
        <p14:creationId xmlns:p14="http://schemas.microsoft.com/office/powerpoint/2010/main" val="2489729150"/>
      </p:ext>
    </p:extLst>
  </p:cSld>
  <p:clrMapOvr>
    <a:masterClrMapping/>
  </p:clrMapOvr>
  <p:transition>
    <p:diamon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Rot="1" noChangeArrowheads="1"/>
          </p:cNvSpPr>
          <p:nvPr>
            <p:ph idx="1"/>
          </p:nvPr>
        </p:nvSpPr>
        <p:spPr>
          <a:xfrm>
            <a:off x="1825625" y="1184252"/>
            <a:ext cx="8540750" cy="4924425"/>
          </a:xfrm>
        </p:spPr>
        <p:txBody>
          <a:bodyPr/>
          <a:lstStyle/>
          <a:p>
            <a:r>
              <a:rPr lang="en-GB" dirty="0"/>
              <a:t>The accidental, or deliberately malicious, lack of fulfilment of promises does contribute to the vulnerability of collective endeavour</a:t>
            </a:r>
          </a:p>
        </p:txBody>
      </p:sp>
      <p:pic>
        <p:nvPicPr>
          <p:cNvPr id="162820" name="Picture 4" descr="MCj01982720000[1]"/>
          <p:cNvPicPr>
            <a:picLocks noChangeAspect="1" noChangeArrowheads="1"/>
          </p:cNvPicPr>
          <p:nvPr/>
        </p:nvPicPr>
        <p:blipFill>
          <a:blip r:embed="rId2" cstate="print"/>
          <a:srcRect/>
          <a:stretch>
            <a:fillRect/>
          </a:stretch>
        </p:blipFill>
        <p:spPr bwMode="auto">
          <a:xfrm>
            <a:off x="4800600" y="2924176"/>
            <a:ext cx="4679950" cy="3921125"/>
          </a:xfrm>
          <a:prstGeom prst="rect">
            <a:avLst/>
          </a:prstGeom>
          <a:noFill/>
        </p:spPr>
      </p:pic>
      <p:sp>
        <p:nvSpPr>
          <p:cNvPr id="162821" name="Text Box 5"/>
          <p:cNvSpPr txBox="1">
            <a:spLocks noChangeArrowheads="1"/>
          </p:cNvSpPr>
          <p:nvPr/>
        </p:nvSpPr>
        <p:spPr bwMode="auto">
          <a:xfrm>
            <a:off x="2166911" y="5429264"/>
            <a:ext cx="3355983" cy="707886"/>
          </a:xfrm>
          <a:prstGeom prst="rect">
            <a:avLst/>
          </a:prstGeom>
          <a:noFill/>
          <a:ln w="9525">
            <a:no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FFFFFF"/>
                </a:solidFill>
                <a:effectLst/>
                <a:uLnTx/>
                <a:uFillTx/>
                <a:latin typeface="Tahoma"/>
                <a:ea typeface="+mn-ea"/>
                <a:cs typeface="Arial"/>
              </a:rPr>
              <a:t>However………</a:t>
            </a:r>
            <a:endParaRPr kumimoji="0" lang="en-US" sz="4000" b="0" i="0" u="none" strike="noStrike" kern="1200" cap="none" spc="0" normalizeH="0" baseline="0" noProof="0" dirty="0">
              <a:ln>
                <a:noFill/>
              </a:ln>
              <a:solidFill>
                <a:srgbClr val="FFFFFF"/>
              </a:solidFill>
              <a:effectLst/>
              <a:uLnTx/>
              <a:uFillTx/>
              <a:latin typeface="Tahoma"/>
              <a:ea typeface="+mn-ea"/>
              <a:cs typeface="Arial"/>
            </a:endParaRPr>
          </a:p>
        </p:txBody>
      </p:sp>
      <p:sp>
        <p:nvSpPr>
          <p:cNvPr id="7" name="Rectangle 2"/>
          <p:cNvSpPr>
            <a:spLocks noGrp="1" noRot="1" noChangeArrowheads="1"/>
          </p:cNvSpPr>
          <p:nvPr>
            <p:ph type="title"/>
          </p:nvPr>
        </p:nvSpPr>
        <p:spPr>
          <a:xfrm>
            <a:off x="1825625" y="71414"/>
            <a:ext cx="8540750" cy="1143000"/>
          </a:xfrm>
        </p:spPr>
        <p:txBody>
          <a:bodyPr/>
          <a:lstStyle/>
          <a:p>
            <a:r>
              <a:rPr lang="en-GB" dirty="0"/>
              <a:t>Properties of promises</a:t>
            </a:r>
          </a:p>
        </p:txBody>
      </p:sp>
    </p:spTree>
    <p:extLst>
      <p:ext uri="{BB962C8B-B14F-4D97-AF65-F5344CB8AC3E}">
        <p14:creationId xmlns:p14="http://schemas.microsoft.com/office/powerpoint/2010/main" val="4180647104"/>
      </p:ext>
    </p:extLst>
  </p:cSld>
  <p:clrMapOvr>
    <a:masterClrMapping/>
  </p:clrMapOvr>
  <p:transition>
    <p:diamon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Rot="1" noChangeArrowheads="1"/>
          </p:cNvSpPr>
          <p:nvPr>
            <p:ph idx="1"/>
          </p:nvPr>
        </p:nvSpPr>
        <p:spPr>
          <a:xfrm>
            <a:off x="619125" y="1187624"/>
            <a:ext cx="9747250" cy="5141913"/>
          </a:xfrm>
        </p:spPr>
        <p:txBody>
          <a:bodyPr/>
          <a:lstStyle/>
          <a:p>
            <a:pPr>
              <a:lnSpc>
                <a:spcPct val="90000"/>
              </a:lnSpc>
            </a:pPr>
            <a:r>
              <a:rPr lang="en-GB" sz="3600" dirty="0"/>
              <a:t>Most of the promise</a:t>
            </a:r>
            <a:r>
              <a:rPr lang="en-GB" sz="3600" dirty="0">
                <a:solidFill>
                  <a:srgbClr val="FFFF00"/>
                </a:solidFill>
              </a:rPr>
              <a:t> instability </a:t>
            </a:r>
            <a:r>
              <a:rPr lang="en-GB" sz="3600" dirty="0"/>
              <a:t>that managers face derives from: </a:t>
            </a:r>
          </a:p>
          <a:p>
            <a:pPr lvl="1">
              <a:lnSpc>
                <a:spcPct val="90000"/>
              </a:lnSpc>
            </a:pPr>
            <a:r>
              <a:rPr lang="en-GB" sz="3200" dirty="0"/>
              <a:t> ‘changes of mind’,</a:t>
            </a:r>
          </a:p>
          <a:p>
            <a:pPr lvl="1">
              <a:lnSpc>
                <a:spcPct val="90000"/>
              </a:lnSpc>
            </a:pPr>
            <a:r>
              <a:rPr lang="en-GB" sz="3200" dirty="0"/>
              <a:t> ‘changes of situation’,</a:t>
            </a:r>
          </a:p>
          <a:p>
            <a:pPr lvl="1">
              <a:lnSpc>
                <a:spcPct val="90000"/>
              </a:lnSpc>
            </a:pPr>
            <a:r>
              <a:rPr lang="en-GB" sz="3200" dirty="0"/>
              <a:t> ‘unexpected outcomes’ and</a:t>
            </a:r>
          </a:p>
          <a:p>
            <a:pPr lvl="1">
              <a:lnSpc>
                <a:spcPct val="90000"/>
              </a:lnSpc>
            </a:pPr>
            <a:r>
              <a:rPr lang="en-GB" sz="3200" dirty="0"/>
              <a:t>unintended consequences inherent in the turbulent </a:t>
            </a:r>
            <a:r>
              <a:rPr lang="en-GB" sz="3200" b="1" dirty="0"/>
              <a:t>‘</a:t>
            </a:r>
            <a:r>
              <a:rPr lang="en-GB" sz="3200" b="1" i="1" dirty="0"/>
              <a:t>wicked world’</a:t>
            </a:r>
            <a:r>
              <a:rPr lang="en-GB" sz="3200" i="1" dirty="0"/>
              <a:t> </a:t>
            </a:r>
            <a:r>
              <a:rPr lang="en-GB" sz="3200" dirty="0"/>
              <a:t>managers inhabit.</a:t>
            </a:r>
          </a:p>
          <a:p>
            <a:pPr>
              <a:lnSpc>
                <a:spcPct val="90000"/>
              </a:lnSpc>
            </a:pPr>
            <a:endParaRPr lang="en-US" sz="3600" dirty="0"/>
          </a:p>
        </p:txBody>
      </p:sp>
      <p:pic>
        <p:nvPicPr>
          <p:cNvPr id="167940" name="Picture 4" descr="MPj03961000000[1]"/>
          <p:cNvPicPr>
            <a:picLocks noChangeAspect="1" noChangeArrowheads="1"/>
          </p:cNvPicPr>
          <p:nvPr/>
        </p:nvPicPr>
        <p:blipFill>
          <a:blip r:embed="rId2" cstate="print"/>
          <a:srcRect/>
          <a:stretch>
            <a:fillRect/>
          </a:stretch>
        </p:blipFill>
        <p:spPr bwMode="auto">
          <a:xfrm>
            <a:off x="3595670" y="5096966"/>
            <a:ext cx="4643470" cy="1475307"/>
          </a:xfrm>
          <a:prstGeom prst="rect">
            <a:avLst/>
          </a:prstGeom>
          <a:noFill/>
        </p:spPr>
      </p:pic>
      <p:sp>
        <p:nvSpPr>
          <p:cNvPr id="6" name="Rectangle 2"/>
          <p:cNvSpPr>
            <a:spLocks noGrp="1" noRot="1" noChangeArrowheads="1"/>
          </p:cNvSpPr>
          <p:nvPr>
            <p:ph type="title"/>
          </p:nvPr>
        </p:nvSpPr>
        <p:spPr>
          <a:xfrm>
            <a:off x="1825625" y="44624"/>
            <a:ext cx="8540750" cy="1143000"/>
          </a:xfrm>
        </p:spPr>
        <p:txBody>
          <a:bodyPr/>
          <a:lstStyle/>
          <a:p>
            <a:r>
              <a:rPr lang="en-GB" dirty="0"/>
              <a:t>Properties of commissions</a:t>
            </a:r>
          </a:p>
        </p:txBody>
      </p:sp>
    </p:spTree>
    <p:extLst>
      <p:ext uri="{BB962C8B-B14F-4D97-AF65-F5344CB8AC3E}">
        <p14:creationId xmlns:p14="http://schemas.microsoft.com/office/powerpoint/2010/main" val="567482282"/>
      </p:ext>
    </p:extLst>
  </p:cSld>
  <p:clrMapOvr>
    <a:masterClrMapping/>
  </p:clrMapOvr>
  <p:transition>
    <p:diamon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rrowheads="1"/>
          </p:cNvSpPr>
          <p:nvPr>
            <p:ph type="title"/>
          </p:nvPr>
        </p:nvSpPr>
        <p:spPr/>
        <p:txBody>
          <a:bodyPr/>
          <a:lstStyle/>
          <a:p>
            <a:r>
              <a:rPr lang="en-GB" dirty="0"/>
              <a:t>The Nature of Managerial Work</a:t>
            </a:r>
          </a:p>
        </p:txBody>
      </p:sp>
      <p:sp>
        <p:nvSpPr>
          <p:cNvPr id="123907" name="Rectangle 3"/>
          <p:cNvSpPr>
            <a:spLocks noGrp="1" noRot="1" noChangeArrowheads="1"/>
          </p:cNvSpPr>
          <p:nvPr>
            <p:ph idx="1"/>
          </p:nvPr>
        </p:nvSpPr>
        <p:spPr>
          <a:xfrm>
            <a:off x="180975" y="1412777"/>
            <a:ext cx="11387667" cy="5068887"/>
          </a:xfrm>
        </p:spPr>
        <p:txBody>
          <a:bodyPr/>
          <a:lstStyle/>
          <a:p>
            <a:r>
              <a:rPr lang="en-GB" sz="3600" dirty="0"/>
              <a:t>The OBJECTIVE  embedded in a promise represents 						its </a:t>
            </a:r>
            <a:r>
              <a:rPr lang="en-GB" sz="3600" b="1" u="sng" dirty="0"/>
              <a:t>SPIRIT</a:t>
            </a:r>
            <a:r>
              <a:rPr lang="en-GB" sz="4000" b="1" dirty="0"/>
              <a:t> </a:t>
            </a:r>
          </a:p>
          <a:p>
            <a:pPr>
              <a:buFont typeface="Arial" charset="0"/>
              <a:buNone/>
            </a:pPr>
            <a:endParaRPr lang="en-GB" sz="4000" dirty="0"/>
          </a:p>
          <a:p>
            <a:endParaRPr lang="en-GB" sz="4000" dirty="0"/>
          </a:p>
        </p:txBody>
      </p:sp>
      <p:pic>
        <p:nvPicPr>
          <p:cNvPr id="123912" name="Picture 8" descr="1-purpose"/>
          <p:cNvPicPr>
            <a:picLocks noChangeAspect="1" noChangeArrowheads="1"/>
          </p:cNvPicPr>
          <p:nvPr/>
        </p:nvPicPr>
        <p:blipFill>
          <a:blip r:embed="rId2" cstate="print"/>
          <a:srcRect/>
          <a:stretch>
            <a:fillRect/>
          </a:stretch>
        </p:blipFill>
        <p:spPr bwMode="auto">
          <a:xfrm>
            <a:off x="818432" y="2967032"/>
            <a:ext cx="4840625" cy="3738568"/>
          </a:xfrm>
          <a:prstGeom prst="rect">
            <a:avLst/>
          </a:prstGeom>
          <a:noFill/>
        </p:spPr>
      </p:pic>
      <p:sp>
        <p:nvSpPr>
          <p:cNvPr id="2" name="Cloud 1"/>
          <p:cNvSpPr/>
          <p:nvPr/>
        </p:nvSpPr>
        <p:spPr>
          <a:xfrm rot="19761372">
            <a:off x="6153332" y="3071043"/>
            <a:ext cx="5482262" cy="1707055"/>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FF"/>
                </a:solidFill>
                <a:effectLst/>
                <a:uLnTx/>
                <a:uFillTx/>
                <a:latin typeface="Tahoma"/>
                <a:ea typeface="+mn-ea"/>
                <a:cs typeface="Arial"/>
              </a:rPr>
              <a:t>Objective-laden seeds of action</a:t>
            </a:r>
          </a:p>
        </p:txBody>
      </p:sp>
    </p:spTree>
    <p:extLst>
      <p:ext uri="{BB962C8B-B14F-4D97-AF65-F5344CB8AC3E}">
        <p14:creationId xmlns:p14="http://schemas.microsoft.com/office/powerpoint/2010/main" val="3388722886"/>
      </p:ext>
    </p:extLst>
  </p:cSld>
  <p:clrMapOvr>
    <a:masterClrMapping/>
  </p:clrMapOvr>
  <p:transition>
    <p:diamon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a:xfrm>
            <a:off x="1825625" y="-142900"/>
            <a:ext cx="8540750" cy="1143000"/>
          </a:xfrm>
        </p:spPr>
        <p:txBody>
          <a:bodyPr/>
          <a:lstStyle/>
          <a:p>
            <a:r>
              <a:rPr lang="en-GB" dirty="0"/>
              <a:t>The Nature of Managerial Work</a:t>
            </a:r>
          </a:p>
        </p:txBody>
      </p:sp>
      <p:sp>
        <p:nvSpPr>
          <p:cNvPr id="126980" name="Rectangle 4"/>
          <p:cNvSpPr>
            <a:spLocks noChangeArrowheads="1"/>
          </p:cNvSpPr>
          <p:nvPr/>
        </p:nvSpPr>
        <p:spPr bwMode="auto">
          <a:xfrm>
            <a:off x="790575" y="1185845"/>
            <a:ext cx="5408613" cy="5078313"/>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90000"/>
              </a:lnSpc>
              <a:spcBef>
                <a:spcPct val="20000"/>
              </a:spcBef>
              <a:spcAft>
                <a:spcPts val="0"/>
              </a:spcAft>
              <a:buClr>
                <a:srgbClr val="A3C145"/>
              </a:buClr>
              <a:buSzPct val="80000"/>
              <a:buFont typeface="Arial" charset="0"/>
              <a:buNone/>
              <a:tabLst/>
              <a:defRPr/>
            </a:pPr>
            <a:r>
              <a:rPr kumimoji="0" lang="en-GB" sz="36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Given the turbulence, indeterminacy and complexity of the intra and inter-organizational wicked world </a:t>
            </a:r>
            <a:r>
              <a:rPr kumimoji="0" lang="en-GB" sz="36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it is in the ‘spirit’ of their promises, not in their detail, that managers need their collaborators and customers to act.</a:t>
            </a:r>
          </a:p>
        </p:txBody>
      </p:sp>
      <p:pic>
        <p:nvPicPr>
          <p:cNvPr id="126981" name="Picture 5" descr="Chaos%20Field"/>
          <p:cNvPicPr>
            <a:picLocks noChangeAspect="1" noChangeArrowheads="1"/>
          </p:cNvPicPr>
          <p:nvPr/>
        </p:nvPicPr>
        <p:blipFill>
          <a:blip r:embed="rId2" cstate="print"/>
          <a:srcRect/>
          <a:stretch>
            <a:fillRect/>
          </a:stretch>
        </p:blipFill>
        <p:spPr bwMode="auto">
          <a:xfrm>
            <a:off x="7464425" y="1309670"/>
            <a:ext cx="3416300" cy="5111750"/>
          </a:xfrm>
          <a:prstGeom prst="rect">
            <a:avLst/>
          </a:prstGeom>
          <a:noFill/>
        </p:spPr>
      </p:pic>
    </p:spTree>
    <p:extLst>
      <p:ext uri="{BB962C8B-B14F-4D97-AF65-F5344CB8AC3E}">
        <p14:creationId xmlns:p14="http://schemas.microsoft.com/office/powerpoint/2010/main" val="3119590196"/>
      </p:ext>
    </p:extLst>
  </p:cSld>
  <p:clrMapOvr>
    <a:masterClrMapping/>
  </p:clrMapOvr>
  <p:transition>
    <p:diamon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a:xfrm>
            <a:off x="1825625" y="-24"/>
            <a:ext cx="8540750" cy="1143000"/>
          </a:xfrm>
        </p:spPr>
        <p:txBody>
          <a:bodyPr/>
          <a:lstStyle/>
          <a:p>
            <a:r>
              <a:rPr lang="en-GB" dirty="0"/>
              <a:t>The Nature of Managerial Work</a:t>
            </a:r>
          </a:p>
        </p:txBody>
      </p:sp>
      <p:sp>
        <p:nvSpPr>
          <p:cNvPr id="125955" name="Rectangle 3"/>
          <p:cNvSpPr>
            <a:spLocks noGrp="1" noRot="1" noChangeArrowheads="1"/>
          </p:cNvSpPr>
          <p:nvPr>
            <p:ph idx="1"/>
          </p:nvPr>
        </p:nvSpPr>
        <p:spPr>
          <a:xfrm>
            <a:off x="1149350" y="1192196"/>
            <a:ext cx="8540750" cy="5027629"/>
          </a:xfrm>
        </p:spPr>
        <p:txBody>
          <a:bodyPr/>
          <a:lstStyle/>
          <a:p>
            <a:pPr>
              <a:lnSpc>
                <a:spcPct val="80000"/>
              </a:lnSpc>
            </a:pPr>
            <a:r>
              <a:rPr lang="en-US" sz="3600" dirty="0"/>
              <a:t>The most </a:t>
            </a:r>
            <a:r>
              <a:rPr lang="en-US" sz="3600" b="1" dirty="0"/>
              <a:t>‘reliable’ </a:t>
            </a:r>
            <a:r>
              <a:rPr lang="en-US" sz="3600" dirty="0"/>
              <a:t>of promises are quite possibly those </a:t>
            </a:r>
            <a:r>
              <a:rPr lang="en-US" sz="3600" b="1" dirty="0"/>
              <a:t>where the spirit of a promise is at the centre of its capture/acceptance/fulfillment</a:t>
            </a:r>
            <a:r>
              <a:rPr lang="en-US" sz="3600" dirty="0"/>
              <a:t> and where its specification is detailed enough to enable coordination but soft enough to enable flexibility.</a:t>
            </a:r>
            <a:endParaRPr lang="en-GB" sz="3600" dirty="0"/>
          </a:p>
          <a:p>
            <a:pPr>
              <a:lnSpc>
                <a:spcPct val="90000"/>
              </a:lnSpc>
            </a:pPr>
            <a:endParaRPr lang="en-GB" sz="3600" b="1" dirty="0"/>
          </a:p>
          <a:p>
            <a:pPr>
              <a:lnSpc>
                <a:spcPct val="90000"/>
              </a:lnSpc>
            </a:pPr>
            <a:r>
              <a:rPr lang="en-GB" sz="3600" dirty="0"/>
              <a:t>These we have come to term:</a:t>
            </a:r>
          </a:p>
          <a:p>
            <a:pPr lvl="1">
              <a:lnSpc>
                <a:spcPct val="90000"/>
              </a:lnSpc>
            </a:pPr>
            <a:r>
              <a:rPr lang="en-GB" sz="3600" dirty="0"/>
              <a:t> </a:t>
            </a:r>
            <a:r>
              <a:rPr lang="en-GB" sz="3600" b="1" dirty="0">
                <a:solidFill>
                  <a:srgbClr val="FFFF00"/>
                </a:solidFill>
              </a:rPr>
              <a:t>‘robust promises’.</a:t>
            </a:r>
          </a:p>
          <a:p>
            <a:pPr>
              <a:lnSpc>
                <a:spcPct val="90000"/>
              </a:lnSpc>
            </a:pPr>
            <a:endParaRPr lang="en-GB" sz="3600" dirty="0"/>
          </a:p>
          <a:p>
            <a:pPr>
              <a:lnSpc>
                <a:spcPct val="90000"/>
              </a:lnSpc>
            </a:pPr>
            <a:endParaRPr lang="en-GB" sz="3600" dirty="0"/>
          </a:p>
        </p:txBody>
      </p:sp>
      <p:pic>
        <p:nvPicPr>
          <p:cNvPr id="125956" name="Picture 4" descr="MCj03299300000[1]"/>
          <p:cNvPicPr>
            <a:picLocks noChangeAspect="1" noChangeArrowheads="1"/>
          </p:cNvPicPr>
          <p:nvPr/>
        </p:nvPicPr>
        <p:blipFill>
          <a:blip r:embed="rId2" cstate="print"/>
          <a:srcRect/>
          <a:stretch>
            <a:fillRect/>
          </a:stretch>
        </p:blipFill>
        <p:spPr bwMode="auto">
          <a:xfrm>
            <a:off x="8454231" y="4695825"/>
            <a:ext cx="2883090" cy="1143000"/>
          </a:xfrm>
          <a:prstGeom prst="rect">
            <a:avLst/>
          </a:prstGeom>
          <a:noFill/>
        </p:spPr>
      </p:pic>
    </p:spTree>
    <p:extLst>
      <p:ext uri="{BB962C8B-B14F-4D97-AF65-F5344CB8AC3E}">
        <p14:creationId xmlns:p14="http://schemas.microsoft.com/office/powerpoint/2010/main" val="2677163576"/>
      </p:ext>
    </p:extLst>
  </p:cSld>
  <p:clrMapOvr>
    <a:masterClrMapping/>
  </p:clrMapOvr>
  <p:transition>
    <p:diamon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5027296" y="1297336"/>
            <a:ext cx="2016899" cy="1200329"/>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AUTHENTIC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ROBUST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PROMISES</a:t>
            </a:r>
          </a:p>
        </p:txBody>
      </p:sp>
      <p:pic>
        <p:nvPicPr>
          <p:cNvPr id="5" name="Picture 3" descr="scan0001"/>
          <p:cNvPicPr>
            <a:picLocks noChangeAspect="1" noChangeArrowheads="1"/>
          </p:cNvPicPr>
          <p:nvPr/>
        </p:nvPicPr>
        <p:blipFill>
          <a:blip r:embed="rId3" cstate="print">
            <a:extLst>
              <a:ext uri="{28A0092B-C50C-407E-A947-70E740481C1C}">
                <a14:useLocalDpi xmlns:a14="http://schemas.microsoft.com/office/drawing/2010/main" val="0"/>
              </a:ext>
            </a:extLst>
          </a:blip>
          <a:srcRect l="17766" t="67406" r="32878" b="9366"/>
          <a:stretch>
            <a:fillRect/>
          </a:stretch>
        </p:blipFill>
        <p:spPr bwMode="auto">
          <a:xfrm>
            <a:off x="9487322" y="1412876"/>
            <a:ext cx="1697013" cy="116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fo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1460" y="1293730"/>
            <a:ext cx="2255986" cy="1587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lenney\Local Settings\Temporary Internet Files\Content.IE5\IV5JE52A\MCj0078622000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333" y="1293730"/>
            <a:ext cx="420354" cy="90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0A19010D-7E8A-4827-BDF9-779E4C8A62C4}"/>
              </a:ext>
            </a:extLst>
          </p:cNvPr>
          <p:cNvSpPr>
            <a:spLocks noGrp="1" noRot="1" noChangeArrowheads="1"/>
          </p:cNvSpPr>
          <p:nvPr>
            <p:ph type="title"/>
          </p:nvPr>
        </p:nvSpPr>
        <p:spPr>
          <a:xfrm>
            <a:off x="1825625" y="-247675"/>
            <a:ext cx="8540750" cy="1143000"/>
          </a:xfrm>
        </p:spPr>
        <p:txBody>
          <a:bodyPr/>
          <a:lstStyle/>
          <a:p>
            <a:r>
              <a:rPr lang="en-GB" sz="3600" dirty="0"/>
              <a:t>The Nature of Managerial Work</a:t>
            </a:r>
          </a:p>
        </p:txBody>
      </p:sp>
    </p:spTree>
    <p:extLst>
      <p:ext uri="{BB962C8B-B14F-4D97-AF65-F5344CB8AC3E}">
        <p14:creationId xmlns:p14="http://schemas.microsoft.com/office/powerpoint/2010/main" val="3748070546"/>
      </p:ext>
    </p:extLst>
  </p:cSld>
  <p:clrMapOvr>
    <a:masterClrMapping/>
  </p:clrMapOvr>
  <p:transition>
    <p:diamon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3693770" y="1196752"/>
            <a:ext cx="4984058" cy="1569660"/>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IN THE PUSUIT OF AUTHENTIC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 ROBUST PROMISES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QUALITY DIALOGUE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ahoma" pitchFamily="34" charset="0"/>
                <a:ea typeface="+mn-ea"/>
                <a:cs typeface="Arial" charset="0"/>
              </a:rPr>
              <a:t>IS CRUCIAL</a:t>
            </a:r>
          </a:p>
        </p:txBody>
      </p:sp>
      <p:pic>
        <p:nvPicPr>
          <p:cNvPr id="5" name="Picture 3" descr="scan0001"/>
          <p:cNvPicPr>
            <a:picLocks noChangeAspect="1" noChangeArrowheads="1"/>
          </p:cNvPicPr>
          <p:nvPr/>
        </p:nvPicPr>
        <p:blipFill>
          <a:blip r:embed="rId3" cstate="print">
            <a:extLst>
              <a:ext uri="{28A0092B-C50C-407E-A947-70E740481C1C}">
                <a14:useLocalDpi xmlns:a14="http://schemas.microsoft.com/office/drawing/2010/main" val="0"/>
              </a:ext>
            </a:extLst>
          </a:blip>
          <a:srcRect l="17766" t="67406" r="32878" b="9366"/>
          <a:stretch>
            <a:fillRect/>
          </a:stretch>
        </p:blipFill>
        <p:spPr bwMode="auto">
          <a:xfrm>
            <a:off x="9548713" y="1286772"/>
            <a:ext cx="2149001" cy="1479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F4586C7D-B30A-419B-AC42-1F7CB90593EF}"/>
              </a:ext>
            </a:extLst>
          </p:cNvPr>
          <p:cNvSpPr>
            <a:spLocks noGrp="1" noRot="1" noChangeArrowheads="1"/>
          </p:cNvSpPr>
          <p:nvPr>
            <p:ph type="title"/>
          </p:nvPr>
        </p:nvSpPr>
        <p:spPr>
          <a:xfrm>
            <a:off x="1825625" y="-247675"/>
            <a:ext cx="8540750" cy="1143000"/>
          </a:xfrm>
        </p:spPr>
        <p:txBody>
          <a:bodyPr/>
          <a:lstStyle/>
          <a:p>
            <a:r>
              <a:rPr lang="en-GB" sz="3600" dirty="0"/>
              <a:t>The Nature of Managerial Work</a:t>
            </a:r>
          </a:p>
        </p:txBody>
      </p:sp>
      <p:pic>
        <p:nvPicPr>
          <p:cNvPr id="2" name="Picture 1">
            <a:extLst>
              <a:ext uri="{FF2B5EF4-FFF2-40B4-BE49-F238E27FC236}">
                <a16:creationId xmlns:a16="http://schemas.microsoft.com/office/drawing/2014/main" id="{211FB4A0-C274-40D3-BEF7-E88D23EF3E49}"/>
              </a:ext>
            </a:extLst>
          </p:cNvPr>
          <p:cNvPicPr>
            <a:picLocks noChangeAspect="1"/>
          </p:cNvPicPr>
          <p:nvPr/>
        </p:nvPicPr>
        <p:blipFill>
          <a:blip r:embed="rId4"/>
          <a:stretch>
            <a:fillRect/>
          </a:stretch>
        </p:blipFill>
        <p:spPr>
          <a:xfrm>
            <a:off x="494286" y="1270115"/>
            <a:ext cx="2255716" cy="1591194"/>
          </a:xfrm>
          <a:prstGeom prst="rect">
            <a:avLst/>
          </a:prstGeom>
        </p:spPr>
      </p:pic>
    </p:spTree>
    <p:extLst>
      <p:ext uri="{BB962C8B-B14F-4D97-AF65-F5344CB8AC3E}">
        <p14:creationId xmlns:p14="http://schemas.microsoft.com/office/powerpoint/2010/main" val="1344807042"/>
      </p:ext>
    </p:extLst>
  </p:cSld>
  <p:clrMapOvr>
    <a:masterClrMapping/>
  </p:clrMapOvr>
  <p:transition>
    <p:diamon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4496342" y="1484785"/>
            <a:ext cx="3012363" cy="954107"/>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ahoma" pitchFamily="34" charset="0"/>
                <a:ea typeface="+mn-ea"/>
                <a:cs typeface="Arial" charset="0"/>
              </a:rPr>
              <a:t>QUALITY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ahoma" pitchFamily="34" charset="0"/>
                <a:ea typeface="+mn-ea"/>
                <a:cs typeface="Arial" charset="0"/>
              </a:rPr>
              <a:t>CONCORDANCE</a:t>
            </a:r>
          </a:p>
        </p:txBody>
      </p:sp>
      <p:pic>
        <p:nvPicPr>
          <p:cNvPr id="5" name="Picture 3" descr="scan0001"/>
          <p:cNvPicPr>
            <a:picLocks noChangeAspect="1" noChangeArrowheads="1"/>
          </p:cNvPicPr>
          <p:nvPr/>
        </p:nvPicPr>
        <p:blipFill>
          <a:blip r:embed="rId3" cstate="print">
            <a:extLst>
              <a:ext uri="{28A0092B-C50C-407E-A947-70E740481C1C}">
                <a14:useLocalDpi xmlns:a14="http://schemas.microsoft.com/office/drawing/2010/main" val="0"/>
              </a:ext>
            </a:extLst>
          </a:blip>
          <a:srcRect l="17766" t="67406" r="32878" b="9366"/>
          <a:stretch>
            <a:fillRect/>
          </a:stretch>
        </p:blipFill>
        <p:spPr bwMode="auto">
          <a:xfrm>
            <a:off x="9179315" y="1069379"/>
            <a:ext cx="2370659" cy="1632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E8B578D7-18E3-4A33-994A-7DD085A7AE41}"/>
              </a:ext>
            </a:extLst>
          </p:cNvPr>
          <p:cNvSpPr>
            <a:spLocks noGrp="1" noRot="1" noChangeArrowheads="1"/>
          </p:cNvSpPr>
          <p:nvPr>
            <p:ph type="title"/>
          </p:nvPr>
        </p:nvSpPr>
        <p:spPr>
          <a:xfrm>
            <a:off x="1825625" y="-247675"/>
            <a:ext cx="8540750" cy="1143000"/>
          </a:xfrm>
        </p:spPr>
        <p:txBody>
          <a:bodyPr/>
          <a:lstStyle/>
          <a:p>
            <a:r>
              <a:rPr lang="en-GB" sz="3600" dirty="0"/>
              <a:t>The Nature of Managerial Work</a:t>
            </a:r>
          </a:p>
        </p:txBody>
      </p:sp>
      <p:pic>
        <p:nvPicPr>
          <p:cNvPr id="4" name="Picture 3">
            <a:extLst>
              <a:ext uri="{FF2B5EF4-FFF2-40B4-BE49-F238E27FC236}">
                <a16:creationId xmlns:a16="http://schemas.microsoft.com/office/drawing/2014/main" id="{3C802803-E2A6-4373-97FE-C277110035D0}"/>
              </a:ext>
            </a:extLst>
          </p:cNvPr>
          <p:cNvPicPr>
            <a:picLocks noChangeAspect="1"/>
          </p:cNvPicPr>
          <p:nvPr/>
        </p:nvPicPr>
        <p:blipFill>
          <a:blip r:embed="rId4"/>
          <a:stretch>
            <a:fillRect/>
          </a:stretch>
        </p:blipFill>
        <p:spPr>
          <a:xfrm>
            <a:off x="330200" y="1069379"/>
            <a:ext cx="2457450" cy="1737495"/>
          </a:xfrm>
          <a:prstGeom prst="rect">
            <a:avLst/>
          </a:prstGeom>
        </p:spPr>
      </p:pic>
    </p:spTree>
    <p:extLst>
      <p:ext uri="{BB962C8B-B14F-4D97-AF65-F5344CB8AC3E}">
        <p14:creationId xmlns:p14="http://schemas.microsoft.com/office/powerpoint/2010/main" val="2114944069"/>
      </p:ext>
    </p:extLst>
  </p:cSld>
  <p:clrMapOvr>
    <a:masterClrMapping/>
  </p:clrMapOvr>
  <p:transition>
    <p:diamon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206" y="47942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4791556" y="1392711"/>
            <a:ext cx="2262158" cy="923330"/>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000000"/>
                </a:solidFill>
                <a:effectLst/>
                <a:uLnTx/>
                <a:uFillTx/>
                <a:latin typeface="Tahoma" pitchFamily="34" charset="0"/>
                <a:ea typeface="+mn-ea"/>
                <a:cs typeface="Arial" charset="0"/>
              </a:rPr>
              <a:t>TRUST</a:t>
            </a:r>
          </a:p>
        </p:txBody>
      </p:sp>
      <p:pic>
        <p:nvPicPr>
          <p:cNvPr id="5" name="Picture 3" descr="scan0001"/>
          <p:cNvPicPr>
            <a:picLocks noChangeAspect="1" noChangeArrowheads="1"/>
          </p:cNvPicPr>
          <p:nvPr/>
        </p:nvPicPr>
        <p:blipFill>
          <a:blip r:embed="rId3" cstate="print">
            <a:extLst>
              <a:ext uri="{28A0092B-C50C-407E-A947-70E740481C1C}">
                <a14:useLocalDpi xmlns:a14="http://schemas.microsoft.com/office/drawing/2010/main" val="0"/>
              </a:ext>
            </a:extLst>
          </a:blip>
          <a:srcRect l="17766" t="67406" r="32878" b="9366"/>
          <a:stretch>
            <a:fillRect/>
          </a:stretch>
        </p:blipFill>
        <p:spPr bwMode="auto">
          <a:xfrm>
            <a:off x="9365068" y="1193776"/>
            <a:ext cx="2302165" cy="1585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03A1DEA5-57D4-41F5-975A-0E9F241A8363}"/>
              </a:ext>
            </a:extLst>
          </p:cNvPr>
          <p:cNvSpPr>
            <a:spLocks noGrp="1" noRot="1" noChangeArrowheads="1"/>
          </p:cNvSpPr>
          <p:nvPr>
            <p:ph type="title"/>
          </p:nvPr>
        </p:nvSpPr>
        <p:spPr>
          <a:xfrm>
            <a:off x="1825625" y="-247675"/>
            <a:ext cx="8540750" cy="1143000"/>
          </a:xfrm>
        </p:spPr>
        <p:txBody>
          <a:bodyPr/>
          <a:lstStyle/>
          <a:p>
            <a:r>
              <a:rPr lang="en-GB" sz="3600" dirty="0"/>
              <a:t>The Nature of Managerial Work</a:t>
            </a:r>
          </a:p>
        </p:txBody>
      </p:sp>
      <p:pic>
        <p:nvPicPr>
          <p:cNvPr id="2" name="Picture 1">
            <a:extLst>
              <a:ext uri="{FF2B5EF4-FFF2-40B4-BE49-F238E27FC236}">
                <a16:creationId xmlns:a16="http://schemas.microsoft.com/office/drawing/2014/main" id="{FD5A1CDA-EE85-4FBB-9252-7D6CAF6BECB1}"/>
              </a:ext>
            </a:extLst>
          </p:cNvPr>
          <p:cNvPicPr>
            <a:picLocks noChangeAspect="1"/>
          </p:cNvPicPr>
          <p:nvPr/>
        </p:nvPicPr>
        <p:blipFill>
          <a:blip r:embed="rId4"/>
          <a:stretch>
            <a:fillRect/>
          </a:stretch>
        </p:blipFill>
        <p:spPr>
          <a:xfrm>
            <a:off x="479269" y="1377520"/>
            <a:ext cx="2255716" cy="1585097"/>
          </a:xfrm>
          <a:prstGeom prst="rect">
            <a:avLst/>
          </a:prstGeom>
        </p:spPr>
      </p:pic>
    </p:spTree>
    <p:extLst>
      <p:ext uri="{BB962C8B-B14F-4D97-AF65-F5344CB8AC3E}">
        <p14:creationId xmlns:p14="http://schemas.microsoft.com/office/powerpoint/2010/main" val="543163879"/>
      </p:ext>
    </p:extLst>
  </p:cSld>
  <p:clrMapOvr>
    <a:masterClrMapping/>
  </p:clrMapOvr>
  <p:transition>
    <p:diamon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Rot="1" noChangeArrowheads="1"/>
          </p:cNvSpPr>
          <p:nvPr>
            <p:ph idx="1"/>
          </p:nvPr>
        </p:nvSpPr>
        <p:spPr>
          <a:xfrm>
            <a:off x="279400" y="942182"/>
            <a:ext cx="7083425" cy="4498975"/>
          </a:xfrm>
        </p:spPr>
        <p:txBody>
          <a:bodyPr/>
          <a:lstStyle/>
          <a:p>
            <a:pPr eaLnBrk="1" hangingPunct="1">
              <a:defRPr/>
            </a:pPr>
            <a:r>
              <a:rPr lang="en-GB" dirty="0"/>
              <a:t>An organisation is a collaborative system which is grounded in trust</a:t>
            </a:r>
          </a:p>
          <a:p>
            <a:pPr eaLnBrk="1" hangingPunct="1">
              <a:defRPr/>
            </a:pPr>
            <a:r>
              <a:rPr lang="en-GB" dirty="0"/>
              <a:t>‘Trust’ is the great simplifier </a:t>
            </a:r>
          </a:p>
          <a:p>
            <a:pPr eaLnBrk="1" hangingPunct="1">
              <a:defRPr/>
            </a:pPr>
            <a:r>
              <a:rPr lang="en-GB" dirty="0"/>
              <a:t>‘Trust’ enables the avoidance of the potentially paralyzing complexity of purposive collective endeavour.</a:t>
            </a:r>
          </a:p>
          <a:p>
            <a:pPr eaLnBrk="1" hangingPunct="1">
              <a:defRPr/>
            </a:pPr>
            <a:endParaRPr lang="en-GB" dirty="0"/>
          </a:p>
          <a:p>
            <a:pPr eaLnBrk="1" hangingPunct="1">
              <a:defRPr/>
            </a:pPr>
            <a:endParaRPr lang="en-GB" dirty="0"/>
          </a:p>
          <a:p>
            <a:pPr eaLnBrk="1" hangingPunct="1">
              <a:defRPr/>
            </a:pPr>
            <a:endParaRPr lang="en-GB" dirty="0"/>
          </a:p>
        </p:txBody>
      </p:sp>
      <p:pic>
        <p:nvPicPr>
          <p:cNvPr id="363524" name="Picture 4" descr="MCj0332500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4199" y="4375710"/>
            <a:ext cx="6188075" cy="213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0FC2AA20-56FA-42D6-BAE3-14C36D76D4E7}"/>
              </a:ext>
            </a:extLst>
          </p:cNvPr>
          <p:cNvSpPr txBox="1"/>
          <p:nvPr/>
        </p:nvSpPr>
        <p:spPr>
          <a:xfrm>
            <a:off x="1335562" y="144017"/>
            <a:ext cx="9378000" cy="646331"/>
          </a:xfrm>
          <a:prstGeom prst="rect">
            <a:avLst/>
          </a:prstGeom>
          <a:noFill/>
          <a:ln w="41275">
            <a:solidFill>
              <a:schemeClr val="tx1"/>
            </a:solidFill>
          </a:ln>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CC"/>
                </a:solidFill>
                <a:effectLst/>
                <a:uLnTx/>
                <a:uFillTx/>
                <a:latin typeface="Tahoma"/>
                <a:ea typeface="+mn-ea"/>
                <a:cs typeface="Arial"/>
              </a:rPr>
              <a:t>The Wicked World of Managerial Choice </a:t>
            </a:r>
          </a:p>
        </p:txBody>
      </p:sp>
      <p:pic>
        <p:nvPicPr>
          <p:cNvPr id="4" name="Picture 3">
            <a:extLst>
              <a:ext uri="{FF2B5EF4-FFF2-40B4-BE49-F238E27FC236}">
                <a16:creationId xmlns:a16="http://schemas.microsoft.com/office/drawing/2014/main" id="{8CB0072B-E7EB-4BBC-9C3D-F5FFE216C9A0}"/>
              </a:ext>
            </a:extLst>
          </p:cNvPr>
          <p:cNvPicPr>
            <a:picLocks noChangeAspect="1"/>
          </p:cNvPicPr>
          <p:nvPr/>
        </p:nvPicPr>
        <p:blipFill>
          <a:blip r:embed="rId3"/>
          <a:stretch>
            <a:fillRect/>
          </a:stretch>
        </p:blipFill>
        <p:spPr>
          <a:xfrm>
            <a:off x="7294401" y="1297619"/>
            <a:ext cx="4618199" cy="4618199"/>
          </a:xfrm>
          <a:prstGeom prst="rect">
            <a:avLst/>
          </a:prstGeom>
        </p:spPr>
      </p:pic>
    </p:spTree>
    <p:extLst>
      <p:ext uri="{BB962C8B-B14F-4D97-AF65-F5344CB8AC3E}">
        <p14:creationId xmlns:p14="http://schemas.microsoft.com/office/powerpoint/2010/main" val="409326531"/>
      </p:ext>
    </p:extLst>
  </p:cSld>
  <p:clrMapOvr>
    <a:masterClrMapping/>
  </p:clrMapOvr>
  <p:transition>
    <p:diamon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166" y="36512"/>
            <a:ext cx="11387667" cy="1143000"/>
          </a:xfrm>
        </p:spPr>
        <p:txBody>
          <a:bodyPr/>
          <a:lstStyle/>
          <a:p>
            <a:pPr eaLnBrk="1" hangingPunct="1">
              <a:defRPr/>
            </a:pPr>
            <a:r>
              <a:rPr lang="en-GB" dirty="0"/>
              <a:t>THE PARADOX OF TRUST</a:t>
            </a:r>
          </a:p>
        </p:txBody>
      </p:sp>
      <p:sp>
        <p:nvSpPr>
          <p:cNvPr id="3" name="Content Placeholder 2"/>
          <p:cNvSpPr>
            <a:spLocks noGrp="1"/>
          </p:cNvSpPr>
          <p:nvPr>
            <p:ph idx="1"/>
          </p:nvPr>
        </p:nvSpPr>
        <p:spPr>
          <a:xfrm>
            <a:off x="402166" y="1179513"/>
            <a:ext cx="5808134" cy="2391001"/>
          </a:xfrm>
        </p:spPr>
        <p:txBody>
          <a:bodyPr/>
          <a:lstStyle/>
          <a:p>
            <a:pPr eaLnBrk="1" hangingPunct="1">
              <a:defRPr/>
            </a:pPr>
            <a:r>
              <a:rPr lang="en-GB" sz="4400" dirty="0"/>
              <a:t>You have to be mad to trust anyone</a:t>
            </a:r>
          </a:p>
          <a:p>
            <a:pPr eaLnBrk="1" hangingPunct="1">
              <a:defRPr/>
            </a:pPr>
            <a:r>
              <a:rPr lang="en-GB" sz="4400" b="1" dirty="0"/>
              <a:t>BUT</a:t>
            </a:r>
          </a:p>
          <a:p>
            <a:pPr marL="0" indent="0" eaLnBrk="1" hangingPunct="1">
              <a:buNone/>
              <a:defRPr/>
            </a:pPr>
            <a:endParaRPr lang="en-GB" sz="4400" b="1" dirty="0"/>
          </a:p>
          <a:p>
            <a:pPr eaLnBrk="1" hangingPunct="1">
              <a:defRPr/>
            </a:pPr>
            <a:endParaRPr lang="en-GB" sz="4400" b="1" dirty="0"/>
          </a:p>
          <a:p>
            <a:pPr eaLnBrk="1" hangingPunct="1">
              <a:defRPr/>
            </a:pPr>
            <a:endParaRPr lang="en-GB" sz="4400" dirty="0"/>
          </a:p>
        </p:txBody>
      </p:sp>
      <p:pic>
        <p:nvPicPr>
          <p:cNvPr id="365572" name="Picture 2" descr="http://aclacour.stu.cofc.edu/imagefiles/trustm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7167" y="2069404"/>
            <a:ext cx="4154745" cy="458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CBCF2F21-963E-4626-A31C-CBB380E8752A}"/>
              </a:ext>
            </a:extLst>
          </p:cNvPr>
          <p:cNvPicPr>
            <a:picLocks noChangeAspect="1"/>
          </p:cNvPicPr>
          <p:nvPr/>
        </p:nvPicPr>
        <p:blipFill>
          <a:blip r:embed="rId3"/>
          <a:stretch>
            <a:fillRect/>
          </a:stretch>
        </p:blipFill>
        <p:spPr>
          <a:xfrm>
            <a:off x="10090093" y="1431639"/>
            <a:ext cx="1955711" cy="5226305"/>
          </a:xfrm>
          <a:prstGeom prst="rect">
            <a:avLst/>
          </a:prstGeom>
        </p:spPr>
      </p:pic>
      <p:sp>
        <p:nvSpPr>
          <p:cNvPr id="5" name="TextBox 4">
            <a:extLst>
              <a:ext uri="{FF2B5EF4-FFF2-40B4-BE49-F238E27FC236}">
                <a16:creationId xmlns:a16="http://schemas.microsoft.com/office/drawing/2014/main" id="{27796CEF-0A40-4E3B-881E-D43B7DCBCE78}"/>
              </a:ext>
            </a:extLst>
          </p:cNvPr>
          <p:cNvSpPr txBox="1"/>
          <p:nvPr/>
        </p:nvSpPr>
        <p:spPr>
          <a:xfrm>
            <a:off x="592183" y="5747658"/>
            <a:ext cx="4738798"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FFFFFF"/>
                </a:solidFill>
                <a:effectLst/>
                <a:uLnTx/>
                <a:uFillTx/>
                <a:latin typeface="Tahoma"/>
                <a:ea typeface="+mn-ea"/>
                <a:cs typeface="Arial"/>
              </a:rPr>
              <a:t>COLLABORATITION</a:t>
            </a:r>
          </a:p>
        </p:txBody>
      </p:sp>
      <p:sp>
        <p:nvSpPr>
          <p:cNvPr id="6" name="TextBox 5">
            <a:extLst>
              <a:ext uri="{FF2B5EF4-FFF2-40B4-BE49-F238E27FC236}">
                <a16:creationId xmlns:a16="http://schemas.microsoft.com/office/drawing/2014/main" id="{C6C66715-325B-4EE7-8EC3-32710E80A5EB}"/>
              </a:ext>
            </a:extLst>
          </p:cNvPr>
          <p:cNvSpPr txBox="1"/>
          <p:nvPr/>
        </p:nvSpPr>
        <p:spPr>
          <a:xfrm>
            <a:off x="333586" y="3429000"/>
            <a:ext cx="4606834" cy="2123658"/>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GB" sz="44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If you do not trust anyone you will go mad</a:t>
            </a:r>
          </a:p>
        </p:txBody>
      </p:sp>
      <p:sp>
        <p:nvSpPr>
          <p:cNvPr id="7" name="TextBox 6">
            <a:extLst>
              <a:ext uri="{FF2B5EF4-FFF2-40B4-BE49-F238E27FC236}">
                <a16:creationId xmlns:a16="http://schemas.microsoft.com/office/drawing/2014/main" id="{187383A5-8F57-40BD-B168-AF576F7386FA}"/>
              </a:ext>
            </a:extLst>
          </p:cNvPr>
          <p:cNvSpPr txBox="1"/>
          <p:nvPr/>
        </p:nvSpPr>
        <p:spPr>
          <a:xfrm>
            <a:off x="5677149" y="2200007"/>
            <a:ext cx="3874779" cy="523220"/>
          </a:xfrm>
          <a:prstGeom prst="rect">
            <a:avLst/>
          </a:prstGeom>
          <a:solidFill>
            <a:schemeClr val="accent4">
              <a:lumMod val="1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PROMISES AND TRUST</a:t>
            </a:r>
          </a:p>
        </p:txBody>
      </p:sp>
    </p:spTree>
    <p:extLst>
      <p:ext uri="{BB962C8B-B14F-4D97-AF65-F5344CB8AC3E}">
        <p14:creationId xmlns:p14="http://schemas.microsoft.com/office/powerpoint/2010/main" val="1021311834"/>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166" y="36512"/>
            <a:ext cx="11387667" cy="1143000"/>
          </a:xfrm>
        </p:spPr>
        <p:txBody>
          <a:bodyPr/>
          <a:lstStyle/>
          <a:p>
            <a:pPr eaLnBrk="1" hangingPunct="1">
              <a:defRPr/>
            </a:pPr>
            <a:r>
              <a:rPr lang="en-GB" dirty="0"/>
              <a:t>THE PARADOX OF TRUST</a:t>
            </a:r>
          </a:p>
        </p:txBody>
      </p:sp>
      <p:sp>
        <p:nvSpPr>
          <p:cNvPr id="3" name="Content Placeholder 2"/>
          <p:cNvSpPr>
            <a:spLocks noGrp="1"/>
          </p:cNvSpPr>
          <p:nvPr>
            <p:ph idx="1"/>
          </p:nvPr>
        </p:nvSpPr>
        <p:spPr>
          <a:xfrm>
            <a:off x="402166" y="1179513"/>
            <a:ext cx="5808134" cy="2391001"/>
          </a:xfrm>
        </p:spPr>
        <p:txBody>
          <a:bodyPr/>
          <a:lstStyle/>
          <a:p>
            <a:pPr eaLnBrk="1" hangingPunct="1">
              <a:defRPr/>
            </a:pPr>
            <a:r>
              <a:rPr lang="en-GB" sz="4400" dirty="0"/>
              <a:t>You have to be mad to trust anyone</a:t>
            </a:r>
          </a:p>
          <a:p>
            <a:pPr eaLnBrk="1" hangingPunct="1">
              <a:defRPr/>
            </a:pPr>
            <a:r>
              <a:rPr lang="en-GB" sz="4400" b="1" dirty="0"/>
              <a:t>BUT</a:t>
            </a:r>
          </a:p>
          <a:p>
            <a:pPr marL="0" indent="0" eaLnBrk="1" hangingPunct="1">
              <a:buNone/>
              <a:defRPr/>
            </a:pPr>
            <a:endParaRPr lang="en-GB" sz="4400" b="1" dirty="0"/>
          </a:p>
          <a:p>
            <a:pPr eaLnBrk="1" hangingPunct="1">
              <a:defRPr/>
            </a:pPr>
            <a:endParaRPr lang="en-GB" sz="4400" b="1" dirty="0"/>
          </a:p>
          <a:p>
            <a:pPr eaLnBrk="1" hangingPunct="1">
              <a:defRPr/>
            </a:pPr>
            <a:endParaRPr lang="en-GB" sz="4400" dirty="0"/>
          </a:p>
        </p:txBody>
      </p:sp>
      <p:pic>
        <p:nvPicPr>
          <p:cNvPr id="365572" name="Picture 2" descr="http://aclacour.stu.cofc.edu/imagefiles/trustm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7167" y="2069404"/>
            <a:ext cx="4154745" cy="458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CBCF2F21-963E-4626-A31C-CBB380E8752A}"/>
              </a:ext>
            </a:extLst>
          </p:cNvPr>
          <p:cNvPicPr>
            <a:picLocks noChangeAspect="1"/>
          </p:cNvPicPr>
          <p:nvPr/>
        </p:nvPicPr>
        <p:blipFill>
          <a:blip r:embed="rId3"/>
          <a:stretch>
            <a:fillRect/>
          </a:stretch>
        </p:blipFill>
        <p:spPr>
          <a:xfrm>
            <a:off x="10090093" y="1431639"/>
            <a:ext cx="1955711" cy="5226305"/>
          </a:xfrm>
          <a:prstGeom prst="rect">
            <a:avLst/>
          </a:prstGeom>
        </p:spPr>
      </p:pic>
      <p:sp>
        <p:nvSpPr>
          <p:cNvPr id="5" name="TextBox 4">
            <a:extLst>
              <a:ext uri="{FF2B5EF4-FFF2-40B4-BE49-F238E27FC236}">
                <a16:creationId xmlns:a16="http://schemas.microsoft.com/office/drawing/2014/main" id="{27796CEF-0A40-4E3B-881E-D43B7DCBCE78}"/>
              </a:ext>
            </a:extLst>
          </p:cNvPr>
          <p:cNvSpPr txBox="1"/>
          <p:nvPr/>
        </p:nvSpPr>
        <p:spPr>
          <a:xfrm>
            <a:off x="592183" y="5747658"/>
            <a:ext cx="4738798"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FFFFFF"/>
                </a:solidFill>
                <a:effectLst/>
                <a:uLnTx/>
                <a:uFillTx/>
                <a:latin typeface="Tahoma"/>
                <a:ea typeface="+mn-ea"/>
                <a:cs typeface="Arial"/>
              </a:rPr>
              <a:t>COLLABORATITION</a:t>
            </a:r>
          </a:p>
        </p:txBody>
      </p:sp>
      <p:sp>
        <p:nvSpPr>
          <p:cNvPr id="6" name="TextBox 5">
            <a:extLst>
              <a:ext uri="{FF2B5EF4-FFF2-40B4-BE49-F238E27FC236}">
                <a16:creationId xmlns:a16="http://schemas.microsoft.com/office/drawing/2014/main" id="{C6C66715-325B-4EE7-8EC3-32710E80A5EB}"/>
              </a:ext>
            </a:extLst>
          </p:cNvPr>
          <p:cNvSpPr txBox="1"/>
          <p:nvPr/>
        </p:nvSpPr>
        <p:spPr>
          <a:xfrm>
            <a:off x="333586" y="3429000"/>
            <a:ext cx="4606834" cy="2123658"/>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GB" sz="44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n-ea"/>
                <a:cs typeface="Arial"/>
              </a:rPr>
              <a:t>If you do not trust anyone you will go mad</a:t>
            </a:r>
          </a:p>
        </p:txBody>
      </p:sp>
      <p:sp>
        <p:nvSpPr>
          <p:cNvPr id="7" name="TextBox 6">
            <a:extLst>
              <a:ext uri="{FF2B5EF4-FFF2-40B4-BE49-F238E27FC236}">
                <a16:creationId xmlns:a16="http://schemas.microsoft.com/office/drawing/2014/main" id="{187383A5-8F57-40BD-B168-AF576F7386FA}"/>
              </a:ext>
            </a:extLst>
          </p:cNvPr>
          <p:cNvSpPr txBox="1"/>
          <p:nvPr/>
        </p:nvSpPr>
        <p:spPr>
          <a:xfrm>
            <a:off x="5677149" y="2200007"/>
            <a:ext cx="3874779" cy="523220"/>
          </a:xfrm>
          <a:prstGeom prst="rect">
            <a:avLst/>
          </a:prstGeom>
          <a:solidFill>
            <a:schemeClr val="accent4">
              <a:lumMod val="1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PROMISES AND TRUST</a:t>
            </a:r>
          </a:p>
        </p:txBody>
      </p:sp>
      <p:sp>
        <p:nvSpPr>
          <p:cNvPr id="9" name="TextBox 8">
            <a:extLst>
              <a:ext uri="{FF2B5EF4-FFF2-40B4-BE49-F238E27FC236}">
                <a16:creationId xmlns:a16="http://schemas.microsoft.com/office/drawing/2014/main" id="{D8006352-D01D-4E6E-88CF-BE9D9714890E}"/>
              </a:ext>
            </a:extLst>
          </p:cNvPr>
          <p:cNvSpPr txBox="1"/>
          <p:nvPr/>
        </p:nvSpPr>
        <p:spPr>
          <a:xfrm rot="20601082">
            <a:off x="308374" y="2480396"/>
            <a:ext cx="10937289" cy="1446550"/>
          </a:xfrm>
          <a:prstGeom prst="rect">
            <a:avLst/>
          </a:prstGeom>
          <a:solidFill>
            <a:srgbClr val="0000FF"/>
          </a:solid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1200" cap="none" spc="0" normalizeH="0" baseline="0" noProof="0" dirty="0">
                <a:ln>
                  <a:noFill/>
                </a:ln>
                <a:solidFill>
                  <a:srgbClr val="FFFFFF"/>
                </a:solidFill>
                <a:effectLst/>
                <a:uLnTx/>
                <a:uFillTx/>
                <a:latin typeface="Tahoma"/>
                <a:ea typeface="+mn-ea"/>
                <a:cs typeface="Arial"/>
              </a:rPr>
              <a:t>IN WHOM TO TRUST IS YOUR CHOICE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1200" cap="none" spc="0" normalizeH="0" baseline="0" noProof="0" dirty="0">
                <a:ln>
                  <a:noFill/>
                </a:ln>
                <a:solidFill>
                  <a:srgbClr val="FFFFFF"/>
                </a:solidFill>
                <a:effectLst/>
                <a:uLnTx/>
                <a:uFillTx/>
                <a:latin typeface="Tahoma"/>
                <a:ea typeface="+mn-ea"/>
                <a:cs typeface="Arial"/>
              </a:rPr>
              <a:t>AND A CHOICE OF IMMENSE IMPORTANCE</a:t>
            </a:r>
          </a:p>
        </p:txBody>
      </p:sp>
    </p:spTree>
    <p:extLst>
      <p:ext uri="{BB962C8B-B14F-4D97-AF65-F5344CB8AC3E}">
        <p14:creationId xmlns:p14="http://schemas.microsoft.com/office/powerpoint/2010/main" val="1764582517"/>
      </p:ext>
    </p:extLst>
  </p:cSld>
  <p:clrMapOvr>
    <a:masterClrMapping/>
  </p:clrMapOvr>
  <p:transition>
    <p:diamon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CEE77-F3F1-A3F7-937B-7F1F6D8D7B6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B405E5C-2C6F-2210-9252-218AF93381D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943396361"/>
      </p:ext>
    </p:extLst>
  </p:cSld>
  <p:clrMapOvr>
    <a:masterClrMapping/>
  </p:clrMapOvr>
  <p:transition>
    <p:diamon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rrowheads="1"/>
          </p:cNvSpPr>
          <p:nvPr>
            <p:ph type="title"/>
          </p:nvPr>
        </p:nvSpPr>
        <p:spPr/>
        <p:txBody>
          <a:bodyPr/>
          <a:lstStyle/>
          <a:p>
            <a:r>
              <a:rPr lang="en-GB"/>
              <a:t>The Nature of Managerial Work</a:t>
            </a:r>
          </a:p>
        </p:txBody>
      </p:sp>
      <p:sp>
        <p:nvSpPr>
          <p:cNvPr id="138243" name="Rectangle 3"/>
          <p:cNvSpPr>
            <a:spLocks noGrp="1" noRot="1" noChangeArrowheads="1"/>
          </p:cNvSpPr>
          <p:nvPr>
            <p:ph idx="1"/>
          </p:nvPr>
        </p:nvSpPr>
        <p:spPr>
          <a:xfrm>
            <a:off x="1825625" y="1341439"/>
            <a:ext cx="8540750" cy="4498975"/>
          </a:xfrm>
        </p:spPr>
        <p:txBody>
          <a:bodyPr/>
          <a:lstStyle/>
          <a:p>
            <a:r>
              <a:rPr lang="en-US" dirty="0"/>
              <a:t>promises are inter-subjective;</a:t>
            </a:r>
          </a:p>
          <a:p>
            <a:pPr lvl="1"/>
            <a:r>
              <a:rPr lang="en-US" dirty="0"/>
              <a:t> they have a </a:t>
            </a:r>
            <a:r>
              <a:rPr lang="en-US" dirty="0">
                <a:solidFill>
                  <a:srgbClr val="FFFF00"/>
                </a:solidFill>
              </a:rPr>
              <a:t>‘who to whom’ </a:t>
            </a:r>
            <a:r>
              <a:rPr lang="en-US" dirty="0"/>
              <a:t>character. </a:t>
            </a:r>
            <a:endParaRPr lang="en-GB" dirty="0"/>
          </a:p>
          <a:p>
            <a:endParaRPr lang="en-GB" dirty="0"/>
          </a:p>
        </p:txBody>
      </p:sp>
      <p:pic>
        <p:nvPicPr>
          <p:cNvPr id="138247" name="Picture 7"/>
          <p:cNvPicPr>
            <a:picLocks noChangeAspect="1" noChangeArrowheads="1"/>
          </p:cNvPicPr>
          <p:nvPr/>
        </p:nvPicPr>
        <p:blipFill>
          <a:blip r:embed="rId4" cstate="print"/>
          <a:srcRect/>
          <a:stretch>
            <a:fillRect/>
          </a:stretch>
        </p:blipFill>
        <p:spPr bwMode="auto">
          <a:xfrm>
            <a:off x="1774826" y="2762250"/>
            <a:ext cx="5616575" cy="3505200"/>
          </a:xfrm>
          <a:prstGeom prst="rect">
            <a:avLst/>
          </a:prstGeom>
          <a:noFill/>
          <a:ln w="9525">
            <a:noFill/>
            <a:miter lim="800000"/>
            <a:headEnd/>
            <a:tailEnd/>
          </a:ln>
          <a:effectLst/>
        </p:spPr>
      </p:pic>
      <p:pic>
        <p:nvPicPr>
          <p:cNvPr id="138248" name="Picture 8" descr="MPj04065690000[1]"/>
          <p:cNvPicPr>
            <a:picLocks noChangeAspect="1" noChangeArrowheads="1"/>
          </p:cNvPicPr>
          <p:nvPr/>
        </p:nvPicPr>
        <p:blipFill>
          <a:blip r:embed="rId5" cstate="print"/>
          <a:srcRect/>
          <a:stretch>
            <a:fillRect/>
          </a:stretch>
        </p:blipFill>
        <p:spPr bwMode="auto">
          <a:xfrm>
            <a:off x="7535864" y="2492375"/>
            <a:ext cx="2808287" cy="2247900"/>
          </a:xfrm>
          <a:prstGeom prst="rect">
            <a:avLst/>
          </a:prstGeom>
          <a:noFill/>
        </p:spPr>
      </p:pic>
    </p:spTree>
    <p:extLst>
      <p:ext uri="{BB962C8B-B14F-4D97-AF65-F5344CB8AC3E}">
        <p14:creationId xmlns:p14="http://schemas.microsoft.com/office/powerpoint/2010/main" val="2876376149"/>
      </p:ext>
    </p:extLst>
  </p:cSld>
  <p:clrMapOvr>
    <a:masterClrMapping/>
  </p:clrMapOvr>
  <p:transition>
    <p:diamond/>
    <p:sndAc>
      <p:stSnd>
        <p:snd r:embed="rId3" name="click.wav"/>
      </p:stSnd>
    </p:sndAc>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2098" name="Picture 2" descr="C:\Documents and Settings\lenney\Local Settings\Temp\Temporary Internet Files\Content.IE5\SD62ZQ4H\MC900435997[1].wmf"/>
          <p:cNvPicPr>
            <a:picLocks noChangeAspect="1" noChangeArrowheads="1"/>
          </p:cNvPicPr>
          <p:nvPr/>
        </p:nvPicPr>
        <p:blipFill>
          <a:blip r:embed="rId3" cstate="print"/>
          <a:srcRect/>
          <a:stretch>
            <a:fillRect/>
          </a:stretch>
        </p:blipFill>
        <p:spPr bwMode="auto">
          <a:xfrm>
            <a:off x="2783632" y="143780"/>
            <a:ext cx="6984776" cy="6453572"/>
          </a:xfrm>
          <a:prstGeom prst="rect">
            <a:avLst/>
          </a:prstGeom>
          <a:noFill/>
        </p:spPr>
      </p:pic>
      <p:sp>
        <p:nvSpPr>
          <p:cNvPr id="4" name="TextBox 3"/>
          <p:cNvSpPr txBox="1"/>
          <p:nvPr/>
        </p:nvSpPr>
        <p:spPr>
          <a:xfrm rot="4021229">
            <a:off x="3955749" y="4685286"/>
            <a:ext cx="1015021" cy="246221"/>
          </a:xfrm>
          <a:prstGeom prst="rect">
            <a:avLst/>
          </a:prstGeom>
          <a:solidFill>
            <a:srgbClr val="C00000"/>
          </a:solid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srgbClr val="FFFFFF"/>
                </a:solidFill>
                <a:effectLst/>
                <a:uLnTx/>
                <a:uFillTx/>
                <a:latin typeface="Tahoma" pitchFamily="34" charset="0"/>
                <a:ea typeface="+mn-ea"/>
                <a:cs typeface="Arial" charset="0"/>
              </a:rPr>
              <a:t>Actions </a:t>
            </a:r>
            <a:r>
              <a:rPr kumimoji="0" lang="en-GB" sz="1000" b="0" i="0" u="none" strike="noStrike" kern="1200" cap="none" spc="0" normalizeH="0" baseline="0" noProof="0" dirty="0" err="1">
                <a:ln>
                  <a:noFill/>
                </a:ln>
                <a:solidFill>
                  <a:srgbClr val="FFFFFF"/>
                </a:solidFill>
                <a:effectLst/>
                <a:uLnTx/>
                <a:uFillTx/>
                <a:latin typeface="Tahoma" pitchFamily="34" charset="0"/>
                <a:ea typeface="+mn-ea"/>
                <a:cs typeface="Arial" charset="0"/>
              </a:rPr>
              <a:t>arisng</a:t>
            </a:r>
            <a:r>
              <a:rPr kumimoji="0" lang="en-GB" sz="1000" b="0" i="0" u="none" strike="noStrike" kern="1200" cap="none" spc="0" normalizeH="0" baseline="0" noProof="0" dirty="0">
                <a:ln>
                  <a:noFill/>
                </a:ln>
                <a:solidFill>
                  <a:srgbClr val="FFFFFF"/>
                </a:solidFill>
                <a:effectLst/>
                <a:uLnTx/>
                <a:uFillTx/>
                <a:latin typeface="Tahoma" pitchFamily="34" charset="0"/>
                <a:ea typeface="+mn-ea"/>
                <a:cs typeface="Arial" charset="0"/>
              </a:rPr>
              <a:t> </a:t>
            </a:r>
          </a:p>
        </p:txBody>
      </p:sp>
      <p:sp>
        <p:nvSpPr>
          <p:cNvPr id="6" name="TextBox 5"/>
          <p:cNvSpPr txBox="1"/>
          <p:nvPr/>
        </p:nvSpPr>
        <p:spPr>
          <a:xfrm rot="19701845">
            <a:off x="3326014" y="826130"/>
            <a:ext cx="1756956"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EXPECTATIONS</a:t>
            </a:r>
          </a:p>
        </p:txBody>
      </p:sp>
      <p:sp>
        <p:nvSpPr>
          <p:cNvPr id="7" name="TextBox 6"/>
          <p:cNvSpPr txBox="1"/>
          <p:nvPr/>
        </p:nvSpPr>
        <p:spPr>
          <a:xfrm rot="2067436">
            <a:off x="7550914" y="655520"/>
            <a:ext cx="1510350"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INTENTIONS</a:t>
            </a:r>
          </a:p>
        </p:txBody>
      </p:sp>
      <p:sp>
        <p:nvSpPr>
          <p:cNvPr id="8" name="TextBox 7"/>
          <p:cNvSpPr txBox="1"/>
          <p:nvPr/>
        </p:nvSpPr>
        <p:spPr>
          <a:xfrm rot="18305379">
            <a:off x="5817741" y="3876860"/>
            <a:ext cx="1268296" cy="369332"/>
          </a:xfrm>
          <a:prstGeom prst="rect">
            <a:avLst/>
          </a:prstGeom>
          <a:solidFill>
            <a:schemeClr val="bg2">
              <a:alpha val="32000"/>
            </a:schemeClr>
          </a:solid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PROMISES</a:t>
            </a:r>
          </a:p>
        </p:txBody>
      </p:sp>
      <p:sp>
        <p:nvSpPr>
          <p:cNvPr id="9" name="TextBox 8"/>
          <p:cNvSpPr txBox="1"/>
          <p:nvPr/>
        </p:nvSpPr>
        <p:spPr>
          <a:xfrm>
            <a:off x="5591945" y="5229200"/>
            <a:ext cx="1279517" cy="92333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IN THE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SPACE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pitchFamily="34" charset="0"/>
                <a:ea typeface="+mn-ea"/>
                <a:cs typeface="Arial" charset="0"/>
              </a:rPr>
              <a:t> BETWEEN</a:t>
            </a:r>
          </a:p>
        </p:txBody>
      </p:sp>
    </p:spTree>
    <p:extLst>
      <p:ext uri="{BB962C8B-B14F-4D97-AF65-F5344CB8AC3E}">
        <p14:creationId xmlns:p14="http://schemas.microsoft.com/office/powerpoint/2010/main" val="4263741274"/>
      </p:ext>
    </p:extLst>
  </p:cSld>
  <p:clrMapOvr>
    <a:masterClrMapping/>
  </p:clrMapOvr>
  <p:transition>
    <p:diamond/>
    <p:sndAc>
      <p:stSnd>
        <p:snd r:embed="rId2" name="click.wav"/>
      </p:stSnd>
    </p:sndAc>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rrowheads="1"/>
          </p:cNvSpPr>
          <p:nvPr>
            <p:ph type="title"/>
          </p:nvPr>
        </p:nvSpPr>
        <p:spPr>
          <a:xfrm>
            <a:off x="1825625" y="44450"/>
            <a:ext cx="8540750" cy="1143000"/>
          </a:xfrm>
        </p:spPr>
        <p:txBody>
          <a:bodyPr/>
          <a:lstStyle/>
          <a:p>
            <a:r>
              <a:rPr lang="en-GB"/>
              <a:t>The Nature of Managerial Work</a:t>
            </a:r>
          </a:p>
        </p:txBody>
      </p:sp>
      <p:sp>
        <p:nvSpPr>
          <p:cNvPr id="139267" name="Rectangle 3"/>
          <p:cNvSpPr>
            <a:spLocks noGrp="1" noRot="1" noChangeArrowheads="1"/>
          </p:cNvSpPr>
          <p:nvPr>
            <p:ph idx="1"/>
          </p:nvPr>
        </p:nvSpPr>
        <p:spPr>
          <a:xfrm>
            <a:off x="1825625" y="1412876"/>
            <a:ext cx="8540750" cy="4498975"/>
          </a:xfrm>
        </p:spPr>
        <p:txBody>
          <a:bodyPr/>
          <a:lstStyle/>
          <a:p>
            <a:r>
              <a:rPr lang="en-US" dirty="0"/>
              <a:t>No ‘collective’ be it an organization, department, function or government can accept/craft a commission</a:t>
            </a:r>
            <a:endParaRPr lang="en-GB" dirty="0"/>
          </a:p>
        </p:txBody>
      </p:sp>
      <p:pic>
        <p:nvPicPr>
          <p:cNvPr id="139271" name="Picture 7" descr="MCj00901250000[1]"/>
          <p:cNvPicPr>
            <a:picLocks noChangeAspect="1" noChangeArrowheads="1"/>
          </p:cNvPicPr>
          <p:nvPr/>
        </p:nvPicPr>
        <p:blipFill>
          <a:blip r:embed="rId3" cstate="print"/>
          <a:srcRect/>
          <a:stretch>
            <a:fillRect/>
          </a:stretch>
        </p:blipFill>
        <p:spPr bwMode="auto">
          <a:xfrm>
            <a:off x="6240464" y="3227388"/>
            <a:ext cx="3455987" cy="3181350"/>
          </a:xfrm>
          <a:prstGeom prst="rect">
            <a:avLst/>
          </a:prstGeom>
          <a:noFill/>
        </p:spPr>
      </p:pic>
      <p:pic>
        <p:nvPicPr>
          <p:cNvPr id="139273" name="Picture 9" descr="MPj04306670000[1]"/>
          <p:cNvPicPr>
            <a:picLocks noChangeAspect="1" noChangeArrowheads="1"/>
          </p:cNvPicPr>
          <p:nvPr/>
        </p:nvPicPr>
        <p:blipFill>
          <a:blip r:embed="rId4" cstate="print"/>
          <a:srcRect/>
          <a:stretch>
            <a:fillRect/>
          </a:stretch>
        </p:blipFill>
        <p:spPr bwMode="auto">
          <a:xfrm>
            <a:off x="2566988" y="3357563"/>
            <a:ext cx="3097212" cy="3097212"/>
          </a:xfrm>
          <a:prstGeom prst="rect">
            <a:avLst/>
          </a:prstGeom>
          <a:noFill/>
        </p:spPr>
      </p:pic>
    </p:spTree>
    <p:extLst>
      <p:ext uri="{BB962C8B-B14F-4D97-AF65-F5344CB8AC3E}">
        <p14:creationId xmlns:p14="http://schemas.microsoft.com/office/powerpoint/2010/main" val="2638202214"/>
      </p:ext>
    </p:extLst>
  </p:cSld>
  <p:clrMapOvr>
    <a:masterClrMapping/>
  </p:clrMapOvr>
  <p:transition>
    <p:diamond/>
    <p:sndAc>
      <p:stSnd>
        <p:snd r:embed="rId2" name="click.wav"/>
      </p:stSnd>
    </p:sndAc>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rrowheads="1"/>
          </p:cNvSpPr>
          <p:nvPr>
            <p:ph type="title"/>
          </p:nvPr>
        </p:nvSpPr>
        <p:spPr>
          <a:xfrm>
            <a:off x="402166" y="29252"/>
            <a:ext cx="11387667" cy="1143000"/>
          </a:xfrm>
        </p:spPr>
        <p:txBody>
          <a:bodyPr/>
          <a:lstStyle/>
          <a:p>
            <a:r>
              <a:rPr lang="en-GB" dirty="0"/>
              <a:t>The Nature of Managerial Work</a:t>
            </a:r>
          </a:p>
        </p:txBody>
      </p:sp>
      <p:sp>
        <p:nvSpPr>
          <p:cNvPr id="143363" name="Rectangle 3"/>
          <p:cNvSpPr>
            <a:spLocks noGrp="1" noRot="1" noChangeArrowheads="1"/>
          </p:cNvSpPr>
          <p:nvPr>
            <p:ph idx="1"/>
          </p:nvPr>
        </p:nvSpPr>
        <p:spPr>
          <a:xfrm>
            <a:off x="548911" y="1077002"/>
            <a:ext cx="10763250" cy="3304498"/>
          </a:xfrm>
        </p:spPr>
        <p:txBody>
          <a:bodyPr/>
          <a:lstStyle/>
          <a:p>
            <a:pPr>
              <a:lnSpc>
                <a:spcPct val="80000"/>
              </a:lnSpc>
            </a:pPr>
            <a:r>
              <a:rPr lang="en-GB" sz="4800" dirty="0"/>
              <a:t>An individual with a particular hierarchical position has within their ‘power’ the capability of making, shaping &amp; accepting promises on behalf of others</a:t>
            </a:r>
          </a:p>
        </p:txBody>
      </p:sp>
      <p:pic>
        <p:nvPicPr>
          <p:cNvPr id="143365" name="Picture 5" descr="MCj02997390000[1]"/>
          <p:cNvPicPr>
            <a:picLocks noChangeAspect="1" noChangeArrowheads="1"/>
          </p:cNvPicPr>
          <p:nvPr/>
        </p:nvPicPr>
        <p:blipFill>
          <a:blip r:embed="rId3" cstate="print"/>
          <a:srcRect/>
          <a:stretch>
            <a:fillRect/>
          </a:stretch>
        </p:blipFill>
        <p:spPr bwMode="auto">
          <a:xfrm>
            <a:off x="4068313" y="4124245"/>
            <a:ext cx="3780288" cy="2610010"/>
          </a:xfrm>
          <a:prstGeom prst="rect">
            <a:avLst/>
          </a:prstGeom>
          <a:noFill/>
        </p:spPr>
      </p:pic>
    </p:spTree>
    <p:extLst>
      <p:ext uri="{BB962C8B-B14F-4D97-AF65-F5344CB8AC3E}">
        <p14:creationId xmlns:p14="http://schemas.microsoft.com/office/powerpoint/2010/main" val="3592583062"/>
      </p:ext>
    </p:extLst>
  </p:cSld>
  <p:clrMapOvr>
    <a:masterClrMapping/>
  </p:clrMapOvr>
  <p:transition>
    <p:diamond/>
    <p:sndAc>
      <p:stSnd>
        <p:snd r:embed="rId2" name="click.wav"/>
      </p:stSnd>
    </p:sndAc>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p:txBody>
          <a:bodyPr/>
          <a:lstStyle/>
          <a:p>
            <a:r>
              <a:rPr lang="en-GB"/>
              <a:t>The Nature of Managerial Work</a:t>
            </a:r>
          </a:p>
        </p:txBody>
      </p:sp>
      <p:sp>
        <p:nvSpPr>
          <p:cNvPr id="133123" name="Rectangle 3"/>
          <p:cNvSpPr>
            <a:spLocks noGrp="1" noRot="1" noChangeArrowheads="1"/>
          </p:cNvSpPr>
          <p:nvPr>
            <p:ph idx="1"/>
          </p:nvPr>
        </p:nvSpPr>
        <p:spPr>
          <a:xfrm>
            <a:off x="1825625" y="1428737"/>
            <a:ext cx="8540750" cy="4498975"/>
          </a:xfrm>
        </p:spPr>
        <p:txBody>
          <a:bodyPr/>
          <a:lstStyle/>
          <a:p>
            <a:r>
              <a:rPr lang="en-GB" sz="3600" b="1" dirty="0"/>
              <a:t>Authority </a:t>
            </a:r>
            <a:r>
              <a:rPr lang="en-GB" sz="3600" dirty="0"/>
              <a:t>can be seen as the capability of an individual to make, shape &amp; accept promises on behalf of a certain set of individuals.</a:t>
            </a:r>
          </a:p>
        </p:txBody>
      </p:sp>
      <p:pic>
        <p:nvPicPr>
          <p:cNvPr id="133128" name="Picture 8" descr="MCj01978120000[1]"/>
          <p:cNvPicPr>
            <a:picLocks noChangeAspect="1" noChangeArrowheads="1"/>
          </p:cNvPicPr>
          <p:nvPr/>
        </p:nvPicPr>
        <p:blipFill>
          <a:blip r:embed="rId3" cstate="print"/>
          <a:srcRect/>
          <a:stretch>
            <a:fillRect/>
          </a:stretch>
        </p:blipFill>
        <p:spPr bwMode="auto">
          <a:xfrm>
            <a:off x="4546011" y="3782249"/>
            <a:ext cx="5738812" cy="2776166"/>
          </a:xfrm>
          <a:prstGeom prst="rect">
            <a:avLst/>
          </a:prstGeom>
          <a:noFill/>
        </p:spPr>
      </p:pic>
    </p:spTree>
    <p:extLst>
      <p:ext uri="{BB962C8B-B14F-4D97-AF65-F5344CB8AC3E}">
        <p14:creationId xmlns:p14="http://schemas.microsoft.com/office/powerpoint/2010/main" val="1697958950"/>
      </p:ext>
    </p:extLst>
  </p:cSld>
  <p:clrMapOvr>
    <a:masterClrMapping/>
  </p:clrMapOvr>
  <p:transition>
    <p:diamond/>
    <p:sndAc>
      <p:stSnd>
        <p:snd r:embed="rId2" name="click.wav"/>
      </p:stSnd>
    </p:sndAc>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rrowheads="1"/>
          </p:cNvSpPr>
          <p:nvPr>
            <p:ph type="title"/>
          </p:nvPr>
        </p:nvSpPr>
        <p:spPr>
          <a:xfrm>
            <a:off x="1825625" y="95795"/>
            <a:ext cx="8540750" cy="893128"/>
          </a:xfrm>
        </p:spPr>
        <p:txBody>
          <a:bodyPr/>
          <a:lstStyle/>
          <a:p>
            <a:r>
              <a:rPr lang="en-GB" dirty="0"/>
              <a:t>The Nature of Managerial Work</a:t>
            </a:r>
          </a:p>
        </p:txBody>
      </p:sp>
      <p:sp>
        <p:nvSpPr>
          <p:cNvPr id="142339" name="Rectangle 3"/>
          <p:cNvSpPr>
            <a:spLocks noGrp="1" noRot="1" noChangeArrowheads="1"/>
          </p:cNvSpPr>
          <p:nvPr>
            <p:ph idx="1"/>
          </p:nvPr>
        </p:nvSpPr>
        <p:spPr>
          <a:xfrm>
            <a:off x="382430" y="1064563"/>
            <a:ext cx="10394858" cy="3268663"/>
          </a:xfrm>
        </p:spPr>
        <p:txBody>
          <a:bodyPr/>
          <a:lstStyle/>
          <a:p>
            <a:pPr>
              <a:lnSpc>
                <a:spcPct val="80000"/>
              </a:lnSpc>
            </a:pPr>
            <a:r>
              <a:rPr lang="en-GB" sz="4000" dirty="0"/>
              <a:t>However, there is only ever </a:t>
            </a:r>
            <a:r>
              <a:rPr lang="en-GB" sz="4000" u="sng" dirty="0"/>
              <a:t>a potentiality </a:t>
            </a:r>
            <a:r>
              <a:rPr lang="en-GB" sz="4000" dirty="0"/>
              <a:t>of a ‘collective’ in the making/shaping/acceptance of such a collective promise, as……..</a:t>
            </a:r>
          </a:p>
          <a:p>
            <a:pPr>
              <a:lnSpc>
                <a:spcPct val="80000"/>
              </a:lnSpc>
            </a:pPr>
            <a:r>
              <a:rPr lang="en-GB" sz="4000" b="1" dirty="0"/>
              <a:t> </a:t>
            </a:r>
            <a:r>
              <a:rPr lang="en-GB" sz="4000" dirty="0"/>
              <a:t>promises are only ever </a:t>
            </a:r>
            <a:r>
              <a:rPr lang="en-GB" sz="4000" b="1" dirty="0"/>
              <a:t>inter-subjective.</a:t>
            </a:r>
          </a:p>
          <a:p>
            <a:pPr>
              <a:lnSpc>
                <a:spcPct val="80000"/>
              </a:lnSpc>
              <a:buFont typeface="Arial" charset="0"/>
              <a:buNone/>
            </a:pPr>
            <a:endParaRPr lang="en-GB" sz="4000" dirty="0"/>
          </a:p>
          <a:p>
            <a:pPr>
              <a:lnSpc>
                <a:spcPct val="80000"/>
              </a:lnSpc>
              <a:buFont typeface="Arial" charset="0"/>
              <a:buNone/>
            </a:pPr>
            <a:r>
              <a:rPr lang="en-GB" sz="4000" dirty="0"/>
              <a:t>	</a:t>
            </a:r>
          </a:p>
        </p:txBody>
      </p:sp>
      <p:pic>
        <p:nvPicPr>
          <p:cNvPr id="142344" name="Picture 8" descr="C:\Documents and Settings\lenney\Local Settings\Temporary Internet Files\Content.IE5\IV5JE52A\MPj04025980000[1].jpg"/>
          <p:cNvPicPr>
            <a:picLocks noChangeAspect="1" noChangeArrowheads="1"/>
          </p:cNvPicPr>
          <p:nvPr/>
        </p:nvPicPr>
        <p:blipFill>
          <a:blip r:embed="rId3" cstate="print"/>
          <a:srcRect/>
          <a:stretch>
            <a:fillRect/>
          </a:stretch>
        </p:blipFill>
        <p:spPr bwMode="auto">
          <a:xfrm>
            <a:off x="7345142" y="3840480"/>
            <a:ext cx="2339663" cy="2921725"/>
          </a:xfrm>
          <a:prstGeom prst="rect">
            <a:avLst/>
          </a:prstGeom>
          <a:noFill/>
        </p:spPr>
      </p:pic>
      <p:pic>
        <p:nvPicPr>
          <p:cNvPr id="142345" name="Picture 9" descr="C:\Documents and Settings\lenney\Local Settings\Temporary Internet Files\Content.IE5\MX8JJ8NN\MPj04230280000[1].jpg"/>
          <p:cNvPicPr>
            <a:picLocks noChangeAspect="1" noChangeArrowheads="1"/>
          </p:cNvPicPr>
          <p:nvPr/>
        </p:nvPicPr>
        <p:blipFill>
          <a:blip r:embed="rId4" cstate="print"/>
          <a:srcRect/>
          <a:stretch>
            <a:fillRect/>
          </a:stretch>
        </p:blipFill>
        <p:spPr bwMode="auto">
          <a:xfrm>
            <a:off x="2708366" y="3909434"/>
            <a:ext cx="2711473" cy="2711473"/>
          </a:xfrm>
          <a:prstGeom prst="rect">
            <a:avLst/>
          </a:prstGeom>
          <a:noFill/>
        </p:spPr>
      </p:pic>
    </p:spTree>
    <p:extLst>
      <p:ext uri="{BB962C8B-B14F-4D97-AF65-F5344CB8AC3E}">
        <p14:creationId xmlns:p14="http://schemas.microsoft.com/office/powerpoint/2010/main" val="1251717020"/>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 calcmode="lin" valueType="num">
                                      <p:cBhvr additive="base">
                                        <p:cTn id="7" dur="500" fill="hold"/>
                                        <p:tgtEl>
                                          <p:spTgt spid="1423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2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2339">
                                            <p:txEl>
                                              <p:pRg st="1" end="1"/>
                                            </p:txEl>
                                          </p:spTgt>
                                        </p:tgtEl>
                                        <p:attrNameLst>
                                          <p:attrName>style.visibility</p:attrName>
                                        </p:attrNameLst>
                                      </p:cBhvr>
                                      <p:to>
                                        <p:strVal val="visible"/>
                                      </p:to>
                                    </p:set>
                                    <p:anim calcmode="lin" valueType="num">
                                      <p:cBhvr additive="base">
                                        <p:cTn id="13" dur="500" fill="hold"/>
                                        <p:tgtEl>
                                          <p:spTgt spid="1423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23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2339">
                                            <p:txEl>
                                              <p:pRg st="3" end="3"/>
                                            </p:txEl>
                                          </p:spTgt>
                                        </p:tgtEl>
                                        <p:attrNameLst>
                                          <p:attrName>style.visibility</p:attrName>
                                        </p:attrNameLst>
                                      </p:cBhvr>
                                      <p:to>
                                        <p:strVal val="visible"/>
                                      </p:to>
                                    </p:set>
                                    <p:anim calcmode="lin" valueType="num">
                                      <p:cBhvr additive="base">
                                        <p:cTn id="19" dur="500" fill="hold"/>
                                        <p:tgtEl>
                                          <p:spTgt spid="14233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233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rrowheads="1"/>
          </p:cNvSpPr>
          <p:nvPr>
            <p:ph type="title"/>
          </p:nvPr>
        </p:nvSpPr>
        <p:spPr>
          <a:xfrm>
            <a:off x="1825625" y="44450"/>
            <a:ext cx="8540750" cy="1143000"/>
          </a:xfrm>
        </p:spPr>
        <p:txBody>
          <a:bodyPr/>
          <a:lstStyle/>
          <a:p>
            <a:r>
              <a:rPr lang="en-GB"/>
              <a:t>The Nature of Managerial Work</a:t>
            </a:r>
          </a:p>
        </p:txBody>
      </p:sp>
      <p:sp>
        <p:nvSpPr>
          <p:cNvPr id="146435" name="Rectangle 3"/>
          <p:cNvSpPr>
            <a:spLocks noGrp="1" noRot="1" noChangeArrowheads="1"/>
          </p:cNvSpPr>
          <p:nvPr>
            <p:ph idx="1"/>
          </p:nvPr>
        </p:nvSpPr>
        <p:spPr>
          <a:xfrm>
            <a:off x="1825625" y="1146194"/>
            <a:ext cx="8540750" cy="5068888"/>
          </a:xfrm>
        </p:spPr>
        <p:txBody>
          <a:bodyPr/>
          <a:lstStyle/>
          <a:p>
            <a:pPr lvl="1"/>
            <a:r>
              <a:rPr lang="en-GB" sz="3200" dirty="0"/>
              <a:t>Only </a:t>
            </a:r>
            <a:r>
              <a:rPr lang="en-GB" sz="3200" b="1" dirty="0"/>
              <a:t>individuals </a:t>
            </a:r>
            <a:r>
              <a:rPr lang="en-GB" sz="3200" dirty="0"/>
              <a:t>can have intentions,</a:t>
            </a:r>
          </a:p>
          <a:p>
            <a:pPr lvl="1"/>
            <a:r>
              <a:rPr lang="en-GB" sz="3200" dirty="0"/>
              <a:t>Only </a:t>
            </a:r>
            <a:r>
              <a:rPr lang="en-GB" sz="3200" b="1" dirty="0"/>
              <a:t>individuals</a:t>
            </a:r>
            <a:r>
              <a:rPr lang="en-GB" sz="3200" dirty="0"/>
              <a:t> can make promises </a:t>
            </a:r>
          </a:p>
          <a:p>
            <a:pPr lvl="2"/>
            <a:r>
              <a:rPr lang="en-GB" sz="2800" dirty="0"/>
              <a:t> even though they may do so on behalf of a potential ‘collective’</a:t>
            </a:r>
          </a:p>
          <a:p>
            <a:pPr lvl="1"/>
            <a:r>
              <a:rPr lang="en-GB" sz="3200" dirty="0"/>
              <a:t>Roles, jobs, organizations, functions, departments etc. etc. do not have intentions and cannot make or capture promises </a:t>
            </a:r>
          </a:p>
        </p:txBody>
      </p:sp>
      <p:pic>
        <p:nvPicPr>
          <p:cNvPr id="146438" name="Picture 6"/>
          <p:cNvPicPr>
            <a:picLocks noChangeAspect="1" noChangeArrowheads="1"/>
          </p:cNvPicPr>
          <p:nvPr/>
        </p:nvPicPr>
        <p:blipFill>
          <a:blip r:embed="rId3" cstate="print"/>
          <a:srcRect/>
          <a:stretch>
            <a:fillRect/>
          </a:stretch>
        </p:blipFill>
        <p:spPr bwMode="auto">
          <a:xfrm>
            <a:off x="7228114" y="4903709"/>
            <a:ext cx="3627858" cy="1909841"/>
          </a:xfrm>
          <a:prstGeom prst="rect">
            <a:avLst/>
          </a:prstGeom>
          <a:noFill/>
          <a:ln w="9525">
            <a:noFill/>
            <a:miter lim="800000"/>
            <a:headEnd/>
            <a:tailEnd/>
          </a:ln>
          <a:effectLst/>
        </p:spPr>
      </p:pic>
    </p:spTree>
    <p:extLst>
      <p:ext uri="{BB962C8B-B14F-4D97-AF65-F5344CB8AC3E}">
        <p14:creationId xmlns:p14="http://schemas.microsoft.com/office/powerpoint/2010/main" val="936943127"/>
      </p:ext>
    </p:extLst>
  </p:cSld>
  <p:clrMapOvr>
    <a:masterClrMapping/>
  </p:clrMapOvr>
  <p:transition>
    <p:diamond/>
    <p:sndAc>
      <p:stSnd>
        <p:snd r:embed="rId2" name="click.wav"/>
      </p:stSnd>
    </p:sndAc>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Rot="1" noChangeArrowheads="1"/>
          </p:cNvSpPr>
          <p:nvPr>
            <p:ph type="title"/>
          </p:nvPr>
        </p:nvSpPr>
        <p:spPr/>
        <p:txBody>
          <a:bodyPr/>
          <a:lstStyle/>
          <a:p>
            <a:r>
              <a:rPr lang="en-GB" dirty="0"/>
              <a:t>The Nature of Managerial Work</a:t>
            </a:r>
          </a:p>
        </p:txBody>
      </p:sp>
      <p:sp>
        <p:nvSpPr>
          <p:cNvPr id="3" name="Content Placeholder 2"/>
          <p:cNvSpPr>
            <a:spLocks noGrp="1"/>
          </p:cNvSpPr>
          <p:nvPr>
            <p:ph idx="1"/>
          </p:nvPr>
        </p:nvSpPr>
        <p:spPr>
          <a:xfrm>
            <a:off x="1825625" y="1428737"/>
            <a:ext cx="8540750" cy="4498975"/>
          </a:xfrm>
        </p:spPr>
        <p:txBody>
          <a:bodyPr/>
          <a:lstStyle/>
          <a:p>
            <a:pPr>
              <a:buNone/>
            </a:pPr>
            <a:r>
              <a:rPr lang="en-GB" sz="3600" dirty="0"/>
              <a:t>	In essence the manager involved is  simply promising to engage in the shaping &amp; sustaining of promises with his/her subordinates</a:t>
            </a:r>
          </a:p>
          <a:p>
            <a:pPr>
              <a:lnSpc>
                <a:spcPct val="80000"/>
              </a:lnSpc>
              <a:buNone/>
            </a:pPr>
            <a:endParaRPr lang="en-GB" sz="3600" dirty="0"/>
          </a:p>
          <a:p>
            <a:endParaRPr lang="en-GB" sz="3600" dirty="0"/>
          </a:p>
        </p:txBody>
      </p:sp>
      <p:pic>
        <p:nvPicPr>
          <p:cNvPr id="4" name="Picture 4" descr="MCBD19894_0000[1]"/>
          <p:cNvPicPr>
            <a:picLocks noChangeAspect="1" noChangeArrowheads="1"/>
          </p:cNvPicPr>
          <p:nvPr/>
        </p:nvPicPr>
        <p:blipFill>
          <a:blip r:embed="rId3" cstate="print"/>
          <a:srcRect/>
          <a:stretch>
            <a:fillRect/>
          </a:stretch>
        </p:blipFill>
        <p:spPr bwMode="auto">
          <a:xfrm>
            <a:off x="7295516" y="3512594"/>
            <a:ext cx="3070859" cy="3059678"/>
          </a:xfrm>
          <a:prstGeom prst="rect">
            <a:avLst/>
          </a:prstGeom>
          <a:noFill/>
        </p:spPr>
      </p:pic>
      <p:pic>
        <p:nvPicPr>
          <p:cNvPr id="428034" name="Picture 2" descr="C:\Documents and Settings\lenney\Local Settings\Temporary Internet Files\Content.IE5\MX8JJ8NN\MPj04393450000[1].jpg"/>
          <p:cNvPicPr>
            <a:picLocks noChangeAspect="1" noChangeArrowheads="1"/>
          </p:cNvPicPr>
          <p:nvPr/>
        </p:nvPicPr>
        <p:blipFill>
          <a:blip r:embed="rId4" cstate="print"/>
          <a:srcRect/>
          <a:stretch>
            <a:fillRect/>
          </a:stretch>
        </p:blipFill>
        <p:spPr bwMode="auto">
          <a:xfrm>
            <a:off x="2595539" y="4015194"/>
            <a:ext cx="2676901" cy="2557078"/>
          </a:xfrm>
          <a:prstGeom prst="rect">
            <a:avLst/>
          </a:prstGeom>
          <a:noFill/>
        </p:spPr>
      </p:pic>
    </p:spTree>
    <p:extLst>
      <p:ext uri="{BB962C8B-B14F-4D97-AF65-F5344CB8AC3E}">
        <p14:creationId xmlns:p14="http://schemas.microsoft.com/office/powerpoint/2010/main" val="3474426137"/>
      </p:ext>
    </p:extLst>
  </p:cSld>
  <p:clrMapOvr>
    <a:masterClrMapping/>
  </p:clrMapOvr>
  <p:transition>
    <p:diamond/>
    <p:sndAc>
      <p:stSnd>
        <p:snd r:embed="rId2" name="click.wav"/>
      </p:stSnd>
    </p:sndAc>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8E25C941-6FEB-4C49-A8AB-A67F3665EE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320" y="49042"/>
            <a:ext cx="9370423" cy="6624471"/>
          </a:xfrm>
          <a:prstGeom prst="rect">
            <a:avLst/>
          </a:prstGeom>
        </p:spPr>
      </p:pic>
      <p:sp>
        <p:nvSpPr>
          <p:cNvPr id="7" name="TextBox 6">
            <a:extLst>
              <a:ext uri="{FF2B5EF4-FFF2-40B4-BE49-F238E27FC236}">
                <a16:creationId xmlns:a16="http://schemas.microsoft.com/office/drawing/2014/main" id="{B21396DB-0FF3-4AC9-9377-E3991C59DBEC}"/>
              </a:ext>
            </a:extLst>
          </p:cNvPr>
          <p:cNvSpPr txBox="1"/>
          <p:nvPr/>
        </p:nvSpPr>
        <p:spPr>
          <a:xfrm>
            <a:off x="4511040" y="2035891"/>
            <a:ext cx="174171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5A5C6C">
                    <a:lumMod val="50000"/>
                  </a:srgbClr>
                </a:solidFill>
                <a:effectLst/>
                <a:uLnTx/>
                <a:uFillTx/>
                <a:latin typeface="Tahoma"/>
                <a:ea typeface="+mn-ea"/>
                <a:cs typeface="Arial"/>
              </a:rPr>
              <a:t>I’VE AGREED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5A5C6C">
                    <a:lumMod val="50000"/>
                  </a:srgbClr>
                </a:solidFill>
                <a:effectLst/>
                <a:uLnTx/>
                <a:uFillTx/>
                <a:latin typeface="Tahoma"/>
                <a:ea typeface="+mn-ea"/>
                <a:cs typeface="Arial"/>
              </a:rPr>
              <a:t>THAT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5A5C6C">
                    <a:lumMod val="50000"/>
                  </a:srgbClr>
                </a:solidFill>
                <a:effectLst/>
                <a:uLnTx/>
                <a:uFillTx/>
                <a:latin typeface="Tahoma"/>
                <a:ea typeface="+mn-ea"/>
                <a:cs typeface="Arial"/>
              </a:rPr>
              <a:t>WE WILL…</a:t>
            </a:r>
          </a:p>
        </p:txBody>
      </p:sp>
      <p:sp>
        <p:nvSpPr>
          <p:cNvPr id="8" name="TextBox 7">
            <a:extLst>
              <a:ext uri="{FF2B5EF4-FFF2-40B4-BE49-F238E27FC236}">
                <a16:creationId xmlns:a16="http://schemas.microsoft.com/office/drawing/2014/main" id="{9941F29D-34B7-4C56-B24E-588345305784}"/>
              </a:ext>
            </a:extLst>
          </p:cNvPr>
          <p:cNvSpPr txBox="1"/>
          <p:nvPr/>
        </p:nvSpPr>
        <p:spPr>
          <a:xfrm>
            <a:off x="4423955" y="3603170"/>
            <a:ext cx="174171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5A5C6C">
                    <a:lumMod val="50000"/>
                  </a:srgbClr>
                </a:solidFill>
                <a:effectLst/>
                <a:uLnTx/>
                <a:uFillTx/>
                <a:latin typeface="Tahoma"/>
                <a:ea typeface="+mn-ea"/>
                <a:cs typeface="Arial"/>
              </a:rPr>
              <a:t>NO PROBLEM BOSS…</a:t>
            </a:r>
          </a:p>
        </p:txBody>
      </p:sp>
      <p:sp>
        <p:nvSpPr>
          <p:cNvPr id="9" name="Thought Bubble: Cloud 8">
            <a:extLst>
              <a:ext uri="{FF2B5EF4-FFF2-40B4-BE49-F238E27FC236}">
                <a16:creationId xmlns:a16="http://schemas.microsoft.com/office/drawing/2014/main" id="{0B3F3C85-439C-4EDF-A969-ECB09A2D7A13}"/>
              </a:ext>
            </a:extLst>
          </p:cNvPr>
          <p:cNvSpPr/>
          <p:nvPr/>
        </p:nvSpPr>
        <p:spPr>
          <a:xfrm>
            <a:off x="7358743" y="184487"/>
            <a:ext cx="1898468" cy="758488"/>
          </a:xfrm>
          <a:prstGeom prst="cloudCallout">
            <a:avLst>
              <a:gd name="adj1" fmla="val 13260"/>
              <a:gd name="adj2" fmla="val 68325"/>
            </a:avLst>
          </a:prstGeom>
          <a:solidFill>
            <a:schemeClr val="tx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A5C6C">
                    <a:lumMod val="50000"/>
                  </a:srgbClr>
                </a:solidFill>
                <a:effectLst/>
                <a:uLnTx/>
                <a:uFillTx/>
                <a:latin typeface="Tahoma"/>
                <a:ea typeface="+mn-ea"/>
                <a:cs typeface="Arial"/>
              </a:rPr>
              <a:t>NO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A5C6C">
                    <a:lumMod val="50000"/>
                  </a:srgbClr>
                </a:solidFill>
                <a:effectLst/>
                <a:uLnTx/>
                <a:uFillTx/>
                <a:latin typeface="Tahoma"/>
                <a:ea typeface="+mn-ea"/>
                <a:cs typeface="Arial"/>
              </a:rPr>
              <a:t>CHANCE!</a:t>
            </a:r>
          </a:p>
        </p:txBody>
      </p:sp>
    </p:spTree>
    <p:extLst>
      <p:ext uri="{BB962C8B-B14F-4D97-AF65-F5344CB8AC3E}">
        <p14:creationId xmlns:p14="http://schemas.microsoft.com/office/powerpoint/2010/main" val="3055778077"/>
      </p:ext>
    </p:extLst>
  </p:cSld>
  <p:clrMapOvr>
    <a:masterClrMapping/>
  </p:clrMapOvr>
  <p:transition>
    <p:diamon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Rectangle 3"/>
          <p:cNvSpPr>
            <a:spLocks noGrp="1" noRot="1" noChangeArrowheads="1"/>
          </p:cNvSpPr>
          <p:nvPr>
            <p:ph idx="1"/>
          </p:nvPr>
        </p:nvSpPr>
        <p:spPr>
          <a:xfrm>
            <a:off x="1825626" y="1071572"/>
            <a:ext cx="8842375" cy="6000767"/>
          </a:xfrm>
        </p:spPr>
        <p:txBody>
          <a:bodyPr/>
          <a:lstStyle/>
          <a:p>
            <a:pPr>
              <a:lnSpc>
                <a:spcPct val="80000"/>
              </a:lnSpc>
            </a:pPr>
            <a:r>
              <a:rPr lang="en-US" dirty="0"/>
              <a:t>Compliance with norms [e.g. authority], procedures and the seeking of continuance may be heavily represented in individual rationales for the acceptance and fulfilling of promises, but the influence of emotional factors is strong:</a:t>
            </a:r>
            <a:endParaRPr lang="en-US" sz="2800" i="1" dirty="0"/>
          </a:p>
          <a:p>
            <a:pPr>
              <a:lnSpc>
                <a:spcPct val="80000"/>
              </a:lnSpc>
              <a:buNone/>
            </a:pPr>
            <a:r>
              <a:rPr lang="en-US" sz="2800" i="1" dirty="0"/>
              <a:t> </a:t>
            </a:r>
            <a:r>
              <a:rPr lang="en-US" sz="2800" i="1" dirty="0">
                <a:solidFill>
                  <a:srgbClr val="FFFF00"/>
                </a:solidFill>
              </a:rPr>
              <a:t>“ </a:t>
            </a:r>
            <a:r>
              <a:rPr lang="en-US" i="1" dirty="0">
                <a:solidFill>
                  <a:srgbClr val="FFFF00"/>
                </a:solidFill>
              </a:rPr>
              <a:t>I’m only doing this for you </a:t>
            </a:r>
            <a:r>
              <a:rPr lang="en-US" i="1" dirty="0" err="1">
                <a:solidFill>
                  <a:srgbClr val="FFFF00"/>
                </a:solidFill>
              </a:rPr>
              <a:t>y’know</a:t>
            </a:r>
            <a:r>
              <a:rPr lang="en-US" i="1" dirty="0">
                <a:solidFill>
                  <a:srgbClr val="FFFF00"/>
                </a:solidFill>
              </a:rPr>
              <a:t>; if it was anybody else I’d...”</a:t>
            </a:r>
            <a:endParaRPr lang="en-US" sz="2800" i="1" dirty="0">
              <a:solidFill>
                <a:srgbClr val="FFFF00"/>
              </a:solidFill>
            </a:endParaRPr>
          </a:p>
          <a:p>
            <a:pPr>
              <a:lnSpc>
                <a:spcPct val="80000"/>
              </a:lnSpc>
            </a:pPr>
            <a:r>
              <a:rPr lang="en-US" dirty="0"/>
              <a:t>In the turbulent situations of the studied managers the authentic &amp; strong-but-flexible commitment to promises generated by such affective rationale proves invaluable.</a:t>
            </a:r>
          </a:p>
          <a:p>
            <a:pPr>
              <a:lnSpc>
                <a:spcPct val="80000"/>
              </a:lnSpc>
            </a:pPr>
            <a:endParaRPr lang="en-US" sz="2800" dirty="0"/>
          </a:p>
        </p:txBody>
      </p:sp>
      <p:sp>
        <p:nvSpPr>
          <p:cNvPr id="5" name="Rectangle 2"/>
          <p:cNvSpPr>
            <a:spLocks noGrp="1" noRot="1" noChangeArrowheads="1"/>
          </p:cNvSpPr>
          <p:nvPr>
            <p:ph type="title"/>
          </p:nvPr>
        </p:nvSpPr>
        <p:spPr>
          <a:xfrm>
            <a:off x="1825625" y="-26988"/>
            <a:ext cx="8540750" cy="1143001"/>
          </a:xfrm>
        </p:spPr>
        <p:txBody>
          <a:bodyPr/>
          <a:lstStyle/>
          <a:p>
            <a:r>
              <a:rPr lang="en-GB" dirty="0"/>
              <a:t>Sustaining </a:t>
            </a:r>
            <a:r>
              <a:rPr lang="en-GB" b="1" u="sng" dirty="0"/>
              <a:t>c</a:t>
            </a:r>
            <a:r>
              <a:rPr lang="en-GB" dirty="0"/>
              <a:t>ommissions</a:t>
            </a:r>
            <a:endParaRPr lang="en-US" dirty="0"/>
          </a:p>
        </p:txBody>
      </p:sp>
    </p:spTree>
    <p:extLst>
      <p:ext uri="{BB962C8B-B14F-4D97-AF65-F5344CB8AC3E}">
        <p14:creationId xmlns:p14="http://schemas.microsoft.com/office/powerpoint/2010/main" val="12479784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5587">
                                            <p:txEl>
                                              <p:pRg st="0" end="0"/>
                                            </p:txEl>
                                          </p:spTgt>
                                        </p:tgtEl>
                                        <p:attrNameLst>
                                          <p:attrName>style.visibility</p:attrName>
                                        </p:attrNameLst>
                                      </p:cBhvr>
                                      <p:to>
                                        <p:strVal val="visible"/>
                                      </p:to>
                                    </p:set>
                                    <p:anim calcmode="lin" valueType="num">
                                      <p:cBhvr additive="base">
                                        <p:cTn id="7" dur="500" fill="hold"/>
                                        <p:tgtEl>
                                          <p:spTgt spid="1955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55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5587">
                                            <p:txEl>
                                              <p:pRg st="1" end="1"/>
                                            </p:txEl>
                                          </p:spTgt>
                                        </p:tgtEl>
                                        <p:attrNameLst>
                                          <p:attrName>style.visibility</p:attrName>
                                        </p:attrNameLst>
                                      </p:cBhvr>
                                      <p:to>
                                        <p:strVal val="visible"/>
                                      </p:to>
                                    </p:set>
                                    <p:anim calcmode="lin" valueType="num">
                                      <p:cBhvr additive="base">
                                        <p:cTn id="13" dur="500" fill="hold"/>
                                        <p:tgtEl>
                                          <p:spTgt spid="1955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55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5587">
                                            <p:txEl>
                                              <p:pRg st="2" end="2"/>
                                            </p:txEl>
                                          </p:spTgt>
                                        </p:tgtEl>
                                        <p:attrNameLst>
                                          <p:attrName>style.visibility</p:attrName>
                                        </p:attrNameLst>
                                      </p:cBhvr>
                                      <p:to>
                                        <p:strVal val="visible"/>
                                      </p:to>
                                    </p:set>
                                    <p:anim calcmode="lin" valueType="num">
                                      <p:cBhvr additive="base">
                                        <p:cTn id="19" dur="500" fill="hold"/>
                                        <p:tgtEl>
                                          <p:spTgt spid="1955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558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rrowheads="1"/>
          </p:cNvSpPr>
          <p:nvPr>
            <p:ph type="title"/>
          </p:nvPr>
        </p:nvSpPr>
        <p:spPr>
          <a:xfrm>
            <a:off x="315081" y="50799"/>
            <a:ext cx="11387667" cy="875211"/>
          </a:xfrm>
        </p:spPr>
        <p:txBody>
          <a:bodyPr/>
          <a:lstStyle/>
          <a:p>
            <a:r>
              <a:rPr lang="en-GB" dirty="0"/>
              <a:t>The Nature of Managerial Work</a:t>
            </a:r>
          </a:p>
        </p:txBody>
      </p:sp>
      <p:sp>
        <p:nvSpPr>
          <p:cNvPr id="134147" name="Rectangle 3"/>
          <p:cNvSpPr>
            <a:spLocks noGrp="1" noRot="1" noChangeArrowheads="1"/>
          </p:cNvSpPr>
          <p:nvPr>
            <p:ph idx="1"/>
          </p:nvPr>
        </p:nvSpPr>
        <p:spPr>
          <a:xfrm>
            <a:off x="1825625" y="860975"/>
            <a:ext cx="8746581" cy="4498975"/>
          </a:xfrm>
        </p:spPr>
        <p:txBody>
          <a:bodyPr/>
          <a:lstStyle/>
          <a:p>
            <a:r>
              <a:rPr lang="en-GB" dirty="0"/>
              <a:t>“Power is the illusion people get when they are obeyed…[they] discover what their power is really made of when they start to lose it. They realise, but too late, that it was ‘made’ of the </a:t>
            </a:r>
            <a:r>
              <a:rPr lang="en-GB" dirty="0">
                <a:solidFill>
                  <a:srgbClr val="FFFF00"/>
                </a:solidFill>
              </a:rPr>
              <a:t>wills of others</a:t>
            </a:r>
            <a:r>
              <a:rPr lang="en-GB" dirty="0"/>
              <a:t>”  </a:t>
            </a:r>
            <a:r>
              <a:rPr lang="en-GB" sz="1800" dirty="0"/>
              <a:t>[</a:t>
            </a:r>
            <a:r>
              <a:rPr lang="en-GB" sz="1800" dirty="0" err="1"/>
              <a:t>Latour</a:t>
            </a:r>
            <a:r>
              <a:rPr lang="en-GB" sz="1800" dirty="0"/>
              <a:t> 1986 p 268]</a:t>
            </a:r>
          </a:p>
          <a:p>
            <a:pPr>
              <a:buFont typeface="Arial" charset="0"/>
              <a:buNone/>
            </a:pPr>
            <a:endParaRPr lang="en-GB" sz="1800" dirty="0"/>
          </a:p>
        </p:txBody>
      </p:sp>
      <p:pic>
        <p:nvPicPr>
          <p:cNvPr id="134149" name="Picture 5" descr="MCBD04961_0000[1]"/>
          <p:cNvPicPr>
            <a:picLocks noChangeAspect="1" noChangeArrowheads="1"/>
          </p:cNvPicPr>
          <p:nvPr/>
        </p:nvPicPr>
        <p:blipFill>
          <a:blip r:embed="rId3" cstate="print"/>
          <a:srcRect/>
          <a:stretch>
            <a:fillRect/>
          </a:stretch>
        </p:blipFill>
        <p:spPr bwMode="auto">
          <a:xfrm>
            <a:off x="3158037" y="3653176"/>
            <a:ext cx="4717808" cy="3035632"/>
          </a:xfrm>
          <a:prstGeom prst="rect">
            <a:avLst/>
          </a:prstGeom>
          <a:noFill/>
        </p:spPr>
      </p:pic>
      <p:pic>
        <p:nvPicPr>
          <p:cNvPr id="134151" name="Picture 7" descr="MCj02131130000[1]"/>
          <p:cNvPicPr>
            <a:picLocks noChangeAspect="1" noChangeArrowheads="1"/>
          </p:cNvPicPr>
          <p:nvPr/>
        </p:nvPicPr>
        <p:blipFill>
          <a:blip r:embed="rId4" cstate="print"/>
          <a:srcRect/>
          <a:stretch>
            <a:fillRect/>
          </a:stretch>
        </p:blipFill>
        <p:spPr bwMode="auto">
          <a:xfrm>
            <a:off x="9033964" y="3121896"/>
            <a:ext cx="1859690" cy="3566912"/>
          </a:xfrm>
          <a:prstGeom prst="rect">
            <a:avLst/>
          </a:prstGeom>
          <a:noFill/>
        </p:spPr>
      </p:pic>
    </p:spTree>
    <p:extLst>
      <p:ext uri="{BB962C8B-B14F-4D97-AF65-F5344CB8AC3E}">
        <p14:creationId xmlns:p14="http://schemas.microsoft.com/office/powerpoint/2010/main" val="51587246"/>
      </p:ext>
    </p:extLst>
  </p:cSld>
  <p:clrMapOvr>
    <a:masterClrMapping/>
  </p:clrMapOvr>
  <p:transition>
    <p:diamond/>
    <p:sndAc>
      <p:stSnd>
        <p:snd r:embed="rId2" name="click.wav"/>
      </p:stSnd>
    </p:sndAc>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Rot="1" noChangeArrowheads="1"/>
          </p:cNvSpPr>
          <p:nvPr>
            <p:ph idx="1"/>
          </p:nvPr>
        </p:nvSpPr>
        <p:spPr>
          <a:xfrm>
            <a:off x="1825625" y="836613"/>
            <a:ext cx="8540750" cy="2665412"/>
          </a:xfrm>
        </p:spPr>
        <p:txBody>
          <a:bodyPr/>
          <a:lstStyle/>
          <a:p>
            <a:pPr eaLnBrk="1" hangingPunct="1">
              <a:lnSpc>
                <a:spcPct val="80000"/>
              </a:lnSpc>
              <a:defRPr/>
            </a:pPr>
            <a:r>
              <a:rPr lang="en-GB" dirty="0"/>
              <a:t>Numerous studies of managing point up the intensity of the lateral interactions between managers, both in terms of content and frequency.</a:t>
            </a:r>
          </a:p>
        </p:txBody>
      </p:sp>
      <p:pic>
        <p:nvPicPr>
          <p:cNvPr id="368644" name="Picture 4" descr="MCBD05078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88164" y="2781300"/>
            <a:ext cx="3671887" cy="343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5"/>
          <p:cNvSpPr txBox="1">
            <a:spLocks noChangeArrowheads="1"/>
          </p:cNvSpPr>
          <p:nvPr/>
        </p:nvSpPr>
        <p:spPr bwMode="auto">
          <a:xfrm>
            <a:off x="2063552" y="2564904"/>
            <a:ext cx="4464496" cy="3859518"/>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80000"/>
              </a:lnSpc>
              <a:spcBef>
                <a:spcPct val="20000"/>
              </a:spcBef>
              <a:spcAft>
                <a:spcPts val="0"/>
              </a:spcAft>
              <a:buClr>
                <a:srgbClr val="A3C145"/>
              </a:buClr>
              <a:buSzPct val="80000"/>
              <a:buFont typeface="Arial" charset="0"/>
              <a:buNone/>
              <a:tabLst/>
              <a:defRPr/>
            </a:pPr>
            <a:r>
              <a:rPr kumimoji="0" lang="en-GB" sz="3200" b="0" i="1"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 manager almost never has authority </a:t>
            </a:r>
            <a:r>
              <a:rPr kumimoji="0" lang="en-GB" sz="3200" b="0" i="1" u="sng"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equal </a:t>
            </a:r>
            <a:r>
              <a:rPr kumimoji="0" lang="en-GB" sz="3200" b="0" i="1"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to her responsibility; she must depend on the actions of many people over whom he has not the slightest control” </a:t>
            </a:r>
          </a:p>
          <a:p>
            <a:pPr marL="0" marR="0" lvl="0" indent="0" algn="l" defTabSz="914400" rtl="0" eaLnBrk="1" fontAlgn="auto" latinLnBrk="0" hangingPunct="1">
              <a:lnSpc>
                <a:spcPct val="80000"/>
              </a:lnSpc>
              <a:spcBef>
                <a:spcPct val="20000"/>
              </a:spcBef>
              <a:spcAft>
                <a:spcPts val="0"/>
              </a:spcAft>
              <a:buClr>
                <a:srgbClr val="A3C145"/>
              </a:buClr>
              <a:buSzPct val="80000"/>
              <a:buFont typeface="Arial" charset="0"/>
              <a:buNone/>
              <a:tabLst/>
              <a:defRPr/>
            </a:pPr>
            <a:r>
              <a:rPr kumimoji="0" lang="en-GB" sz="20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[Sayles 1964 p42]</a:t>
            </a:r>
            <a:endParaRPr kumimoji="0" lang="en-GB" sz="2000" b="0" i="1"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FFFFFF"/>
              </a:solidFill>
              <a:effectLst/>
              <a:uLnTx/>
              <a:uFillTx/>
              <a:latin typeface="Tahoma"/>
              <a:ea typeface="+mn-ea"/>
              <a:cs typeface="Arial"/>
            </a:endParaRPr>
          </a:p>
        </p:txBody>
      </p:sp>
      <p:sp>
        <p:nvSpPr>
          <p:cNvPr id="368646" name="TextBox 1"/>
          <p:cNvSpPr txBox="1">
            <a:spLocks noChangeArrowheads="1"/>
          </p:cNvSpPr>
          <p:nvPr/>
        </p:nvSpPr>
        <p:spPr bwMode="auto">
          <a:xfrm>
            <a:off x="2495600" y="6308725"/>
            <a:ext cx="79464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FFFF"/>
                </a:solidFill>
                <a:effectLst/>
                <a:uLnTx/>
                <a:uFillTx/>
                <a:latin typeface="Tahoma" pitchFamily="34" charset="0"/>
                <a:ea typeface="+mn-ea"/>
                <a:cs typeface="Arial" charset="0"/>
              </a:rPr>
              <a:t>RESPONSIBITY-AUTHORITY CONGRUENCE</a:t>
            </a:r>
          </a:p>
        </p:txBody>
      </p:sp>
      <p:sp>
        <p:nvSpPr>
          <p:cNvPr id="8" name="Rectangle 2"/>
          <p:cNvSpPr>
            <a:spLocks noGrp="1" noRot="1" noChangeArrowheads="1"/>
          </p:cNvSpPr>
          <p:nvPr>
            <p:ph type="title"/>
          </p:nvPr>
        </p:nvSpPr>
        <p:spPr>
          <a:xfrm>
            <a:off x="1825625" y="-243408"/>
            <a:ext cx="8540750" cy="1143001"/>
          </a:xfrm>
        </p:spPr>
        <p:txBody>
          <a:bodyPr/>
          <a:lstStyle/>
          <a:p>
            <a:pPr eaLnBrk="1" hangingPunct="1">
              <a:defRPr/>
            </a:pPr>
            <a:r>
              <a:rPr lang="en-GB" dirty="0"/>
              <a:t>The Nature of Managerial Work</a:t>
            </a:r>
          </a:p>
        </p:txBody>
      </p:sp>
    </p:spTree>
    <p:extLst>
      <p:ext uri="{BB962C8B-B14F-4D97-AF65-F5344CB8AC3E}">
        <p14:creationId xmlns:p14="http://schemas.microsoft.com/office/powerpoint/2010/main" val="4235116857"/>
      </p:ext>
    </p:extLst>
  </p:cSld>
  <p:clrMapOvr>
    <a:masterClrMapping/>
  </p:clrMapOvr>
  <p:transition>
    <p:diamon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noRot="1" noChangeArrowheads="1"/>
          </p:cNvSpPr>
          <p:nvPr>
            <p:ph idx="1"/>
          </p:nvPr>
        </p:nvSpPr>
        <p:spPr>
          <a:xfrm>
            <a:off x="1558926" y="620714"/>
            <a:ext cx="5324475" cy="5329237"/>
          </a:xfrm>
        </p:spPr>
        <p:txBody>
          <a:bodyPr/>
          <a:lstStyle/>
          <a:p>
            <a:pPr eaLnBrk="1" hangingPunct="1">
              <a:lnSpc>
                <a:spcPct val="90000"/>
              </a:lnSpc>
              <a:defRPr/>
            </a:pPr>
            <a:r>
              <a:rPr lang="en-GB" sz="2800" i="1" dirty="0"/>
              <a:t>“ New managers learn very soon that formal authority is a very limited source of power. Most of those who can make a manager’s life miserable are people over whom they have no formal authority; that is bosses and peers. </a:t>
            </a:r>
            <a:r>
              <a:rPr lang="en-GB" sz="2800" i="1" u="sng" dirty="0"/>
              <a:t>Management has just as much to do with negotiating interdependencies as it does with exercising authority</a:t>
            </a:r>
            <a:r>
              <a:rPr lang="en-GB" sz="2800" b="1" i="1" u="sng" dirty="0"/>
              <a:t>…</a:t>
            </a:r>
            <a:r>
              <a:rPr lang="en-GB" sz="2800" b="1" i="1" u="sng" dirty="0">
                <a:solidFill>
                  <a:srgbClr val="FFFF00"/>
                </a:solidFill>
              </a:rPr>
              <a:t>AND the higher your position the more dependent you become…</a:t>
            </a:r>
            <a:r>
              <a:rPr lang="en-GB" sz="2800" b="1" i="1" dirty="0">
                <a:solidFill>
                  <a:srgbClr val="FFFF00"/>
                </a:solidFill>
              </a:rPr>
              <a:t>”</a:t>
            </a:r>
            <a:r>
              <a:rPr lang="en-GB" sz="2800" b="1" dirty="0">
                <a:solidFill>
                  <a:srgbClr val="FFFF00"/>
                </a:solidFill>
              </a:rPr>
              <a:t> </a:t>
            </a:r>
          </a:p>
          <a:p>
            <a:pPr eaLnBrk="1" hangingPunct="1">
              <a:lnSpc>
                <a:spcPct val="90000"/>
              </a:lnSpc>
              <a:buFont typeface="Arial" charset="0"/>
              <a:buNone/>
              <a:defRPr/>
            </a:pPr>
            <a:r>
              <a:rPr lang="en-GB" sz="2000" dirty="0"/>
              <a:t>	[Hill 2003 p262]</a:t>
            </a:r>
          </a:p>
          <a:p>
            <a:pPr eaLnBrk="1" hangingPunct="1">
              <a:lnSpc>
                <a:spcPct val="90000"/>
              </a:lnSpc>
              <a:defRPr/>
            </a:pPr>
            <a:endParaRPr lang="en-GB" sz="2400" dirty="0"/>
          </a:p>
        </p:txBody>
      </p:sp>
      <p:pic>
        <p:nvPicPr>
          <p:cNvPr id="369668" name="Picture 4" descr="MCBD05515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83400" y="1333501"/>
            <a:ext cx="3784600" cy="406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
          <p:cNvSpPr txBox="1">
            <a:spLocks noChangeArrowheads="1"/>
          </p:cNvSpPr>
          <p:nvPr/>
        </p:nvSpPr>
        <p:spPr bwMode="auto">
          <a:xfrm>
            <a:off x="4511824" y="6453336"/>
            <a:ext cx="60660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pitchFamily="34" charset="0"/>
                <a:ea typeface="+mn-ea"/>
                <a:cs typeface="Arial" charset="0"/>
              </a:rPr>
              <a:t>RESPONSIBILITY- AUTHORITY CONGRUENCE</a:t>
            </a:r>
          </a:p>
        </p:txBody>
      </p:sp>
      <p:sp>
        <p:nvSpPr>
          <p:cNvPr id="6" name="Title 1"/>
          <p:cNvSpPr>
            <a:spLocks noGrp="1"/>
          </p:cNvSpPr>
          <p:nvPr>
            <p:ph type="title"/>
          </p:nvPr>
        </p:nvSpPr>
        <p:spPr>
          <a:xfrm>
            <a:off x="1825625" y="-242888"/>
            <a:ext cx="8540750" cy="1143001"/>
          </a:xfrm>
        </p:spPr>
        <p:txBody>
          <a:bodyPr/>
          <a:lstStyle/>
          <a:p>
            <a:r>
              <a:rPr lang="en-GB" sz="4000" dirty="0"/>
              <a:t>Paradoxes of Organizing</a:t>
            </a:r>
          </a:p>
        </p:txBody>
      </p:sp>
    </p:spTree>
    <p:extLst>
      <p:ext uri="{BB962C8B-B14F-4D97-AF65-F5344CB8AC3E}">
        <p14:creationId xmlns:p14="http://schemas.microsoft.com/office/powerpoint/2010/main" val="335747264"/>
      </p:ext>
    </p:extLst>
  </p:cSld>
  <p:clrMapOvr>
    <a:masterClrMapping/>
  </p:clrMapOvr>
  <p:transition>
    <p:diamon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Rot="1" noChangeArrowheads="1"/>
          </p:cNvSpPr>
          <p:nvPr>
            <p:ph idx="1"/>
          </p:nvPr>
        </p:nvSpPr>
        <p:spPr>
          <a:xfrm>
            <a:off x="1825625" y="836613"/>
            <a:ext cx="8540750" cy="2665412"/>
          </a:xfrm>
        </p:spPr>
        <p:txBody>
          <a:bodyPr/>
          <a:lstStyle/>
          <a:p>
            <a:pPr eaLnBrk="1" hangingPunct="1">
              <a:lnSpc>
                <a:spcPct val="80000"/>
              </a:lnSpc>
              <a:defRPr/>
            </a:pPr>
            <a:r>
              <a:rPr lang="en-GB" dirty="0"/>
              <a:t>Numerous studies of managing point up the intensity of the lateral interactions between managers, both in terms of content and frequency.</a:t>
            </a:r>
          </a:p>
        </p:txBody>
      </p:sp>
      <p:pic>
        <p:nvPicPr>
          <p:cNvPr id="368644" name="Picture 4" descr="MCBD05078_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88164" y="2781300"/>
            <a:ext cx="3671887" cy="343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5"/>
          <p:cNvSpPr txBox="1">
            <a:spLocks noChangeArrowheads="1"/>
          </p:cNvSpPr>
          <p:nvPr/>
        </p:nvSpPr>
        <p:spPr bwMode="auto">
          <a:xfrm>
            <a:off x="2063552" y="2564904"/>
            <a:ext cx="4464496" cy="3859518"/>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80000"/>
              </a:lnSpc>
              <a:spcBef>
                <a:spcPct val="20000"/>
              </a:spcBef>
              <a:spcAft>
                <a:spcPts val="0"/>
              </a:spcAft>
              <a:buClr>
                <a:srgbClr val="A3C145"/>
              </a:buClr>
              <a:buSzPct val="80000"/>
              <a:buFont typeface="Arial" charset="0"/>
              <a:buNone/>
              <a:tabLst/>
              <a:defRPr/>
            </a:pPr>
            <a:r>
              <a:rPr kumimoji="0" lang="en-GB" sz="3200" b="0" i="1"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 manager almost never has authority </a:t>
            </a:r>
            <a:r>
              <a:rPr kumimoji="0" lang="en-GB" sz="3200" b="0" i="1" u="sng"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equal </a:t>
            </a:r>
            <a:r>
              <a:rPr kumimoji="0" lang="en-GB" sz="3200" b="0" i="1"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to her responsibility; she must depend on the actions of many people over whom he has not the slightest control” </a:t>
            </a:r>
          </a:p>
          <a:p>
            <a:pPr marL="0" marR="0" lvl="0" indent="0" algn="l" defTabSz="914400" rtl="0" eaLnBrk="1" fontAlgn="auto" latinLnBrk="0" hangingPunct="1">
              <a:lnSpc>
                <a:spcPct val="80000"/>
              </a:lnSpc>
              <a:spcBef>
                <a:spcPct val="20000"/>
              </a:spcBef>
              <a:spcAft>
                <a:spcPts val="0"/>
              </a:spcAft>
              <a:buClr>
                <a:srgbClr val="A3C145"/>
              </a:buClr>
              <a:buSzPct val="80000"/>
              <a:buFont typeface="Arial" charset="0"/>
              <a:buNone/>
              <a:tabLst/>
              <a:defRPr/>
            </a:pPr>
            <a:r>
              <a:rPr kumimoji="0" lang="en-GB" sz="20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[Sayles 1964 p42]</a:t>
            </a:r>
            <a:endParaRPr kumimoji="0" lang="en-GB" sz="2000" b="0" i="1"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FFFFFF"/>
              </a:solidFill>
              <a:effectLst/>
              <a:uLnTx/>
              <a:uFillTx/>
              <a:latin typeface="Tahoma"/>
              <a:ea typeface="+mn-ea"/>
              <a:cs typeface="Arial"/>
            </a:endParaRPr>
          </a:p>
        </p:txBody>
      </p:sp>
      <p:sp>
        <p:nvSpPr>
          <p:cNvPr id="368646" name="TextBox 1"/>
          <p:cNvSpPr txBox="1">
            <a:spLocks noChangeArrowheads="1"/>
          </p:cNvSpPr>
          <p:nvPr/>
        </p:nvSpPr>
        <p:spPr bwMode="auto">
          <a:xfrm>
            <a:off x="2495600" y="6308725"/>
            <a:ext cx="79464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FFFF"/>
                </a:solidFill>
                <a:effectLst/>
                <a:uLnTx/>
                <a:uFillTx/>
                <a:latin typeface="Tahoma" pitchFamily="34" charset="0"/>
                <a:ea typeface="+mn-ea"/>
                <a:cs typeface="Arial" charset="0"/>
              </a:rPr>
              <a:t>RESPONSIBITY-AUTHORITY CONGRUENCE</a:t>
            </a:r>
          </a:p>
        </p:txBody>
      </p:sp>
      <p:sp>
        <p:nvSpPr>
          <p:cNvPr id="8" name="Rectangle 2"/>
          <p:cNvSpPr>
            <a:spLocks noGrp="1" noRot="1" noChangeArrowheads="1"/>
          </p:cNvSpPr>
          <p:nvPr>
            <p:ph type="title"/>
          </p:nvPr>
        </p:nvSpPr>
        <p:spPr>
          <a:xfrm>
            <a:off x="1825625" y="-243408"/>
            <a:ext cx="8540750" cy="1143001"/>
          </a:xfrm>
        </p:spPr>
        <p:txBody>
          <a:bodyPr/>
          <a:lstStyle/>
          <a:p>
            <a:pPr eaLnBrk="1" hangingPunct="1">
              <a:defRPr/>
            </a:pPr>
            <a:r>
              <a:rPr lang="en-GB" dirty="0"/>
              <a:t>The Nature of Managerial Work</a:t>
            </a:r>
          </a:p>
        </p:txBody>
      </p:sp>
    </p:spTree>
    <p:extLst>
      <p:ext uri="{BB962C8B-B14F-4D97-AF65-F5344CB8AC3E}">
        <p14:creationId xmlns:p14="http://schemas.microsoft.com/office/powerpoint/2010/main" val="466268260"/>
      </p:ext>
    </p:extLst>
  </p:cSld>
  <p:clrMapOvr>
    <a:masterClrMapping/>
  </p:clrMapOvr>
  <p:transition>
    <p:diamon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Rot="1" noChangeArrowheads="1"/>
          </p:cNvSpPr>
          <p:nvPr>
            <p:ph idx="1"/>
          </p:nvPr>
        </p:nvSpPr>
        <p:spPr>
          <a:xfrm>
            <a:off x="1825625" y="1268413"/>
            <a:ext cx="8540750" cy="4830762"/>
          </a:xfrm>
        </p:spPr>
        <p:txBody>
          <a:bodyPr/>
          <a:lstStyle/>
          <a:p>
            <a:pPr eaLnBrk="1" hangingPunct="1">
              <a:defRPr/>
            </a:pPr>
            <a:r>
              <a:rPr lang="en-GB" i="1"/>
              <a:t>“..tying together the independent parts of the total operation that have been fractionated by the need for specialists, departments, and organizational checks and balances.”</a:t>
            </a:r>
            <a:r>
              <a:rPr lang="en-GB"/>
              <a:t> [Sayles 1964 p259]</a:t>
            </a:r>
          </a:p>
          <a:p>
            <a:pPr eaLnBrk="1" hangingPunct="1">
              <a:buFont typeface="Arial" charset="0"/>
              <a:buNone/>
              <a:defRPr/>
            </a:pPr>
            <a:endParaRPr lang="en-GB"/>
          </a:p>
        </p:txBody>
      </p:sp>
      <p:pic>
        <p:nvPicPr>
          <p:cNvPr id="362500" name="Picture 4" descr="organization_chart_dec"/>
          <p:cNvPicPr>
            <a:picLocks noChangeAspect="1" noChangeArrowheads="1"/>
          </p:cNvPicPr>
          <p:nvPr/>
        </p:nvPicPr>
        <p:blipFill>
          <a:blip r:embed="rId2" cstate="print">
            <a:extLst>
              <a:ext uri="{28A0092B-C50C-407E-A947-70E740481C1C}">
                <a14:useLocalDpi xmlns:a14="http://schemas.microsoft.com/office/drawing/2010/main" val="0"/>
              </a:ext>
            </a:extLst>
          </a:blip>
          <a:srcRect l="-923" t="10112" b="4951"/>
          <a:stretch>
            <a:fillRect/>
          </a:stretch>
        </p:blipFill>
        <p:spPr bwMode="auto">
          <a:xfrm>
            <a:off x="2424114" y="4149726"/>
            <a:ext cx="7343775"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2501" name="Line 5"/>
          <p:cNvSpPr>
            <a:spLocks noChangeShapeType="1"/>
          </p:cNvSpPr>
          <p:nvPr/>
        </p:nvSpPr>
        <p:spPr bwMode="auto">
          <a:xfrm>
            <a:off x="1703388" y="5229225"/>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2502" name="Line 6"/>
          <p:cNvSpPr>
            <a:spLocks noChangeShapeType="1"/>
          </p:cNvSpPr>
          <p:nvPr/>
        </p:nvSpPr>
        <p:spPr bwMode="auto">
          <a:xfrm>
            <a:off x="1703388" y="5734050"/>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2503" name="Line 7"/>
          <p:cNvSpPr>
            <a:spLocks noChangeShapeType="1"/>
          </p:cNvSpPr>
          <p:nvPr/>
        </p:nvSpPr>
        <p:spPr bwMode="auto">
          <a:xfrm>
            <a:off x="1703388" y="6021388"/>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2504" name="Line 8"/>
          <p:cNvSpPr>
            <a:spLocks noChangeShapeType="1"/>
          </p:cNvSpPr>
          <p:nvPr/>
        </p:nvSpPr>
        <p:spPr bwMode="auto">
          <a:xfrm>
            <a:off x="1703389" y="6453188"/>
            <a:ext cx="8569325"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2505" name="Line 9"/>
          <p:cNvSpPr>
            <a:spLocks noChangeShapeType="1"/>
          </p:cNvSpPr>
          <p:nvPr/>
        </p:nvSpPr>
        <p:spPr bwMode="auto">
          <a:xfrm>
            <a:off x="1703388" y="5229226"/>
            <a:ext cx="0" cy="1223963"/>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1" name="Rectangle 2"/>
          <p:cNvSpPr>
            <a:spLocks noGrp="1" noRot="1" noChangeArrowheads="1"/>
          </p:cNvSpPr>
          <p:nvPr>
            <p:ph type="title"/>
          </p:nvPr>
        </p:nvSpPr>
        <p:spPr>
          <a:xfrm>
            <a:off x="1825625" y="-26988"/>
            <a:ext cx="8540750" cy="1143001"/>
          </a:xfrm>
        </p:spPr>
        <p:txBody>
          <a:bodyPr/>
          <a:lstStyle/>
          <a:p>
            <a:pPr eaLnBrk="1" hangingPunct="1">
              <a:defRPr/>
            </a:pPr>
            <a:r>
              <a:rPr lang="en-GB" dirty="0"/>
              <a:t>The Nature of Managerial Work</a:t>
            </a:r>
          </a:p>
        </p:txBody>
      </p:sp>
    </p:spTree>
    <p:extLst>
      <p:ext uri="{BB962C8B-B14F-4D97-AF65-F5344CB8AC3E}">
        <p14:creationId xmlns:p14="http://schemas.microsoft.com/office/powerpoint/2010/main" val="2860060857"/>
      </p:ext>
    </p:extLst>
  </p:cSld>
  <p:clrMapOvr>
    <a:masterClrMapping/>
  </p:clrMapOvr>
  <p:transition>
    <p:diamon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Rot="1" noChangeArrowheads="1"/>
          </p:cNvSpPr>
          <p:nvPr>
            <p:ph idx="1"/>
          </p:nvPr>
        </p:nvSpPr>
        <p:spPr>
          <a:xfrm>
            <a:off x="1825625" y="1006476"/>
            <a:ext cx="8540750" cy="4830763"/>
          </a:xfrm>
        </p:spPr>
        <p:txBody>
          <a:bodyPr/>
          <a:lstStyle/>
          <a:p>
            <a:pPr eaLnBrk="1" hangingPunct="1">
              <a:defRPr/>
            </a:pPr>
            <a:r>
              <a:rPr lang="en-GB" i="1" dirty="0"/>
              <a:t>‘Organized’ one way, ‘organizing’ the other</a:t>
            </a:r>
          </a:p>
          <a:p>
            <a:pPr eaLnBrk="1" hangingPunct="1">
              <a:defRPr/>
            </a:pPr>
            <a:r>
              <a:rPr lang="en-GB" i="1" dirty="0"/>
              <a:t>‘Organized’ one way, ‘</a:t>
            </a:r>
            <a:r>
              <a:rPr lang="en-GB" i="1" dirty="0">
                <a:solidFill>
                  <a:srgbClr val="FFFF00"/>
                </a:solidFill>
              </a:rPr>
              <a:t>operating’ </a:t>
            </a:r>
            <a:r>
              <a:rPr lang="en-GB" i="1" dirty="0"/>
              <a:t>the other</a:t>
            </a:r>
          </a:p>
          <a:p>
            <a:pPr eaLnBrk="1" hangingPunct="1">
              <a:defRPr/>
            </a:pPr>
            <a:r>
              <a:rPr lang="en-GB" i="1" dirty="0"/>
              <a:t> </a:t>
            </a:r>
            <a:r>
              <a:rPr lang="en-GB" i="1" dirty="0">
                <a:solidFill>
                  <a:srgbClr val="FFFF00"/>
                </a:solidFill>
              </a:rPr>
              <a:t>Hierarchy </a:t>
            </a:r>
            <a:r>
              <a:rPr lang="en-GB" i="1" dirty="0"/>
              <a:t>versus business </a:t>
            </a:r>
            <a:r>
              <a:rPr lang="en-GB" i="1" dirty="0">
                <a:solidFill>
                  <a:srgbClr val="FFFF00"/>
                </a:solidFill>
              </a:rPr>
              <a:t>process</a:t>
            </a:r>
          </a:p>
          <a:p>
            <a:pPr eaLnBrk="1" hangingPunct="1">
              <a:defRPr/>
            </a:pPr>
            <a:r>
              <a:rPr lang="en-GB" i="1" dirty="0">
                <a:solidFill>
                  <a:srgbClr val="FFFF00"/>
                </a:solidFill>
              </a:rPr>
              <a:t>Business</a:t>
            </a:r>
            <a:r>
              <a:rPr lang="en-GB" i="1" dirty="0"/>
              <a:t> – the process of ‘going to market’</a:t>
            </a:r>
            <a:endParaRPr lang="en-GB" dirty="0"/>
          </a:p>
          <a:p>
            <a:pPr eaLnBrk="1" hangingPunct="1">
              <a:buFont typeface="Arial" charset="0"/>
              <a:buNone/>
              <a:defRPr/>
            </a:pPr>
            <a:endParaRPr lang="en-GB" dirty="0"/>
          </a:p>
        </p:txBody>
      </p:sp>
      <p:pic>
        <p:nvPicPr>
          <p:cNvPr id="365572" name="Picture 4" descr="organization_chart_dec"/>
          <p:cNvPicPr>
            <a:picLocks noChangeAspect="1" noChangeArrowheads="1"/>
          </p:cNvPicPr>
          <p:nvPr/>
        </p:nvPicPr>
        <p:blipFill>
          <a:blip r:embed="rId2" cstate="print">
            <a:extLst>
              <a:ext uri="{28A0092B-C50C-407E-A947-70E740481C1C}">
                <a14:useLocalDpi xmlns:a14="http://schemas.microsoft.com/office/drawing/2010/main" val="0"/>
              </a:ext>
            </a:extLst>
          </a:blip>
          <a:srcRect l="-923" t="10112" b="4951"/>
          <a:stretch>
            <a:fillRect/>
          </a:stretch>
        </p:blipFill>
        <p:spPr bwMode="auto">
          <a:xfrm>
            <a:off x="2424114" y="3792539"/>
            <a:ext cx="7343775"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5573" name="Line 5"/>
          <p:cNvSpPr>
            <a:spLocks noChangeShapeType="1"/>
          </p:cNvSpPr>
          <p:nvPr/>
        </p:nvSpPr>
        <p:spPr bwMode="auto">
          <a:xfrm>
            <a:off x="1703389" y="5221289"/>
            <a:ext cx="8607425" cy="46037"/>
          </a:xfrm>
          <a:prstGeom prst="line">
            <a:avLst/>
          </a:prstGeom>
          <a:noFill/>
          <a:ln w="123825">
            <a:solidFill>
              <a:srgbClr val="C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5574" name="Line 6"/>
          <p:cNvSpPr>
            <a:spLocks noChangeShapeType="1"/>
          </p:cNvSpPr>
          <p:nvPr/>
        </p:nvSpPr>
        <p:spPr bwMode="auto">
          <a:xfrm>
            <a:off x="1703388" y="4864100"/>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5575" name="Line 7"/>
          <p:cNvSpPr>
            <a:spLocks noChangeShapeType="1"/>
          </p:cNvSpPr>
          <p:nvPr/>
        </p:nvSpPr>
        <p:spPr bwMode="auto">
          <a:xfrm>
            <a:off x="1703388" y="5664200"/>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5576" name="Line 8"/>
          <p:cNvSpPr>
            <a:spLocks noChangeShapeType="1"/>
          </p:cNvSpPr>
          <p:nvPr/>
        </p:nvSpPr>
        <p:spPr bwMode="auto">
          <a:xfrm>
            <a:off x="1703389" y="6096000"/>
            <a:ext cx="8569325"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365577" name="Line 9"/>
          <p:cNvSpPr>
            <a:spLocks noChangeShapeType="1"/>
          </p:cNvSpPr>
          <p:nvPr/>
        </p:nvSpPr>
        <p:spPr bwMode="auto">
          <a:xfrm>
            <a:off x="1703388" y="4872038"/>
            <a:ext cx="0" cy="1223962"/>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cxnSp>
        <p:nvCxnSpPr>
          <p:cNvPr id="11" name="Straight Arrow Connector 10"/>
          <p:cNvCxnSpPr/>
          <p:nvPr/>
        </p:nvCxnSpPr>
        <p:spPr>
          <a:xfrm rot="5400000">
            <a:off x="2058988" y="5108576"/>
            <a:ext cx="2357438" cy="1587"/>
          </a:xfrm>
          <a:prstGeom prst="straightConnector1">
            <a:avLst/>
          </a:prstGeom>
          <a:ln w="6985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a:off x="2703514" y="5106989"/>
            <a:ext cx="2357437" cy="1587"/>
          </a:xfrm>
          <a:prstGeom prst="straightConnector1">
            <a:avLst/>
          </a:prstGeom>
          <a:ln w="6985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a:off x="3275014" y="5106989"/>
            <a:ext cx="2357437" cy="1587"/>
          </a:xfrm>
          <a:prstGeom prst="straightConnector1">
            <a:avLst/>
          </a:prstGeom>
          <a:ln w="6985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65581" name="Line 5"/>
          <p:cNvSpPr>
            <a:spLocks noChangeShapeType="1"/>
          </p:cNvSpPr>
          <p:nvPr/>
        </p:nvSpPr>
        <p:spPr bwMode="auto">
          <a:xfrm>
            <a:off x="2452689" y="3363914"/>
            <a:ext cx="8010525" cy="71437"/>
          </a:xfrm>
          <a:prstGeom prst="line">
            <a:avLst/>
          </a:prstGeom>
          <a:noFill/>
          <a:ln w="1238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15" name="Title 1"/>
          <p:cNvSpPr>
            <a:spLocks noGrp="1"/>
          </p:cNvSpPr>
          <p:nvPr>
            <p:ph type="title"/>
          </p:nvPr>
        </p:nvSpPr>
        <p:spPr>
          <a:xfrm>
            <a:off x="1825625" y="-171400"/>
            <a:ext cx="8540750" cy="1143000"/>
          </a:xfrm>
        </p:spPr>
        <p:txBody>
          <a:bodyPr/>
          <a:lstStyle/>
          <a:p>
            <a:r>
              <a:rPr lang="en-GB" dirty="0"/>
              <a:t>A Paradox of Organizing</a:t>
            </a:r>
          </a:p>
        </p:txBody>
      </p:sp>
    </p:spTree>
    <p:extLst>
      <p:ext uri="{BB962C8B-B14F-4D97-AF65-F5344CB8AC3E}">
        <p14:creationId xmlns:p14="http://schemas.microsoft.com/office/powerpoint/2010/main" val="795941147"/>
      </p:ext>
    </p:extLst>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4546" name="Picture 2" descr="http://www.jbentham.com/wp-content/uploads/2007/07/panoptic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4" y="90489"/>
            <a:ext cx="8135937" cy="631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47" name="TextBox 4"/>
          <p:cNvSpPr txBox="1">
            <a:spLocks noChangeArrowheads="1"/>
          </p:cNvSpPr>
          <p:nvPr/>
        </p:nvSpPr>
        <p:spPr bwMode="auto">
          <a:xfrm>
            <a:off x="3791745" y="6381750"/>
            <a:ext cx="5109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FFFF"/>
                </a:solidFill>
                <a:effectLst/>
                <a:uLnTx/>
                <a:uFillTx/>
                <a:latin typeface="Tahoma" pitchFamily="34" charset="0"/>
                <a:ea typeface="+mn-ea"/>
                <a:cs typeface="Arial" charset="0"/>
              </a:rPr>
              <a:t>THERE IS NO PANOPTICON</a:t>
            </a:r>
            <a:endParaRPr kumimoji="0" lang="en-US" sz="2800" b="1" i="0" u="none" strike="noStrike" kern="1200" cap="none" spc="0" normalizeH="0" baseline="0" noProof="0" dirty="0">
              <a:ln>
                <a:noFill/>
              </a:ln>
              <a:solidFill>
                <a:srgbClr val="FFFFFF"/>
              </a:solidFill>
              <a:effectLst/>
              <a:uLnTx/>
              <a:uFillTx/>
              <a:latin typeface="Tahoma" pitchFamily="34" charset="0"/>
              <a:ea typeface="+mn-ea"/>
              <a:cs typeface="Arial" charset="0"/>
            </a:endParaRPr>
          </a:p>
        </p:txBody>
      </p:sp>
    </p:spTree>
    <p:extLst>
      <p:ext uri="{BB962C8B-B14F-4D97-AF65-F5344CB8AC3E}">
        <p14:creationId xmlns:p14="http://schemas.microsoft.com/office/powerpoint/2010/main" val="1086636050"/>
      </p:ext>
    </p:extLst>
  </p:cSld>
  <p:clrMapOvr>
    <a:masterClrMapping/>
  </p:clrMapOvr>
  <p:transition>
    <p:diamon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1825625" y="115888"/>
            <a:ext cx="8540750" cy="1143000"/>
          </a:xfrm>
        </p:spPr>
        <p:txBody>
          <a:bodyPr/>
          <a:lstStyle/>
          <a:p>
            <a:pPr eaLnBrk="1" hangingPunct="1">
              <a:defRPr/>
            </a:pPr>
            <a:r>
              <a:rPr lang="en-GB" dirty="0"/>
              <a:t>The Nature of Managerial Work</a:t>
            </a:r>
          </a:p>
        </p:txBody>
      </p:sp>
      <p:sp>
        <p:nvSpPr>
          <p:cNvPr id="147459" name="Rectangle 3"/>
          <p:cNvSpPr>
            <a:spLocks noGrp="1" noRot="1" noChangeArrowheads="1"/>
          </p:cNvSpPr>
          <p:nvPr>
            <p:ph idx="1"/>
          </p:nvPr>
        </p:nvSpPr>
        <p:spPr>
          <a:xfrm>
            <a:off x="1825626" y="1268414"/>
            <a:ext cx="8842375" cy="4498975"/>
          </a:xfrm>
        </p:spPr>
        <p:txBody>
          <a:bodyPr/>
          <a:lstStyle/>
          <a:p>
            <a:pPr eaLnBrk="1" hangingPunct="1">
              <a:defRPr/>
            </a:pPr>
            <a:r>
              <a:rPr lang="en-GB" dirty="0"/>
              <a:t>An organisation is a collaborative system which is grounded in trust</a:t>
            </a:r>
          </a:p>
          <a:p>
            <a:pPr eaLnBrk="1" hangingPunct="1">
              <a:defRPr/>
            </a:pPr>
            <a:r>
              <a:rPr lang="en-GB" dirty="0"/>
              <a:t>‘Trust’ is the great simplifier </a:t>
            </a:r>
          </a:p>
          <a:p>
            <a:pPr eaLnBrk="1" hangingPunct="1">
              <a:defRPr/>
            </a:pPr>
            <a:r>
              <a:rPr lang="en-GB" dirty="0"/>
              <a:t>‘Trust’ enables the avoidance of the potentially paralyzing complexity of purposive collective endeavour.</a:t>
            </a:r>
          </a:p>
          <a:p>
            <a:pPr eaLnBrk="1" hangingPunct="1">
              <a:defRPr/>
            </a:pPr>
            <a:endParaRPr lang="en-GB" dirty="0"/>
          </a:p>
          <a:p>
            <a:pPr eaLnBrk="1" hangingPunct="1">
              <a:defRPr/>
            </a:pPr>
            <a:endParaRPr lang="en-GB" dirty="0"/>
          </a:p>
          <a:p>
            <a:pPr eaLnBrk="1" hangingPunct="1">
              <a:defRPr/>
            </a:pPr>
            <a:endParaRPr lang="en-GB" dirty="0"/>
          </a:p>
        </p:txBody>
      </p:sp>
      <p:pic>
        <p:nvPicPr>
          <p:cNvPr id="363524" name="Picture 4" descr="MCj0332500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9150" y="4624389"/>
            <a:ext cx="5905500"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253515"/>
      </p:ext>
    </p:extLst>
  </p:cSld>
  <p:clrMapOvr>
    <a:masterClrMapping/>
  </p:clrMapOvr>
  <p:transition>
    <p:diamon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2322" name="Picture 4" descr="f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894" y="-12969"/>
            <a:ext cx="916505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323" name="Picture 6" descr="C:\Documents and Settings\lenney\Local Settings\Temporary Internet Files\Content.IE5\IV5JE52A\MCj0078622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02322" y="2719389"/>
            <a:ext cx="1857375" cy="399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loud Callout 5"/>
          <p:cNvSpPr/>
          <p:nvPr/>
        </p:nvSpPr>
        <p:spPr>
          <a:xfrm>
            <a:off x="3921610" y="-315416"/>
            <a:ext cx="6874953" cy="6396517"/>
          </a:xfrm>
          <a:prstGeom prst="cloudCallout">
            <a:avLst>
              <a:gd name="adj1" fmla="val -67533"/>
              <a:gd name="adj2" fmla="val 572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FFFFFF"/>
                </a:solidFill>
                <a:effectLst/>
                <a:uLnTx/>
                <a:uFillTx/>
                <a:latin typeface="Tahoma"/>
                <a:ea typeface="+mn-ea"/>
                <a:cs typeface="Arial"/>
              </a:rPr>
              <a:t>What exactly is he saying &amp; what the fog does he mean, why the fog is he saying that, &amp; why now. What the fog is he thinking, and why does he think that; who the fogging hell told him that, and why would he believe it. What the fog does he want out of this. How the fog should I deal with this - what the fog should I say ?</a:t>
            </a:r>
          </a:p>
        </p:txBody>
      </p:sp>
      <p:sp>
        <p:nvSpPr>
          <p:cNvPr id="2" name="TextBox 1"/>
          <p:cNvSpPr txBox="1"/>
          <p:nvPr/>
        </p:nvSpPr>
        <p:spPr>
          <a:xfrm>
            <a:off x="4007768" y="6105490"/>
            <a:ext cx="462017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000000"/>
                </a:solidFill>
                <a:effectLst/>
                <a:uLnTx/>
                <a:uFillTx/>
                <a:latin typeface="Tahoma"/>
                <a:ea typeface="+mn-ea"/>
                <a:cs typeface="Arial"/>
              </a:rPr>
              <a:t>A WICKED WORLD </a:t>
            </a:r>
          </a:p>
        </p:txBody>
      </p:sp>
      <p:sp>
        <p:nvSpPr>
          <p:cNvPr id="7" name="TextBox 6"/>
          <p:cNvSpPr txBox="1"/>
          <p:nvPr/>
        </p:nvSpPr>
        <p:spPr>
          <a:xfrm>
            <a:off x="1929242" y="44624"/>
            <a:ext cx="1574470"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000000"/>
                </a:solidFill>
                <a:effectLst/>
                <a:uLnTx/>
                <a:uFillTx/>
                <a:latin typeface="Tahoma"/>
                <a:ea typeface="+mn-ea"/>
                <a:cs typeface="Arial"/>
              </a:rPr>
              <a:t>WTF</a:t>
            </a:r>
          </a:p>
        </p:txBody>
      </p:sp>
      <p:sp>
        <p:nvSpPr>
          <p:cNvPr id="8" name="TextBox 7"/>
          <p:cNvSpPr txBox="1"/>
          <p:nvPr/>
        </p:nvSpPr>
        <p:spPr>
          <a:xfrm>
            <a:off x="1612752" y="982469"/>
            <a:ext cx="2251001" cy="7078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Tahoma"/>
                <a:ea typeface="+mn-ea"/>
                <a:cs typeface="Arial"/>
              </a:rPr>
              <a:t>Twitter Acronym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Tahoma"/>
                <a:ea typeface="+mn-ea"/>
                <a:cs typeface="Arial"/>
              </a:rPr>
              <a:t>Managerial Reality</a:t>
            </a:r>
          </a:p>
        </p:txBody>
      </p:sp>
    </p:spTree>
    <p:extLst>
      <p:ext uri="{BB962C8B-B14F-4D97-AF65-F5344CB8AC3E}">
        <p14:creationId xmlns:p14="http://schemas.microsoft.com/office/powerpoint/2010/main" val="34234307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dirty="0"/>
              <a:t>THE PARADOX OF TRUST</a:t>
            </a:r>
          </a:p>
        </p:txBody>
      </p:sp>
      <p:sp>
        <p:nvSpPr>
          <p:cNvPr id="3" name="Content Placeholder 2"/>
          <p:cNvSpPr>
            <a:spLocks noGrp="1"/>
          </p:cNvSpPr>
          <p:nvPr>
            <p:ph idx="1"/>
          </p:nvPr>
        </p:nvSpPr>
        <p:spPr>
          <a:xfrm>
            <a:off x="1825626" y="1628801"/>
            <a:ext cx="4627563" cy="4498975"/>
          </a:xfrm>
        </p:spPr>
        <p:txBody>
          <a:bodyPr/>
          <a:lstStyle/>
          <a:p>
            <a:pPr eaLnBrk="1" hangingPunct="1">
              <a:defRPr/>
            </a:pPr>
            <a:r>
              <a:rPr lang="en-GB" sz="3600" dirty="0"/>
              <a:t>You have to be mad to trust anyone</a:t>
            </a:r>
          </a:p>
          <a:p>
            <a:pPr eaLnBrk="1" hangingPunct="1">
              <a:defRPr/>
            </a:pPr>
            <a:r>
              <a:rPr lang="en-GB" sz="3600" b="1" dirty="0"/>
              <a:t>BUT</a:t>
            </a:r>
          </a:p>
          <a:p>
            <a:pPr eaLnBrk="1" hangingPunct="1">
              <a:defRPr/>
            </a:pPr>
            <a:r>
              <a:rPr lang="en-GB" sz="3600" dirty="0">
                <a:solidFill>
                  <a:srgbClr val="FFFF00"/>
                </a:solidFill>
              </a:rPr>
              <a:t>If you do not trust anyone you will go mad</a:t>
            </a:r>
          </a:p>
          <a:p>
            <a:pPr eaLnBrk="1" hangingPunct="1">
              <a:defRPr/>
            </a:pPr>
            <a:endParaRPr lang="en-GB" sz="3600" b="1" dirty="0"/>
          </a:p>
          <a:p>
            <a:pPr eaLnBrk="1" hangingPunct="1">
              <a:defRPr/>
            </a:pPr>
            <a:endParaRPr lang="en-GB" sz="3600" b="1" dirty="0"/>
          </a:p>
          <a:p>
            <a:pPr eaLnBrk="1" hangingPunct="1">
              <a:defRPr/>
            </a:pPr>
            <a:endParaRPr lang="en-GB" sz="3600" dirty="0"/>
          </a:p>
        </p:txBody>
      </p:sp>
      <p:pic>
        <p:nvPicPr>
          <p:cNvPr id="365572" name="Picture 2" descr="http://aclacour.stu.cofc.edu/imagefiles/trustm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0175" y="1571626"/>
            <a:ext cx="3816350" cy="421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505" y="5445225"/>
            <a:ext cx="150653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a:extLst>
              <a:ext uri="{FF2B5EF4-FFF2-40B4-BE49-F238E27FC236}">
                <a16:creationId xmlns:a16="http://schemas.microsoft.com/office/drawing/2014/main" id="{7BDFEAE5-0A6D-40E4-BEB1-1DD2ACACC237}"/>
              </a:ext>
            </a:extLst>
          </p:cNvPr>
          <p:cNvSpPr txBox="1"/>
          <p:nvPr/>
        </p:nvSpPr>
        <p:spPr>
          <a:xfrm rot="19941468">
            <a:off x="543544" y="2828835"/>
            <a:ext cx="8988551" cy="1200329"/>
          </a:xfrm>
          <a:prstGeom prst="rect">
            <a:avLst/>
          </a:prstGeom>
          <a:solidFill>
            <a:srgbClr val="0000FF"/>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FF"/>
                </a:solidFill>
                <a:effectLst/>
                <a:uLnTx/>
                <a:uFillTx/>
                <a:latin typeface="Tahoma"/>
                <a:ea typeface="+mn-ea"/>
                <a:cs typeface="Arial"/>
              </a:rPr>
              <a:t>IN WHOM TO TRUST IS YOUR CHOICE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FF"/>
                </a:solidFill>
                <a:effectLst/>
                <a:uLnTx/>
                <a:uFillTx/>
                <a:latin typeface="Tahoma"/>
                <a:ea typeface="+mn-ea"/>
                <a:cs typeface="Arial"/>
              </a:rPr>
              <a:t>AND A CHOICE OF IMMENSE IMPORTANCE</a:t>
            </a:r>
          </a:p>
        </p:txBody>
      </p:sp>
      <p:sp>
        <p:nvSpPr>
          <p:cNvPr id="7" name="TextBox 6">
            <a:extLst>
              <a:ext uri="{FF2B5EF4-FFF2-40B4-BE49-F238E27FC236}">
                <a16:creationId xmlns:a16="http://schemas.microsoft.com/office/drawing/2014/main" id="{01F3416B-428B-48C5-B898-13C1F4C0B223}"/>
              </a:ext>
            </a:extLst>
          </p:cNvPr>
          <p:cNvSpPr txBox="1"/>
          <p:nvPr/>
        </p:nvSpPr>
        <p:spPr>
          <a:xfrm rot="19941468">
            <a:off x="3235452" y="3893543"/>
            <a:ext cx="7193132" cy="1200329"/>
          </a:xfrm>
          <a:prstGeom prst="rect">
            <a:avLst/>
          </a:prstGeom>
          <a:solidFill>
            <a:srgbClr val="0000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FFFFFF"/>
                </a:solidFill>
                <a:effectLst/>
                <a:uLnTx/>
                <a:uFillTx/>
                <a:latin typeface="Tahoma"/>
                <a:ea typeface="+mn-ea"/>
                <a:cs typeface="Arial"/>
              </a:rPr>
              <a:t>JUDGEMENTS ABOUT PEOPLE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FFFFFF"/>
                </a:solidFill>
                <a:effectLst/>
                <a:uLnTx/>
                <a:uFillTx/>
                <a:latin typeface="Tahoma"/>
                <a:ea typeface="+mn-ea"/>
                <a:cs typeface="Arial"/>
              </a:rPr>
              <a:t> YOU MUST MAKE</a:t>
            </a:r>
          </a:p>
        </p:txBody>
      </p:sp>
    </p:spTree>
    <p:extLst>
      <p:ext uri="{BB962C8B-B14F-4D97-AF65-F5344CB8AC3E}">
        <p14:creationId xmlns:p14="http://schemas.microsoft.com/office/powerpoint/2010/main" val="3767092094"/>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1825625" y="115888"/>
            <a:ext cx="8540750" cy="1143000"/>
          </a:xfrm>
        </p:spPr>
        <p:txBody>
          <a:bodyPr/>
          <a:lstStyle/>
          <a:p>
            <a:pPr eaLnBrk="1" hangingPunct="1">
              <a:defRPr/>
            </a:pPr>
            <a:r>
              <a:rPr lang="en-GB" dirty="0"/>
              <a:t>The Nature of Managerial Work</a:t>
            </a:r>
          </a:p>
        </p:txBody>
      </p:sp>
      <p:sp>
        <p:nvSpPr>
          <p:cNvPr id="147459" name="Rectangle 3"/>
          <p:cNvSpPr>
            <a:spLocks noGrp="1" noRot="1" noChangeArrowheads="1"/>
          </p:cNvSpPr>
          <p:nvPr>
            <p:ph idx="1"/>
          </p:nvPr>
        </p:nvSpPr>
        <p:spPr>
          <a:xfrm>
            <a:off x="1825626" y="1268414"/>
            <a:ext cx="8842375" cy="4498975"/>
          </a:xfrm>
        </p:spPr>
        <p:txBody>
          <a:bodyPr/>
          <a:lstStyle/>
          <a:p>
            <a:pPr eaLnBrk="1" hangingPunct="1">
              <a:defRPr/>
            </a:pPr>
            <a:r>
              <a:rPr lang="en-GB" dirty="0"/>
              <a:t>An organisation is a collaborative system which is grounded in </a:t>
            </a:r>
            <a:r>
              <a:rPr lang="en-GB" dirty="0">
                <a:solidFill>
                  <a:srgbClr val="FFFF00"/>
                </a:solidFill>
              </a:rPr>
              <a:t>trust</a:t>
            </a:r>
          </a:p>
          <a:p>
            <a:pPr eaLnBrk="1" hangingPunct="1">
              <a:defRPr/>
            </a:pPr>
            <a:r>
              <a:rPr lang="en-GB" dirty="0">
                <a:solidFill>
                  <a:srgbClr val="FFFF00"/>
                </a:solidFill>
              </a:rPr>
              <a:t>‘Trust’ </a:t>
            </a:r>
            <a:r>
              <a:rPr lang="en-GB" dirty="0"/>
              <a:t>is the great simplifier </a:t>
            </a:r>
          </a:p>
          <a:p>
            <a:pPr eaLnBrk="1" hangingPunct="1">
              <a:defRPr/>
            </a:pPr>
            <a:r>
              <a:rPr lang="en-GB" dirty="0">
                <a:solidFill>
                  <a:srgbClr val="FFFF00"/>
                </a:solidFill>
              </a:rPr>
              <a:t>‘Trust’ </a:t>
            </a:r>
            <a:r>
              <a:rPr lang="en-GB" dirty="0"/>
              <a:t>enables the avoidance of the potentially paralyzing complexity of purposive collective endeavour.</a:t>
            </a:r>
          </a:p>
          <a:p>
            <a:pPr eaLnBrk="1" hangingPunct="1">
              <a:defRPr/>
            </a:pPr>
            <a:endParaRPr lang="en-GB" dirty="0"/>
          </a:p>
          <a:p>
            <a:pPr eaLnBrk="1" hangingPunct="1">
              <a:defRPr/>
            </a:pPr>
            <a:endParaRPr lang="en-GB" dirty="0"/>
          </a:p>
          <a:p>
            <a:pPr eaLnBrk="1" hangingPunct="1">
              <a:defRPr/>
            </a:pPr>
            <a:endParaRPr lang="en-GB" dirty="0"/>
          </a:p>
        </p:txBody>
      </p:sp>
      <p:pic>
        <p:nvPicPr>
          <p:cNvPr id="363524" name="Picture 4" descr="MCj0332500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9150" y="4624389"/>
            <a:ext cx="5905500"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1762448"/>
      </p:ext>
    </p:extLst>
  </p:cSld>
  <p:clrMapOvr>
    <a:masterClrMapping/>
  </p:clrMapOvr>
  <p:transition>
    <p:diamon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rrow: Curved Right 3">
            <a:extLst>
              <a:ext uri="{FF2B5EF4-FFF2-40B4-BE49-F238E27FC236}">
                <a16:creationId xmlns:a16="http://schemas.microsoft.com/office/drawing/2014/main" id="{0C144D64-9460-47B9-B4A4-A28BFC6DE661}"/>
              </a:ext>
            </a:extLst>
          </p:cNvPr>
          <p:cNvSpPr/>
          <p:nvPr/>
        </p:nvSpPr>
        <p:spPr>
          <a:xfrm>
            <a:off x="2005004" y="1724026"/>
            <a:ext cx="1681167" cy="435133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Arrow: Curved Right 5">
            <a:extLst>
              <a:ext uri="{FF2B5EF4-FFF2-40B4-BE49-F238E27FC236}">
                <a16:creationId xmlns:a16="http://schemas.microsoft.com/office/drawing/2014/main" id="{1E1A8FA5-3885-425E-B606-73B8F4038973}"/>
              </a:ext>
            </a:extLst>
          </p:cNvPr>
          <p:cNvSpPr/>
          <p:nvPr/>
        </p:nvSpPr>
        <p:spPr>
          <a:xfrm flipH="1" flipV="1">
            <a:off x="7541095" y="1613332"/>
            <a:ext cx="1929471" cy="421611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FA21FA57-2808-482B-B8D8-320A6DB8B97C}"/>
              </a:ext>
            </a:extLst>
          </p:cNvPr>
          <p:cNvSpPr txBox="1"/>
          <p:nvPr/>
        </p:nvSpPr>
        <p:spPr>
          <a:xfrm>
            <a:off x="383792" y="3429000"/>
            <a:ext cx="3053849" cy="584775"/>
          </a:xfrm>
          <a:prstGeom prst="rect">
            <a:avLst/>
          </a:prstGeom>
          <a:solidFill>
            <a:schemeClr val="bg1"/>
          </a:solidFill>
          <a:ln>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Promises fulfilled</a:t>
            </a:r>
          </a:p>
        </p:txBody>
      </p:sp>
      <p:sp>
        <p:nvSpPr>
          <p:cNvPr id="10" name="TextBox 9">
            <a:extLst>
              <a:ext uri="{FF2B5EF4-FFF2-40B4-BE49-F238E27FC236}">
                <a16:creationId xmlns:a16="http://schemas.microsoft.com/office/drawing/2014/main" id="{6CD36BE5-5C22-4B22-A22D-1E69E99BF5D5}"/>
              </a:ext>
            </a:extLst>
          </p:cNvPr>
          <p:cNvSpPr txBox="1"/>
          <p:nvPr/>
        </p:nvSpPr>
        <p:spPr>
          <a:xfrm>
            <a:off x="4233821" y="1570328"/>
            <a:ext cx="2856616" cy="584775"/>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Promises made</a:t>
            </a:r>
          </a:p>
        </p:txBody>
      </p:sp>
      <p:sp>
        <p:nvSpPr>
          <p:cNvPr id="15" name="TextBox 14">
            <a:extLst>
              <a:ext uri="{FF2B5EF4-FFF2-40B4-BE49-F238E27FC236}">
                <a16:creationId xmlns:a16="http://schemas.microsoft.com/office/drawing/2014/main" id="{15A7AAAA-FF11-4ECD-864A-E9D93287D6C6}"/>
              </a:ext>
            </a:extLst>
          </p:cNvPr>
          <p:cNvSpPr txBox="1"/>
          <p:nvPr/>
        </p:nvSpPr>
        <p:spPr>
          <a:xfrm>
            <a:off x="3686171" y="5348428"/>
            <a:ext cx="3951916" cy="830997"/>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Authentic trust</a:t>
            </a:r>
          </a:p>
        </p:txBody>
      </p:sp>
      <p:sp>
        <p:nvSpPr>
          <p:cNvPr id="18" name="TextBox 17">
            <a:extLst>
              <a:ext uri="{FF2B5EF4-FFF2-40B4-BE49-F238E27FC236}">
                <a16:creationId xmlns:a16="http://schemas.microsoft.com/office/drawing/2014/main" id="{185DB4F8-F4E0-42BC-92E0-82B9470601EC}"/>
              </a:ext>
            </a:extLst>
          </p:cNvPr>
          <p:cNvSpPr txBox="1"/>
          <p:nvPr/>
        </p:nvSpPr>
        <p:spPr>
          <a:xfrm>
            <a:off x="3838432" y="3182778"/>
            <a:ext cx="3436144"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2060"/>
                </a:solidFill>
                <a:effectLst/>
                <a:uLnTx/>
                <a:uFillTx/>
                <a:latin typeface="Calibri" panose="020F0502020204030204"/>
                <a:ea typeface="+mn-ea"/>
                <a:cs typeface="+mn-cs"/>
              </a:rPr>
              <a:t>The virtuous circle of promises</a:t>
            </a:r>
          </a:p>
        </p:txBody>
      </p:sp>
      <p:sp>
        <p:nvSpPr>
          <p:cNvPr id="19" name="TextBox 18">
            <a:extLst>
              <a:ext uri="{FF2B5EF4-FFF2-40B4-BE49-F238E27FC236}">
                <a16:creationId xmlns:a16="http://schemas.microsoft.com/office/drawing/2014/main" id="{F0BA63AC-7BF0-4E18-A18A-78212F6D2696}"/>
              </a:ext>
            </a:extLst>
          </p:cNvPr>
          <p:cNvSpPr txBox="1"/>
          <p:nvPr/>
        </p:nvSpPr>
        <p:spPr>
          <a:xfrm>
            <a:off x="7765992" y="3383318"/>
            <a:ext cx="2999347" cy="584775"/>
          </a:xfrm>
          <a:prstGeom prst="rect">
            <a:avLst/>
          </a:prstGeom>
          <a:solidFill>
            <a:schemeClr val="bg1"/>
          </a:solidFill>
          <a:ln>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Promises shaped</a:t>
            </a:r>
          </a:p>
        </p:txBody>
      </p:sp>
      <p:sp>
        <p:nvSpPr>
          <p:cNvPr id="20" name="TextBox 19">
            <a:extLst>
              <a:ext uri="{FF2B5EF4-FFF2-40B4-BE49-F238E27FC236}">
                <a16:creationId xmlns:a16="http://schemas.microsoft.com/office/drawing/2014/main" id="{9B66E8ED-C407-4422-8557-7FFFC8556E60}"/>
              </a:ext>
            </a:extLst>
          </p:cNvPr>
          <p:cNvSpPr txBox="1"/>
          <p:nvPr/>
        </p:nvSpPr>
        <p:spPr>
          <a:xfrm>
            <a:off x="2410319" y="197859"/>
            <a:ext cx="6792950"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black"/>
                </a:solidFill>
                <a:effectLst/>
                <a:uLnTx/>
                <a:uFillTx/>
                <a:latin typeface="Calibri" panose="020F0502020204030204"/>
                <a:ea typeface="+mn-ea"/>
                <a:cs typeface="+mn-cs"/>
              </a:rPr>
              <a:t>BUT NOT BLIND TRUST!</a:t>
            </a:r>
          </a:p>
        </p:txBody>
      </p:sp>
      <p:pic>
        <p:nvPicPr>
          <p:cNvPr id="21" name="Picture 20">
            <a:extLst>
              <a:ext uri="{FF2B5EF4-FFF2-40B4-BE49-F238E27FC236}">
                <a16:creationId xmlns:a16="http://schemas.microsoft.com/office/drawing/2014/main" id="{9CCBDE9B-BA31-4553-A353-2B6611AF29A7}"/>
              </a:ext>
            </a:extLst>
          </p:cNvPr>
          <p:cNvPicPr>
            <a:picLocks noChangeAspect="1"/>
          </p:cNvPicPr>
          <p:nvPr/>
        </p:nvPicPr>
        <p:blipFill>
          <a:blip r:embed="rId2"/>
          <a:stretch>
            <a:fillRect/>
          </a:stretch>
        </p:blipFill>
        <p:spPr>
          <a:xfrm>
            <a:off x="172525" y="4858987"/>
            <a:ext cx="1334376" cy="1940909"/>
          </a:xfrm>
          <a:prstGeom prst="rect">
            <a:avLst/>
          </a:prstGeom>
        </p:spPr>
      </p:pic>
      <p:sp>
        <p:nvSpPr>
          <p:cNvPr id="22" name="Rectangle 1">
            <a:extLst>
              <a:ext uri="{FF2B5EF4-FFF2-40B4-BE49-F238E27FC236}">
                <a16:creationId xmlns:a16="http://schemas.microsoft.com/office/drawing/2014/main" id="{E1A69117-A10B-48ED-93CA-217CDB6BD2D0}"/>
              </a:ext>
            </a:extLst>
          </p:cNvPr>
          <p:cNvSpPr>
            <a:spLocks noChangeArrowheads="1"/>
          </p:cNvSpPr>
          <p:nvPr/>
        </p:nvSpPr>
        <p:spPr bwMode="auto">
          <a:xfrm>
            <a:off x="7962973" y="6257836"/>
            <a:ext cx="4231146" cy="6001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333333"/>
                </a:solidFill>
                <a:effectLst/>
                <a:uLnTx/>
                <a:uFillTx/>
                <a:latin typeface="Helvetica Neue"/>
                <a:ea typeface="+mn-ea"/>
                <a:cs typeface="+mn-cs"/>
              </a:rPr>
              <a:t>Building Trust : In Business, Politics, Relationships, and Life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777777"/>
                </a:solidFill>
                <a:effectLst/>
                <a:uLnTx/>
                <a:uFillTx/>
                <a:latin typeface="Helvetica Neue"/>
                <a:ea typeface="+mn-ea"/>
                <a:cs typeface="+mn-cs"/>
              </a:rPr>
              <a:t>by</a:t>
            </a:r>
            <a:r>
              <a:rPr kumimoji="0" lang="en-US" altLang="en-US" sz="1000" b="0" i="0" u="none" strike="noStrike" kern="1200" cap="none" spc="0" normalizeH="0" baseline="0" noProof="0" dirty="0">
                <a:ln>
                  <a:noFill/>
                </a:ln>
                <a:solidFill>
                  <a:srgbClr val="777777"/>
                </a:solidFill>
                <a:effectLst/>
                <a:uLnTx/>
                <a:uFillTx/>
                <a:latin typeface="Helvetica Neue"/>
                <a:ea typeface="+mn-ea"/>
                <a:cs typeface="+mn-cs"/>
              </a:rPr>
              <a:t> </a:t>
            </a:r>
            <a:r>
              <a:rPr kumimoji="0" lang="en-US" altLang="en-US" sz="1400" b="0" i="0" u="none" strike="noStrike" kern="1200" cap="none" spc="0" normalizeH="0" baseline="0" noProof="0" dirty="0">
                <a:ln>
                  <a:noFill/>
                </a:ln>
                <a:solidFill>
                  <a:srgbClr val="333333"/>
                </a:solidFill>
                <a:effectLst/>
                <a:uLnTx/>
                <a:uFillTx/>
                <a:latin typeface="Helvetica Neue"/>
                <a:ea typeface="+mn-ea"/>
                <a:cs typeface="+mn-cs"/>
                <a:hlinkClick r:id="rId3"/>
              </a:rPr>
              <a:t>Fernando Flores</a:t>
            </a:r>
            <a:r>
              <a:rPr kumimoji="0" lang="en-US" altLang="en-US" sz="1400" b="0" i="0" u="none" strike="noStrike" kern="1200" cap="none" spc="0" normalizeH="0" baseline="0" noProof="0" dirty="0">
                <a:ln>
                  <a:noFill/>
                </a:ln>
                <a:solidFill>
                  <a:srgbClr val="777777"/>
                </a:solidFill>
                <a:effectLst/>
                <a:uLnTx/>
                <a:uFillTx/>
                <a:latin typeface="Helvetica Neue"/>
                <a:ea typeface="+mn-ea"/>
                <a:cs typeface="+mn-cs"/>
              </a:rPr>
              <a:t>, </a:t>
            </a:r>
            <a:r>
              <a:rPr kumimoji="0" lang="en-US" altLang="en-US" sz="1400" b="0" i="0" u="none" strike="noStrike" kern="1200" cap="none" spc="0" normalizeH="0" baseline="0" noProof="0" dirty="0">
                <a:ln>
                  <a:noFill/>
                </a:ln>
                <a:solidFill>
                  <a:srgbClr val="333333"/>
                </a:solidFill>
                <a:effectLst/>
                <a:uLnTx/>
                <a:uFillTx/>
                <a:latin typeface="Helvetica Neue"/>
                <a:ea typeface="+mn-ea"/>
                <a:cs typeface="+mn-cs"/>
                <a:hlinkClick r:id="rId4"/>
              </a:rPr>
              <a:t>Robert C. Solomon</a:t>
            </a:r>
            <a:endParaRPr kumimoji="0" lang="en-US" altLang="en-US" sz="28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9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47170647"/>
      </p:ext>
    </p:extLst>
  </p:cSld>
  <p:clrMapOvr>
    <a:masterClrMapping/>
  </p:clrMapOvr>
  <p:transition>
    <p:diamon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Rot="1" noChangeArrowheads="1"/>
          </p:cNvSpPr>
          <p:nvPr>
            <p:ph idx="1"/>
          </p:nvPr>
        </p:nvSpPr>
        <p:spPr>
          <a:xfrm>
            <a:off x="1825625" y="1214439"/>
            <a:ext cx="8540750" cy="4498975"/>
          </a:xfrm>
        </p:spPr>
        <p:txBody>
          <a:bodyPr/>
          <a:lstStyle/>
          <a:p>
            <a:pPr eaLnBrk="1" hangingPunct="1">
              <a:lnSpc>
                <a:spcPct val="90000"/>
              </a:lnSpc>
              <a:defRPr/>
            </a:pPr>
            <a:r>
              <a:rPr lang="en-GB" sz="3600" i="1" dirty="0"/>
              <a:t>“ The individual manager does not have a clearly bounded job with neatly defined authorities and responsibilities. Rather s/he is placed in the middle of a system of relationships, out of which s/he must fashion an organization that will accomplish his objectives” </a:t>
            </a:r>
          </a:p>
          <a:p>
            <a:pPr eaLnBrk="1" hangingPunct="1">
              <a:lnSpc>
                <a:spcPct val="90000"/>
              </a:lnSpc>
              <a:buFont typeface="Arial" charset="0"/>
              <a:buNone/>
              <a:defRPr/>
            </a:pPr>
            <a:r>
              <a:rPr lang="en-GB" sz="2800" i="1" dirty="0"/>
              <a:t> 	</a:t>
            </a:r>
            <a:r>
              <a:rPr lang="en-GB" sz="1800" dirty="0"/>
              <a:t>[Sayles 1964 p27]</a:t>
            </a:r>
          </a:p>
          <a:p>
            <a:pPr eaLnBrk="1" hangingPunct="1">
              <a:lnSpc>
                <a:spcPct val="90000"/>
              </a:lnSpc>
              <a:defRPr/>
            </a:pPr>
            <a:r>
              <a:rPr lang="en-GB" sz="3600" dirty="0">
                <a:solidFill>
                  <a:srgbClr val="FFFF00"/>
                </a:solidFill>
                <a:highlight>
                  <a:srgbClr val="000080"/>
                </a:highlight>
              </a:rPr>
              <a:t>This complex network of relationships must be shaped and sustained</a:t>
            </a:r>
          </a:p>
          <a:p>
            <a:pPr eaLnBrk="1" hangingPunct="1">
              <a:lnSpc>
                <a:spcPct val="90000"/>
              </a:lnSpc>
              <a:defRPr/>
            </a:pPr>
            <a:endParaRPr lang="en-GB" sz="3600" i="1" dirty="0"/>
          </a:p>
        </p:txBody>
      </p:sp>
      <p:sp>
        <p:nvSpPr>
          <p:cNvPr id="6" name="Rectangle 2"/>
          <p:cNvSpPr>
            <a:spLocks noGrp="1" noRot="1" noChangeArrowheads="1"/>
          </p:cNvSpPr>
          <p:nvPr>
            <p:ph type="title"/>
          </p:nvPr>
        </p:nvSpPr>
        <p:spPr>
          <a:xfrm>
            <a:off x="1825625" y="-26988"/>
            <a:ext cx="8540750" cy="1143001"/>
          </a:xfrm>
        </p:spPr>
        <p:txBody>
          <a:bodyPr/>
          <a:lstStyle/>
          <a:p>
            <a:pPr eaLnBrk="1" hangingPunct="1">
              <a:defRPr/>
            </a:pPr>
            <a:r>
              <a:rPr lang="en-GB" dirty="0"/>
              <a:t>The Nature of Managerial Work</a:t>
            </a:r>
          </a:p>
        </p:txBody>
      </p:sp>
    </p:spTree>
    <p:extLst>
      <p:ext uri="{BB962C8B-B14F-4D97-AF65-F5344CB8AC3E}">
        <p14:creationId xmlns:p14="http://schemas.microsoft.com/office/powerpoint/2010/main" val="1428656446"/>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3" name="Rectangle 3"/>
          <p:cNvSpPr>
            <a:spLocks noGrp="1" noRot="1" noChangeArrowheads="1"/>
          </p:cNvSpPr>
          <p:nvPr>
            <p:ph idx="1"/>
          </p:nvPr>
        </p:nvSpPr>
        <p:spPr>
          <a:xfrm>
            <a:off x="66502" y="1567419"/>
            <a:ext cx="11857740" cy="6101679"/>
          </a:xfrm>
        </p:spPr>
        <p:txBody>
          <a:bodyPr/>
          <a:lstStyle/>
          <a:p>
            <a:pPr>
              <a:lnSpc>
                <a:spcPct val="90000"/>
              </a:lnSpc>
            </a:pPr>
            <a:r>
              <a:rPr lang="en-US" dirty="0"/>
              <a:t>The </a:t>
            </a:r>
            <a:r>
              <a:rPr lang="en-US" dirty="0">
                <a:solidFill>
                  <a:srgbClr val="FFFF00"/>
                </a:solidFill>
              </a:rPr>
              <a:t>cultivating of relationships underpins the effective shaping and sustaining of promises</a:t>
            </a:r>
          </a:p>
          <a:p>
            <a:pPr>
              <a:lnSpc>
                <a:spcPct val="90000"/>
              </a:lnSpc>
            </a:pPr>
            <a:r>
              <a:rPr lang="en-US" i="1" dirty="0"/>
              <a:t>‘networking’.. </a:t>
            </a:r>
            <a:r>
              <a:rPr lang="en-US" dirty="0"/>
              <a:t>..[the] </a:t>
            </a:r>
            <a:r>
              <a:rPr lang="en-US" i="1" dirty="0"/>
              <a:t>developing</a:t>
            </a:r>
            <a:r>
              <a:rPr lang="en-US" dirty="0"/>
              <a:t> [of] </a:t>
            </a:r>
            <a:r>
              <a:rPr lang="en-US" i="1" dirty="0"/>
              <a:t>a network of co-operative </a:t>
            </a:r>
            <a:r>
              <a:rPr lang="en-US" i="1" dirty="0">
                <a:solidFill>
                  <a:srgbClr val="FFFF00"/>
                </a:solidFill>
              </a:rPr>
              <a:t>relationships </a:t>
            </a:r>
            <a:r>
              <a:rPr lang="en-US" i="1" dirty="0"/>
              <a:t>to and among those people needed to execute the plan and achieve the objective</a:t>
            </a:r>
          </a:p>
          <a:p>
            <a:pPr marL="0" indent="0">
              <a:lnSpc>
                <a:spcPct val="90000"/>
              </a:lnSpc>
              <a:buNone/>
            </a:pPr>
            <a:r>
              <a:rPr lang="en-US" dirty="0"/>
              <a:t> </a:t>
            </a:r>
          </a:p>
          <a:p>
            <a:pPr>
              <a:lnSpc>
                <a:spcPct val="90000"/>
              </a:lnSpc>
            </a:pPr>
            <a:r>
              <a:rPr lang="en-US" dirty="0">
                <a:solidFill>
                  <a:srgbClr val="FFFF00"/>
                </a:solidFill>
                <a:highlight>
                  <a:srgbClr val="0000FF"/>
                </a:highlight>
              </a:rPr>
              <a:t>All promises are shaped, sustained &amp; fulfilled within relationships </a:t>
            </a:r>
          </a:p>
          <a:p>
            <a:pPr>
              <a:lnSpc>
                <a:spcPct val="90000"/>
              </a:lnSpc>
            </a:pPr>
            <a:r>
              <a:rPr lang="en-US" dirty="0">
                <a:solidFill>
                  <a:srgbClr val="FFFF00"/>
                </a:solidFill>
                <a:highlight>
                  <a:srgbClr val="0000FF"/>
                </a:highlight>
              </a:rPr>
              <a:t>The authentic strong-but-flexible robust promises one needs  represent the interest on the social capital one develops.</a:t>
            </a:r>
          </a:p>
          <a:p>
            <a:pPr marL="0" indent="0">
              <a:lnSpc>
                <a:spcPct val="90000"/>
              </a:lnSpc>
              <a:buNone/>
            </a:pPr>
            <a:endParaRPr lang="en-US" dirty="0"/>
          </a:p>
          <a:p>
            <a:pPr>
              <a:lnSpc>
                <a:spcPct val="90000"/>
              </a:lnSpc>
              <a:buFont typeface="Arial" charset="0"/>
              <a:buNone/>
            </a:pPr>
            <a:endParaRPr lang="en-US" dirty="0"/>
          </a:p>
        </p:txBody>
      </p:sp>
      <p:sp>
        <p:nvSpPr>
          <p:cNvPr id="6" name="Rectangle 2">
            <a:extLst>
              <a:ext uri="{FF2B5EF4-FFF2-40B4-BE49-F238E27FC236}">
                <a16:creationId xmlns:a16="http://schemas.microsoft.com/office/drawing/2014/main" id="{E162DB60-36E9-4763-9116-FA014057A21D}"/>
              </a:ext>
            </a:extLst>
          </p:cNvPr>
          <p:cNvSpPr>
            <a:spLocks noGrp="1" noRot="1" noChangeArrowheads="1"/>
          </p:cNvSpPr>
          <p:nvPr>
            <p:ph type="title"/>
          </p:nvPr>
        </p:nvSpPr>
        <p:spPr>
          <a:xfrm>
            <a:off x="603077" y="66503"/>
            <a:ext cx="11387667" cy="1223627"/>
          </a:xfrm>
        </p:spPr>
        <p:txBody>
          <a:bodyPr/>
          <a:lstStyle/>
          <a:p>
            <a:r>
              <a:rPr lang="en-GB" dirty="0"/>
              <a:t>The Nature of Managerial Work</a:t>
            </a:r>
            <a:br>
              <a:rPr lang="en-GB" dirty="0"/>
            </a:br>
            <a:r>
              <a:rPr lang="en-US" sz="3200" dirty="0"/>
              <a:t>Promises are the currency of collaboration</a:t>
            </a:r>
            <a:endParaRPr lang="en-GB" dirty="0"/>
          </a:p>
        </p:txBody>
      </p:sp>
    </p:spTree>
    <p:extLst>
      <p:ext uri="{BB962C8B-B14F-4D97-AF65-F5344CB8AC3E}">
        <p14:creationId xmlns:p14="http://schemas.microsoft.com/office/powerpoint/2010/main" val="6386106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4563">
                                            <p:txEl>
                                              <p:pRg st="3" end="3"/>
                                            </p:txEl>
                                          </p:spTgt>
                                        </p:tgtEl>
                                        <p:attrNameLst>
                                          <p:attrName>style.visibility</p:attrName>
                                        </p:attrNameLst>
                                      </p:cBhvr>
                                      <p:to>
                                        <p:strVal val="visible"/>
                                      </p:to>
                                    </p:set>
                                    <p:anim calcmode="lin" valueType="num">
                                      <p:cBhvr>
                                        <p:cTn id="7" dur="1000" fill="hold"/>
                                        <p:tgtEl>
                                          <p:spTgt spid="19456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19456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19456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19456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94563">
                                            <p:txEl>
                                              <p:pRg st="4" end="4"/>
                                            </p:txEl>
                                          </p:spTgt>
                                        </p:tgtEl>
                                        <p:attrNameLst>
                                          <p:attrName>style.visibility</p:attrName>
                                        </p:attrNameLst>
                                      </p:cBhvr>
                                      <p:to>
                                        <p:strVal val="visible"/>
                                      </p:to>
                                    </p:set>
                                    <p:anim calcmode="lin" valueType="num">
                                      <p:cBhvr>
                                        <p:cTn id="15" dur="1000" fill="hold"/>
                                        <p:tgtEl>
                                          <p:spTgt spid="19456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19456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19456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1945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1A430-66DC-E94C-AB0D-FD27ECAED8EB}"/>
              </a:ext>
            </a:extLst>
          </p:cNvPr>
          <p:cNvSpPr>
            <a:spLocks noGrp="1"/>
          </p:cNvSpPr>
          <p:nvPr>
            <p:ph type="ctrTitle" sz="quarter"/>
          </p:nvPr>
        </p:nvSpPr>
        <p:spPr>
          <a:xfrm>
            <a:off x="565266" y="241069"/>
            <a:ext cx="11363498" cy="2186247"/>
          </a:xfrm>
        </p:spPr>
        <p:txBody>
          <a:bodyPr/>
          <a:lstStyle/>
          <a:p>
            <a:r>
              <a:rPr lang="en-US" b="1" dirty="0"/>
              <a:t>Relational Coordination</a:t>
            </a:r>
            <a:r>
              <a:rPr lang="en-US" sz="4800" b="1" dirty="0"/>
              <a:t>*</a:t>
            </a:r>
            <a:br>
              <a:rPr lang="en-US" b="1" dirty="0"/>
            </a:br>
            <a:r>
              <a:rPr lang="en-US" sz="4000" dirty="0">
                <a:solidFill>
                  <a:srgbClr val="FFFF00"/>
                </a:solidFill>
              </a:rPr>
              <a:t>Authentic Robust promises are the </a:t>
            </a:r>
            <a:r>
              <a:rPr lang="en-US" sz="4000" i="1" dirty="0">
                <a:solidFill>
                  <a:srgbClr val="FFFF00"/>
                </a:solidFill>
              </a:rPr>
              <a:t>interest</a:t>
            </a:r>
            <a:r>
              <a:rPr lang="en-US" sz="4000" dirty="0">
                <a:solidFill>
                  <a:srgbClr val="FFFF00"/>
                </a:solidFill>
              </a:rPr>
              <a:t> on the social </a:t>
            </a:r>
            <a:r>
              <a:rPr lang="en-US" sz="4000" i="1" dirty="0">
                <a:solidFill>
                  <a:srgbClr val="FFFF00"/>
                </a:solidFill>
              </a:rPr>
              <a:t>capital </a:t>
            </a:r>
            <a:r>
              <a:rPr lang="en-US" sz="4000" dirty="0">
                <a:solidFill>
                  <a:srgbClr val="FFFF00"/>
                </a:solidFill>
              </a:rPr>
              <a:t>one accrues</a:t>
            </a:r>
            <a:endParaRPr lang="en-US" b="1" dirty="0">
              <a:solidFill>
                <a:srgbClr val="FFFF00"/>
              </a:solidFill>
            </a:endParaRPr>
          </a:p>
        </p:txBody>
      </p:sp>
      <p:sp>
        <p:nvSpPr>
          <p:cNvPr id="3" name="Subtitle 2">
            <a:extLst>
              <a:ext uri="{FF2B5EF4-FFF2-40B4-BE49-F238E27FC236}">
                <a16:creationId xmlns:a16="http://schemas.microsoft.com/office/drawing/2014/main" id="{9A40A7E4-7114-9E49-B6A8-9EB52C6FDDFB}"/>
              </a:ext>
            </a:extLst>
          </p:cNvPr>
          <p:cNvSpPr>
            <a:spLocks noGrp="1"/>
          </p:cNvSpPr>
          <p:nvPr>
            <p:ph type="subTitle" sz="quarter" idx="1"/>
          </p:nvPr>
        </p:nvSpPr>
        <p:spPr>
          <a:xfrm>
            <a:off x="1456354" y="3035116"/>
            <a:ext cx="9581322" cy="1794581"/>
          </a:xfrm>
        </p:spPr>
        <p:txBody>
          <a:bodyPr/>
          <a:lstStyle/>
          <a:p>
            <a:r>
              <a:rPr lang="en-US" sz="4000" dirty="0"/>
              <a:t>Relationships shape the communication</a:t>
            </a:r>
          </a:p>
          <a:p>
            <a:r>
              <a:rPr lang="en-US" sz="4000" dirty="0"/>
              <a:t>through which collaboration occurs</a:t>
            </a:r>
          </a:p>
          <a:p>
            <a:endParaRPr lang="en-US" sz="4000" dirty="0"/>
          </a:p>
        </p:txBody>
      </p:sp>
      <p:sp>
        <p:nvSpPr>
          <p:cNvPr id="8" name="TextBox 7">
            <a:extLst>
              <a:ext uri="{FF2B5EF4-FFF2-40B4-BE49-F238E27FC236}">
                <a16:creationId xmlns:a16="http://schemas.microsoft.com/office/drawing/2014/main" id="{D2956897-D6FE-4C78-8B4D-5DA2894C982A}"/>
              </a:ext>
            </a:extLst>
          </p:cNvPr>
          <p:cNvSpPr txBox="1"/>
          <p:nvPr/>
        </p:nvSpPr>
        <p:spPr>
          <a:xfrm>
            <a:off x="1762125" y="6094425"/>
            <a:ext cx="91821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*MY VERSION OF Jody Hoffer </a:t>
            </a:r>
            <a:r>
              <a:rPr kumimoji="0" lang="en-GB" sz="1800" b="0" i="0" u="none" strike="noStrike" kern="1200" cap="none" spc="0" normalizeH="0" baseline="0" noProof="0" dirty="0" err="1">
                <a:ln>
                  <a:noFill/>
                </a:ln>
                <a:solidFill>
                  <a:srgbClr val="FFFFFF"/>
                </a:solidFill>
                <a:effectLst/>
                <a:uLnTx/>
                <a:uFillTx/>
                <a:latin typeface="Tahoma"/>
                <a:ea typeface="+mn-ea"/>
                <a:cs typeface="Arial"/>
              </a:rPr>
              <a:t>Gittell</a:t>
            </a:r>
            <a:r>
              <a:rPr kumimoji="0" lang="en-GB" sz="1800" b="0" i="0" u="none" strike="noStrike" kern="1200" cap="none" spc="0" normalizeH="0" baseline="0" noProof="0" dirty="0">
                <a:ln>
                  <a:noFill/>
                </a:ln>
                <a:solidFill>
                  <a:srgbClr val="FFFFFF"/>
                </a:solidFill>
                <a:effectLst/>
                <a:uLnTx/>
                <a:uFillTx/>
                <a:latin typeface="Tahoma"/>
                <a:ea typeface="+mn-ea"/>
                <a:cs typeface="Arial"/>
              </a:rPr>
              <a:t> - Transforming Relationships for High Performance</a:t>
            </a:r>
          </a:p>
        </p:txBody>
      </p:sp>
      <p:sp>
        <p:nvSpPr>
          <p:cNvPr id="9" name="Content Placeholder 2">
            <a:extLst>
              <a:ext uri="{FF2B5EF4-FFF2-40B4-BE49-F238E27FC236}">
                <a16:creationId xmlns:a16="http://schemas.microsoft.com/office/drawing/2014/main" id="{4FC9A696-3DA3-45E6-8B56-F80FE27BBEC3}"/>
              </a:ext>
            </a:extLst>
          </p:cNvPr>
          <p:cNvSpPr txBox="1">
            <a:spLocks/>
          </p:cNvSpPr>
          <p:nvPr/>
        </p:nvSpPr>
        <p:spPr bwMode="auto">
          <a:xfrm>
            <a:off x="9574742" y="-44681"/>
            <a:ext cx="2617258" cy="57149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GB" sz="24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1430-</a:t>
            </a:r>
          </a:p>
        </p:txBody>
      </p:sp>
    </p:spTree>
    <p:extLst>
      <p:ext uri="{BB962C8B-B14F-4D97-AF65-F5344CB8AC3E}">
        <p14:creationId xmlns:p14="http://schemas.microsoft.com/office/powerpoint/2010/main" val="20519772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E36AF68-BE04-4FDE-8855-95CFF0FCA5E7}"/>
              </a:ext>
            </a:extLst>
          </p:cNvPr>
          <p:cNvSpPr txBox="1">
            <a:spLocks/>
          </p:cNvSpPr>
          <p:nvPr/>
        </p:nvSpPr>
        <p:spPr bwMode="auto">
          <a:xfrm>
            <a:off x="304800" y="0"/>
            <a:ext cx="11887200" cy="11139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Relational Coordination</a:t>
            </a:r>
            <a:r>
              <a:rPr kumimoji="0" lang="en-US" sz="40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a:t>
            </a:r>
            <a:b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b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Authentic Robust promises are the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interest</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 on social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capital </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accrued</a:t>
            </a:r>
            <a:endParaRPr kumimoji="0" lang="en-US" sz="3600" b="1"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endParaRPr>
          </a:p>
        </p:txBody>
      </p:sp>
      <p:sp>
        <p:nvSpPr>
          <p:cNvPr id="5" name="Content Placeholder 2">
            <a:extLst>
              <a:ext uri="{FF2B5EF4-FFF2-40B4-BE49-F238E27FC236}">
                <a16:creationId xmlns:a16="http://schemas.microsoft.com/office/drawing/2014/main" id="{1F3F6AC9-9EFA-4888-964D-CA76927AED55}"/>
              </a:ext>
            </a:extLst>
          </p:cNvPr>
          <p:cNvSpPr>
            <a:spLocks noGrp="1"/>
          </p:cNvSpPr>
          <p:nvPr>
            <p:ph sz="half" idx="1"/>
          </p:nvPr>
        </p:nvSpPr>
        <p:spPr>
          <a:xfrm>
            <a:off x="218017" y="1336445"/>
            <a:ext cx="11887200" cy="1948988"/>
          </a:xfrm>
          <a:ln w="44450">
            <a:solidFill>
              <a:schemeClr val="tx1"/>
            </a:solidFill>
          </a:ln>
        </p:spPr>
        <p:txBody>
          <a:bodyPr/>
          <a:lstStyle/>
          <a:p>
            <a:r>
              <a:rPr lang="en-US" dirty="0"/>
              <a:t> Shared Purpose with one’s collaborators</a:t>
            </a:r>
          </a:p>
          <a:p>
            <a:r>
              <a:rPr lang="en-US" dirty="0"/>
              <a:t> Understanding of one’s collaborators – </a:t>
            </a:r>
            <a:r>
              <a:rPr lang="en-US" sz="2800" dirty="0"/>
              <a:t>contribution &amp; knowledge</a:t>
            </a:r>
            <a:endParaRPr lang="en-US" dirty="0"/>
          </a:p>
          <a:p>
            <a:r>
              <a:rPr lang="en-US" dirty="0"/>
              <a:t> Valuing one’s collaborators – </a:t>
            </a:r>
            <a:r>
              <a:rPr lang="en-US" sz="2800" dirty="0"/>
              <a:t>contribution &amp; knowledge</a:t>
            </a:r>
            <a:endParaRPr lang="en-US" dirty="0"/>
          </a:p>
        </p:txBody>
      </p:sp>
      <p:sp>
        <p:nvSpPr>
          <p:cNvPr id="7" name="Content Placeholder 3">
            <a:extLst>
              <a:ext uri="{FF2B5EF4-FFF2-40B4-BE49-F238E27FC236}">
                <a16:creationId xmlns:a16="http://schemas.microsoft.com/office/drawing/2014/main" id="{5E3B67B7-FA33-4C02-BB1D-34239F5209DC}"/>
              </a:ext>
            </a:extLst>
          </p:cNvPr>
          <p:cNvSpPr txBox="1">
            <a:spLocks/>
          </p:cNvSpPr>
          <p:nvPr/>
        </p:nvSpPr>
        <p:spPr>
          <a:xfrm>
            <a:off x="5934075" y="3544686"/>
            <a:ext cx="5592233"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Timely</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Problem-solving</a:t>
            </a:r>
          </a:p>
        </p:txBody>
      </p:sp>
      <p:sp>
        <p:nvSpPr>
          <p:cNvPr id="8" name="Arrow: Bent 7">
            <a:extLst>
              <a:ext uri="{FF2B5EF4-FFF2-40B4-BE49-F238E27FC236}">
                <a16:creationId xmlns:a16="http://schemas.microsoft.com/office/drawing/2014/main" id="{433261F5-B039-4929-AAB7-6DE8C167435F}"/>
              </a:ext>
            </a:extLst>
          </p:cNvPr>
          <p:cNvSpPr/>
          <p:nvPr/>
        </p:nvSpPr>
        <p:spPr>
          <a:xfrm flipV="1">
            <a:off x="2899063" y="3358342"/>
            <a:ext cx="2971800" cy="2249804"/>
          </a:xfrm>
          <a:prstGeom prst="bentArrow">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9" name="TextBox 8">
            <a:extLst>
              <a:ext uri="{FF2B5EF4-FFF2-40B4-BE49-F238E27FC236}">
                <a16:creationId xmlns:a16="http://schemas.microsoft.com/office/drawing/2014/main" id="{8C00C745-ADE6-43B4-82EB-B1E7B0D972F5}"/>
              </a:ext>
            </a:extLst>
          </p:cNvPr>
          <p:cNvSpPr txBox="1"/>
          <p:nvPr/>
        </p:nvSpPr>
        <p:spPr>
          <a:xfrm>
            <a:off x="-19050" y="6581001"/>
            <a:ext cx="611505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Tahoma"/>
                <a:ea typeface="+mn-ea"/>
                <a:cs typeface="Arial"/>
              </a:rPr>
              <a:t>*MY VERSION OF Jody Hoffer </a:t>
            </a:r>
            <a:r>
              <a:rPr kumimoji="0" lang="en-GB" sz="1200" b="0" i="0" u="none" strike="noStrike" kern="1200" cap="none" spc="0" normalizeH="0" baseline="0" noProof="0" dirty="0" err="1">
                <a:ln>
                  <a:noFill/>
                </a:ln>
                <a:solidFill>
                  <a:srgbClr val="FFFFFF"/>
                </a:solidFill>
                <a:effectLst/>
                <a:uLnTx/>
                <a:uFillTx/>
                <a:latin typeface="Tahoma"/>
                <a:ea typeface="+mn-ea"/>
                <a:cs typeface="Arial"/>
              </a:rPr>
              <a:t>Gittell</a:t>
            </a:r>
            <a:r>
              <a:rPr kumimoji="0" lang="en-GB" sz="1200" b="0" i="0" u="none" strike="noStrike" kern="1200" cap="none" spc="0" normalizeH="0" baseline="0" noProof="0" dirty="0">
                <a:ln>
                  <a:noFill/>
                </a:ln>
                <a:solidFill>
                  <a:srgbClr val="FFFFFF"/>
                </a:solidFill>
                <a:effectLst/>
                <a:uLnTx/>
                <a:uFillTx/>
                <a:latin typeface="Tahoma"/>
                <a:ea typeface="+mn-ea"/>
                <a:cs typeface="Arial"/>
              </a:rPr>
              <a:t> - Transforming Relationships for High Performance</a:t>
            </a:r>
          </a:p>
        </p:txBody>
      </p:sp>
    </p:spTree>
    <p:extLst>
      <p:ext uri="{BB962C8B-B14F-4D97-AF65-F5344CB8AC3E}">
        <p14:creationId xmlns:p14="http://schemas.microsoft.com/office/powerpoint/2010/main" val="4158861152"/>
      </p:ext>
    </p:extLst>
  </p:cSld>
  <p:clrMapOvr>
    <a:masterClrMapping/>
  </p:clrMapOvr>
  <p:transition>
    <p:diamon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E36AF68-BE04-4FDE-8855-95CFF0FCA5E7}"/>
              </a:ext>
            </a:extLst>
          </p:cNvPr>
          <p:cNvSpPr txBox="1">
            <a:spLocks/>
          </p:cNvSpPr>
          <p:nvPr/>
        </p:nvSpPr>
        <p:spPr bwMode="auto">
          <a:xfrm>
            <a:off x="304800" y="0"/>
            <a:ext cx="11887200" cy="11139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Relational Coordination</a:t>
            </a:r>
            <a:r>
              <a:rPr kumimoji="0" lang="en-US" sz="40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a:t>
            </a:r>
            <a:b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b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Authentic Robust promises are the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interest</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 on social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capital </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accrued</a:t>
            </a:r>
            <a:endParaRPr kumimoji="0" lang="en-US" sz="3600" b="1"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endParaRPr>
          </a:p>
        </p:txBody>
      </p:sp>
      <p:sp>
        <p:nvSpPr>
          <p:cNvPr id="5" name="Content Placeholder 2">
            <a:extLst>
              <a:ext uri="{FF2B5EF4-FFF2-40B4-BE49-F238E27FC236}">
                <a16:creationId xmlns:a16="http://schemas.microsoft.com/office/drawing/2014/main" id="{1F3F6AC9-9EFA-4888-964D-CA76927AED55}"/>
              </a:ext>
            </a:extLst>
          </p:cNvPr>
          <p:cNvSpPr>
            <a:spLocks noGrp="1"/>
          </p:cNvSpPr>
          <p:nvPr>
            <p:ph sz="half" idx="1"/>
          </p:nvPr>
        </p:nvSpPr>
        <p:spPr>
          <a:xfrm>
            <a:off x="0" y="1409354"/>
            <a:ext cx="12086704" cy="1732857"/>
          </a:xfrm>
          <a:ln w="44450">
            <a:solidFill>
              <a:schemeClr val="tx1"/>
            </a:solidFill>
          </a:ln>
        </p:spPr>
        <p:txBody>
          <a:bodyPr/>
          <a:lstStyle/>
          <a:p>
            <a:r>
              <a:rPr lang="en-US" sz="2800" dirty="0"/>
              <a:t> Not/weakly shared Purpose with one’s collaborators – ‘silo-mentality’</a:t>
            </a:r>
          </a:p>
          <a:p>
            <a:r>
              <a:rPr lang="en-US" sz="2800" dirty="0"/>
              <a:t> Not/weakly understanding of one’s collaborators – </a:t>
            </a:r>
            <a:r>
              <a:rPr lang="en-US" sz="2400" dirty="0"/>
              <a:t>contribution &amp; knowledge</a:t>
            </a:r>
            <a:endParaRPr lang="en-US" sz="2800" dirty="0"/>
          </a:p>
          <a:p>
            <a:r>
              <a:rPr lang="en-US" sz="2800" dirty="0"/>
              <a:t> Not/weakly valuing one’s collaborators – </a:t>
            </a:r>
            <a:r>
              <a:rPr lang="en-US" sz="2400" dirty="0"/>
              <a:t>contribution &amp; knowledge</a:t>
            </a:r>
            <a:endParaRPr lang="en-US" sz="2800" dirty="0"/>
          </a:p>
        </p:txBody>
      </p:sp>
      <p:sp>
        <p:nvSpPr>
          <p:cNvPr id="7" name="Content Placeholder 3">
            <a:extLst>
              <a:ext uri="{FF2B5EF4-FFF2-40B4-BE49-F238E27FC236}">
                <a16:creationId xmlns:a16="http://schemas.microsoft.com/office/drawing/2014/main" id="{5E3B67B7-FA33-4C02-BB1D-34239F5209DC}"/>
              </a:ext>
            </a:extLst>
          </p:cNvPr>
          <p:cNvSpPr txBox="1">
            <a:spLocks/>
          </p:cNvSpPr>
          <p:nvPr/>
        </p:nvSpPr>
        <p:spPr>
          <a:xfrm>
            <a:off x="5934075" y="3458961"/>
            <a:ext cx="5592233"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Infrequent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Delayed</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Inaccurate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Finger-pointing/Blaming</a:t>
            </a:r>
          </a:p>
        </p:txBody>
      </p:sp>
      <p:sp>
        <p:nvSpPr>
          <p:cNvPr id="8" name="Arrow: Bent 7">
            <a:extLst>
              <a:ext uri="{FF2B5EF4-FFF2-40B4-BE49-F238E27FC236}">
                <a16:creationId xmlns:a16="http://schemas.microsoft.com/office/drawing/2014/main" id="{433261F5-B039-4929-AAB7-6DE8C167435F}"/>
              </a:ext>
            </a:extLst>
          </p:cNvPr>
          <p:cNvSpPr/>
          <p:nvPr/>
        </p:nvSpPr>
        <p:spPr>
          <a:xfrm flipV="1">
            <a:off x="2899063" y="3241964"/>
            <a:ext cx="2971800" cy="2366182"/>
          </a:xfrm>
          <a:prstGeom prst="bentArrow">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9" name="TextBox 8">
            <a:extLst>
              <a:ext uri="{FF2B5EF4-FFF2-40B4-BE49-F238E27FC236}">
                <a16:creationId xmlns:a16="http://schemas.microsoft.com/office/drawing/2014/main" id="{DDB374CC-C714-4F1C-AED8-7E409F8BF37B}"/>
              </a:ext>
            </a:extLst>
          </p:cNvPr>
          <p:cNvSpPr txBox="1"/>
          <p:nvPr/>
        </p:nvSpPr>
        <p:spPr>
          <a:xfrm>
            <a:off x="-19050" y="6581001"/>
            <a:ext cx="611505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Tahoma"/>
                <a:ea typeface="+mn-ea"/>
                <a:cs typeface="Arial"/>
              </a:rPr>
              <a:t>*MY VERSION OF Jody Hoffer </a:t>
            </a:r>
            <a:r>
              <a:rPr kumimoji="0" lang="en-GB" sz="1200" b="0" i="0" u="none" strike="noStrike" kern="1200" cap="none" spc="0" normalizeH="0" baseline="0" noProof="0" dirty="0" err="1">
                <a:ln>
                  <a:noFill/>
                </a:ln>
                <a:solidFill>
                  <a:srgbClr val="FFFFFF"/>
                </a:solidFill>
                <a:effectLst/>
                <a:uLnTx/>
                <a:uFillTx/>
                <a:latin typeface="Tahoma"/>
                <a:ea typeface="+mn-ea"/>
                <a:cs typeface="Arial"/>
              </a:rPr>
              <a:t>Gittell</a:t>
            </a:r>
            <a:r>
              <a:rPr kumimoji="0" lang="en-GB" sz="1200" b="0" i="0" u="none" strike="noStrike" kern="1200" cap="none" spc="0" normalizeH="0" baseline="0" noProof="0" dirty="0">
                <a:ln>
                  <a:noFill/>
                </a:ln>
                <a:solidFill>
                  <a:srgbClr val="FFFFFF"/>
                </a:solidFill>
                <a:effectLst/>
                <a:uLnTx/>
                <a:uFillTx/>
                <a:latin typeface="Tahoma"/>
                <a:ea typeface="+mn-ea"/>
                <a:cs typeface="Arial"/>
              </a:rPr>
              <a:t> - Transforming Relationships for High Performance</a:t>
            </a:r>
          </a:p>
        </p:txBody>
      </p:sp>
    </p:spTree>
    <p:extLst>
      <p:ext uri="{BB962C8B-B14F-4D97-AF65-F5344CB8AC3E}">
        <p14:creationId xmlns:p14="http://schemas.microsoft.com/office/powerpoint/2010/main" val="1971775237"/>
      </p:ext>
    </p:extLst>
  </p:cSld>
  <p:clrMapOvr>
    <a:masterClrMapping/>
  </p:clrMapOvr>
  <p:transition>
    <p:diamon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447AD8-1789-CBDC-0549-DDF8841DAD24}"/>
              </a:ext>
            </a:extLst>
          </p:cNvPr>
          <p:cNvPicPr>
            <a:picLocks noChangeAspect="1"/>
          </p:cNvPicPr>
          <p:nvPr/>
        </p:nvPicPr>
        <p:blipFill>
          <a:blip r:embed="rId2"/>
          <a:stretch>
            <a:fillRect/>
          </a:stretch>
        </p:blipFill>
        <p:spPr>
          <a:xfrm>
            <a:off x="7767542" y="1536181"/>
            <a:ext cx="4258377" cy="3614183"/>
          </a:xfrm>
          <a:prstGeom prst="rect">
            <a:avLst/>
          </a:prstGeom>
        </p:spPr>
      </p:pic>
      <p:sp>
        <p:nvSpPr>
          <p:cNvPr id="4" name="Title 1">
            <a:extLst>
              <a:ext uri="{FF2B5EF4-FFF2-40B4-BE49-F238E27FC236}">
                <a16:creationId xmlns:a16="http://schemas.microsoft.com/office/drawing/2014/main" id="{7768FB71-1313-4749-AC32-C22A04368BD4}"/>
              </a:ext>
            </a:extLst>
          </p:cNvPr>
          <p:cNvSpPr txBox="1">
            <a:spLocks/>
          </p:cNvSpPr>
          <p:nvPr/>
        </p:nvSpPr>
        <p:spPr>
          <a:xfrm>
            <a:off x="285789" y="103909"/>
            <a:ext cx="11387667" cy="827116"/>
          </a:xfrm>
          <a:prstGeom prst="rect">
            <a:avLst/>
          </a:prstGeom>
        </p:spPr>
        <p:txBody>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a:ln>
                  <a:noFill/>
                </a:ln>
                <a:solidFill>
                  <a:srgbClr val="FFFFCC"/>
                </a:solidFill>
                <a:effectLst>
                  <a:outerShdw blurRad="38100" dist="38100" dir="2700000" algn="tl">
                    <a:srgbClr val="000000"/>
                  </a:outerShdw>
                </a:effectLst>
                <a:uLnTx/>
                <a:uFillTx/>
                <a:latin typeface="Tahoma"/>
                <a:ea typeface="+mj-ea"/>
                <a:cs typeface="Arial"/>
              </a:rPr>
              <a:t>BREAKOUT WORK ON RC</a:t>
            </a:r>
            <a:endParaRPr kumimoji="0" lang="en-GB" sz="4400" b="0"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endParaRPr>
          </a:p>
        </p:txBody>
      </p:sp>
      <p:sp>
        <p:nvSpPr>
          <p:cNvPr id="6" name="TextBox 5">
            <a:extLst>
              <a:ext uri="{FF2B5EF4-FFF2-40B4-BE49-F238E27FC236}">
                <a16:creationId xmlns:a16="http://schemas.microsoft.com/office/drawing/2014/main" id="{816AAEDC-A281-4E36-ABDF-8AC789020C89}"/>
              </a:ext>
            </a:extLst>
          </p:cNvPr>
          <p:cNvSpPr txBox="1"/>
          <p:nvPr/>
        </p:nvSpPr>
        <p:spPr>
          <a:xfrm>
            <a:off x="166081" y="1228396"/>
            <a:ext cx="7825047"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ACTIVITY 1 – 15 minutes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For an </a:t>
            </a:r>
            <a:r>
              <a:rPr kumimoji="0" lang="en-GB" sz="2800" b="0" i="0" u="sng" strike="noStrike" kern="1200" cap="none" spc="0" normalizeH="0" baseline="0" noProof="0" dirty="0">
                <a:ln>
                  <a:noFill/>
                </a:ln>
                <a:solidFill>
                  <a:srgbClr val="FFFF00"/>
                </a:solidFill>
                <a:effectLst/>
                <a:uLnTx/>
                <a:uFillTx/>
                <a:latin typeface="Tahoma"/>
                <a:ea typeface="+mn-ea"/>
                <a:cs typeface="Arial"/>
              </a:rPr>
              <a:t>important work process</a:t>
            </a:r>
            <a:r>
              <a:rPr kumimoji="0" lang="en-GB" sz="2800" b="0" i="0" u="none" strike="noStrike" kern="1200" cap="none" spc="0" normalizeH="0" baseline="0" noProof="0" dirty="0">
                <a:ln>
                  <a:noFill/>
                </a:ln>
                <a:solidFill>
                  <a:srgbClr val="FFFF00"/>
                </a:solidFill>
                <a:effectLst/>
                <a:uLnTx/>
                <a:uFillTx/>
                <a:latin typeface="Tahoma"/>
                <a:ea typeface="+mn-ea"/>
                <a:cs typeface="Arial"/>
              </a:rPr>
              <a:t> </a:t>
            </a:r>
            <a:r>
              <a:rPr kumimoji="0" lang="en-GB" sz="2800" b="0" i="0" u="none" strike="noStrike" kern="1200" cap="none" spc="0" normalizeH="0" baseline="0" noProof="0" dirty="0">
                <a:ln>
                  <a:noFill/>
                </a:ln>
                <a:solidFill>
                  <a:srgbClr val="FFFFFF"/>
                </a:solidFill>
                <a:effectLst/>
                <a:uLnTx/>
                <a:uFillTx/>
                <a:latin typeface="Tahoma"/>
                <a:ea typeface="+mn-ea"/>
                <a:cs typeface="Arial"/>
              </a:rPr>
              <a:t>in which you are heavily involved carefully and comprehensively identify and note down all the </a:t>
            </a:r>
            <a:r>
              <a:rPr kumimoji="0" lang="en-GB" sz="2800" b="0" i="0" u="sng" strike="noStrike" kern="1200" cap="none" spc="0" normalizeH="0" baseline="0" noProof="0" dirty="0">
                <a:ln>
                  <a:noFill/>
                </a:ln>
                <a:solidFill>
                  <a:srgbClr val="FFFF00"/>
                </a:solidFill>
                <a:effectLst/>
                <a:uLnTx/>
                <a:uFillTx/>
                <a:latin typeface="Tahoma"/>
                <a:ea typeface="+mn-ea"/>
                <a:cs typeface="Arial"/>
              </a:rPr>
              <a:t>roles/functions </a:t>
            </a:r>
            <a:r>
              <a:rPr kumimoji="0" lang="en-GB" sz="2800" b="0" i="0" u="none" strike="noStrike" kern="1200" cap="none" spc="0" normalizeH="0" baseline="0" noProof="0" dirty="0">
                <a:ln>
                  <a:noFill/>
                </a:ln>
                <a:solidFill>
                  <a:srgbClr val="FFFFFF"/>
                </a:solidFill>
                <a:effectLst/>
                <a:uLnTx/>
                <a:uFillTx/>
                <a:latin typeface="Tahoma"/>
                <a:ea typeface="+mn-ea"/>
                <a:cs typeface="Arial"/>
              </a:rPr>
              <a:t>involved and then..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Draw a  diagram like this one ………………….</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Green lines for strong connection</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Blue lines for moderate connection</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Red Lines for poor connection</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There should be pens and paper on the table</a:t>
            </a:r>
          </a:p>
        </p:txBody>
      </p:sp>
      <p:sp>
        <p:nvSpPr>
          <p:cNvPr id="8" name="TextBox 7">
            <a:extLst>
              <a:ext uri="{FF2B5EF4-FFF2-40B4-BE49-F238E27FC236}">
                <a16:creationId xmlns:a16="http://schemas.microsoft.com/office/drawing/2014/main" id="{C842B2DC-BFB2-45E3-94BB-F490D872CD71}"/>
              </a:ext>
            </a:extLst>
          </p:cNvPr>
          <p:cNvSpPr txBox="1"/>
          <p:nvPr/>
        </p:nvSpPr>
        <p:spPr>
          <a:xfrm>
            <a:off x="4779818" y="5852160"/>
            <a:ext cx="196906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See activity sheet</a:t>
            </a:r>
          </a:p>
        </p:txBody>
      </p:sp>
    </p:spTree>
    <p:extLst>
      <p:ext uri="{BB962C8B-B14F-4D97-AF65-F5344CB8AC3E}">
        <p14:creationId xmlns:p14="http://schemas.microsoft.com/office/powerpoint/2010/main" val="3274153638"/>
      </p:ext>
    </p:extLst>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id="{ACB02F17-9CA6-4933-9028-7C70C4141FCA}"/>
              </a:ext>
            </a:extLst>
          </p:cNvPr>
          <p:cNvSpPr txBox="1">
            <a:spLocks/>
          </p:cNvSpPr>
          <p:nvPr/>
        </p:nvSpPr>
        <p:spPr>
          <a:xfrm>
            <a:off x="503767" y="3429000"/>
            <a:ext cx="5592233"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Infrequent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Delayed</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Inaccurate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Finger-pointing/Blaming</a:t>
            </a:r>
          </a:p>
        </p:txBody>
      </p:sp>
      <p:sp>
        <p:nvSpPr>
          <p:cNvPr id="5" name="Arrow: Right 4">
            <a:extLst>
              <a:ext uri="{FF2B5EF4-FFF2-40B4-BE49-F238E27FC236}">
                <a16:creationId xmlns:a16="http://schemas.microsoft.com/office/drawing/2014/main" id="{60A3B50C-A39C-44D2-9A58-0E9456338B55}"/>
              </a:ext>
            </a:extLst>
          </p:cNvPr>
          <p:cNvSpPr/>
          <p:nvPr/>
        </p:nvSpPr>
        <p:spPr>
          <a:xfrm>
            <a:off x="6188583" y="4214465"/>
            <a:ext cx="5175800" cy="17049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INDICATES POOR RELATIONAL CONNECTION</a:t>
            </a:r>
          </a:p>
        </p:txBody>
      </p:sp>
      <p:sp>
        <p:nvSpPr>
          <p:cNvPr id="6" name="Content Placeholder 3">
            <a:extLst>
              <a:ext uri="{FF2B5EF4-FFF2-40B4-BE49-F238E27FC236}">
                <a16:creationId xmlns:a16="http://schemas.microsoft.com/office/drawing/2014/main" id="{3127918B-644A-4916-B9D0-A4D277328DB7}"/>
              </a:ext>
            </a:extLst>
          </p:cNvPr>
          <p:cNvSpPr txBox="1">
            <a:spLocks/>
          </p:cNvSpPr>
          <p:nvPr/>
        </p:nvSpPr>
        <p:spPr>
          <a:xfrm>
            <a:off x="503766" y="134736"/>
            <a:ext cx="5592233"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Timely</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Problem-solving</a:t>
            </a:r>
          </a:p>
        </p:txBody>
      </p:sp>
      <p:sp>
        <p:nvSpPr>
          <p:cNvPr id="7" name="Arrow: Right 6">
            <a:extLst>
              <a:ext uri="{FF2B5EF4-FFF2-40B4-BE49-F238E27FC236}">
                <a16:creationId xmlns:a16="http://schemas.microsoft.com/office/drawing/2014/main" id="{1D9B63FB-76C8-4914-8A59-9B5761A863C7}"/>
              </a:ext>
            </a:extLst>
          </p:cNvPr>
          <p:cNvSpPr/>
          <p:nvPr/>
        </p:nvSpPr>
        <p:spPr>
          <a:xfrm>
            <a:off x="6188583" y="597044"/>
            <a:ext cx="5175800" cy="17049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INDICATES GOOD RELATIONAL  CONNECTION</a:t>
            </a:r>
          </a:p>
        </p:txBody>
      </p:sp>
      <p:pic>
        <p:nvPicPr>
          <p:cNvPr id="8" name="Picture 7">
            <a:extLst>
              <a:ext uri="{FF2B5EF4-FFF2-40B4-BE49-F238E27FC236}">
                <a16:creationId xmlns:a16="http://schemas.microsoft.com/office/drawing/2014/main" id="{36142B61-1247-4352-8376-7E5FE0A74141}"/>
              </a:ext>
            </a:extLst>
          </p:cNvPr>
          <p:cNvPicPr>
            <a:picLocks noChangeAspect="1"/>
          </p:cNvPicPr>
          <p:nvPr/>
        </p:nvPicPr>
        <p:blipFill>
          <a:blip r:embed="rId2"/>
          <a:stretch>
            <a:fillRect/>
          </a:stretch>
        </p:blipFill>
        <p:spPr>
          <a:xfrm>
            <a:off x="6753852" y="2088811"/>
            <a:ext cx="2756939" cy="2338863"/>
          </a:xfrm>
          <a:prstGeom prst="rect">
            <a:avLst/>
          </a:prstGeom>
        </p:spPr>
      </p:pic>
    </p:spTree>
    <p:extLst>
      <p:ext uri="{BB962C8B-B14F-4D97-AF65-F5344CB8AC3E}">
        <p14:creationId xmlns:p14="http://schemas.microsoft.com/office/powerpoint/2010/main" val="1570582724"/>
      </p:ext>
    </p:extLst>
  </p:cSld>
  <p:clrMapOvr>
    <a:masterClrMapping/>
  </p:clrMapOvr>
  <p:transition>
    <p:diamon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5DCDBE9E-37EE-4894-ADB0-0DB8D79EF832}"/>
              </a:ext>
            </a:extLst>
          </p:cNvPr>
          <p:cNvSpPr txBox="1">
            <a:spLocks/>
          </p:cNvSpPr>
          <p:nvPr/>
        </p:nvSpPr>
        <p:spPr>
          <a:xfrm>
            <a:off x="0" y="3706264"/>
            <a:ext cx="12086704" cy="173285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28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Not/weakly shared Purpose with one’s collaborators – </a:t>
            </a:r>
            <a:r>
              <a:rPr kumimoji="0" lang="en-US" sz="24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‘silo-mentality’</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28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Not/weakly understanding of one’s collaborators – </a:t>
            </a:r>
            <a:r>
              <a:rPr kumimoji="0" lang="en-US" sz="24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contribution &amp; knowledge</a:t>
            </a:r>
            <a:endParaRPr kumimoji="0" lang="en-US" sz="28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28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Not/weakly valuing one’s collaborators – </a:t>
            </a:r>
            <a:r>
              <a:rPr kumimoji="0" lang="en-US" sz="24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contribution &amp; knowledge</a:t>
            </a:r>
            <a:endParaRPr kumimoji="0" lang="en-US" sz="28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p:txBody>
      </p:sp>
      <p:sp>
        <p:nvSpPr>
          <p:cNvPr id="3" name="Content Placeholder 2">
            <a:extLst>
              <a:ext uri="{FF2B5EF4-FFF2-40B4-BE49-F238E27FC236}">
                <a16:creationId xmlns:a16="http://schemas.microsoft.com/office/drawing/2014/main" id="{8ED2FDA7-CF19-4B8C-8A75-F6D8CD7945BD}"/>
              </a:ext>
            </a:extLst>
          </p:cNvPr>
          <p:cNvSpPr txBox="1">
            <a:spLocks/>
          </p:cNvSpPr>
          <p:nvPr/>
        </p:nvSpPr>
        <p:spPr>
          <a:xfrm>
            <a:off x="152400" y="336320"/>
            <a:ext cx="11887200" cy="1948988"/>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Shared Purpose with one’s collaborators</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Understanding of one’s collaborators – </a:t>
            </a:r>
            <a:r>
              <a:rPr kumimoji="0" lang="en-US" sz="24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contribution &amp; knowledge</a:t>
            </a: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Valuing one’s collaborators – </a:t>
            </a:r>
            <a:r>
              <a:rPr kumimoji="0" lang="en-US" sz="24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contribution &amp; knowledge</a:t>
            </a:r>
            <a:endPar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p:txBody>
      </p:sp>
      <p:sp>
        <p:nvSpPr>
          <p:cNvPr id="4" name="Arrow: Bent 3">
            <a:extLst>
              <a:ext uri="{FF2B5EF4-FFF2-40B4-BE49-F238E27FC236}">
                <a16:creationId xmlns:a16="http://schemas.microsoft.com/office/drawing/2014/main" id="{C7CA0DE1-FA92-48C3-AC8A-B9439E06C7B8}"/>
              </a:ext>
            </a:extLst>
          </p:cNvPr>
          <p:cNvSpPr/>
          <p:nvPr/>
        </p:nvSpPr>
        <p:spPr>
          <a:xfrm>
            <a:off x="4895850" y="2697481"/>
            <a:ext cx="45719" cy="45719"/>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5" name="Arrow: Bent 4">
            <a:extLst>
              <a:ext uri="{FF2B5EF4-FFF2-40B4-BE49-F238E27FC236}">
                <a16:creationId xmlns:a16="http://schemas.microsoft.com/office/drawing/2014/main" id="{F7026615-1B7D-4B00-A0ED-11EDC8F5713C}"/>
              </a:ext>
            </a:extLst>
          </p:cNvPr>
          <p:cNvSpPr/>
          <p:nvPr/>
        </p:nvSpPr>
        <p:spPr>
          <a:xfrm flipV="1">
            <a:off x="1009650" y="2129444"/>
            <a:ext cx="1447800" cy="102229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6" name="Arrow: Bent 5">
            <a:extLst>
              <a:ext uri="{FF2B5EF4-FFF2-40B4-BE49-F238E27FC236}">
                <a16:creationId xmlns:a16="http://schemas.microsoft.com/office/drawing/2014/main" id="{D4ECD364-CC4E-4290-8B5A-1CD6602D2BB0}"/>
              </a:ext>
            </a:extLst>
          </p:cNvPr>
          <p:cNvSpPr/>
          <p:nvPr/>
        </p:nvSpPr>
        <p:spPr>
          <a:xfrm flipV="1">
            <a:off x="1009650" y="5253644"/>
            <a:ext cx="1447800" cy="102229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7" name="TextBox 6">
            <a:extLst>
              <a:ext uri="{FF2B5EF4-FFF2-40B4-BE49-F238E27FC236}">
                <a16:creationId xmlns:a16="http://schemas.microsoft.com/office/drawing/2014/main" id="{1FDD99EE-59F2-4CBD-A620-C788FFF9D1D3}"/>
              </a:ext>
            </a:extLst>
          </p:cNvPr>
          <p:cNvSpPr txBox="1"/>
          <p:nvPr/>
        </p:nvSpPr>
        <p:spPr>
          <a:xfrm>
            <a:off x="2528823" y="2639957"/>
            <a:ext cx="640996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FFCC">
                    <a:lumMod val="50000"/>
                  </a:srgbClr>
                </a:solidFill>
                <a:effectLst/>
                <a:uLnTx/>
                <a:uFillTx/>
                <a:latin typeface="Tahoma"/>
                <a:ea typeface="+mn-ea"/>
                <a:cs typeface="Arial"/>
              </a:rPr>
              <a:t>GOOD RELATIONAL CONNECTION</a:t>
            </a:r>
          </a:p>
        </p:txBody>
      </p:sp>
      <p:sp>
        <p:nvSpPr>
          <p:cNvPr id="8" name="TextBox 7">
            <a:extLst>
              <a:ext uri="{FF2B5EF4-FFF2-40B4-BE49-F238E27FC236}">
                <a16:creationId xmlns:a16="http://schemas.microsoft.com/office/drawing/2014/main" id="{A042197F-9DD5-4FCA-AB2A-377BF920E86E}"/>
              </a:ext>
            </a:extLst>
          </p:cNvPr>
          <p:cNvSpPr txBox="1"/>
          <p:nvPr/>
        </p:nvSpPr>
        <p:spPr>
          <a:xfrm>
            <a:off x="2528823" y="5701262"/>
            <a:ext cx="633782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9966FF">
                    <a:lumMod val="60000"/>
                    <a:lumOff val="40000"/>
                  </a:srgbClr>
                </a:solidFill>
                <a:effectLst/>
                <a:uLnTx/>
                <a:uFillTx/>
                <a:latin typeface="Tahoma"/>
                <a:ea typeface="+mn-ea"/>
                <a:cs typeface="Arial"/>
              </a:rPr>
              <a:t>POOR RELATIONAL CONNECTION</a:t>
            </a:r>
          </a:p>
        </p:txBody>
      </p:sp>
    </p:spTree>
    <p:extLst>
      <p:ext uri="{BB962C8B-B14F-4D97-AF65-F5344CB8AC3E}">
        <p14:creationId xmlns:p14="http://schemas.microsoft.com/office/powerpoint/2010/main" val="2296770912"/>
      </p:ext>
    </p:extLst>
  </p:cSld>
  <p:clrMapOvr>
    <a:masterClrMapping/>
  </p:clrMapOvr>
  <p:transition>
    <p:diamon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768FB71-1313-4749-AC32-C22A04368BD4}"/>
              </a:ext>
            </a:extLst>
          </p:cNvPr>
          <p:cNvSpPr txBox="1">
            <a:spLocks/>
          </p:cNvSpPr>
          <p:nvPr/>
        </p:nvSpPr>
        <p:spPr>
          <a:xfrm>
            <a:off x="285789" y="103909"/>
            <a:ext cx="11387667" cy="827116"/>
          </a:xfrm>
          <a:prstGeom prst="rect">
            <a:avLst/>
          </a:prstGeom>
        </p:spPr>
        <p:txBody>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a:ln>
                  <a:noFill/>
                </a:ln>
                <a:solidFill>
                  <a:srgbClr val="FFFFCC"/>
                </a:solidFill>
                <a:effectLst>
                  <a:outerShdw blurRad="38100" dist="38100" dir="2700000" algn="tl">
                    <a:srgbClr val="000000"/>
                  </a:outerShdw>
                </a:effectLst>
                <a:uLnTx/>
                <a:uFillTx/>
                <a:latin typeface="Tahoma"/>
                <a:ea typeface="+mj-ea"/>
                <a:cs typeface="Arial"/>
              </a:rPr>
              <a:t>BREAKOUT WORK ON RC</a:t>
            </a:r>
            <a:endParaRPr kumimoji="0" lang="en-GB" sz="4400" b="0"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endParaRPr>
          </a:p>
        </p:txBody>
      </p:sp>
      <p:sp>
        <p:nvSpPr>
          <p:cNvPr id="6" name="TextBox 5">
            <a:extLst>
              <a:ext uri="{FF2B5EF4-FFF2-40B4-BE49-F238E27FC236}">
                <a16:creationId xmlns:a16="http://schemas.microsoft.com/office/drawing/2014/main" id="{816AAEDC-A281-4E36-ABDF-8AC789020C89}"/>
              </a:ext>
            </a:extLst>
          </p:cNvPr>
          <p:cNvSpPr txBox="1"/>
          <p:nvPr/>
        </p:nvSpPr>
        <p:spPr>
          <a:xfrm>
            <a:off x="96192" y="1110843"/>
            <a:ext cx="9427635"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ACTIVITY 2 – 10 minutes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For this </a:t>
            </a:r>
            <a:r>
              <a:rPr kumimoji="0" lang="en-GB" sz="2800" b="0" i="0" u="sng" strike="noStrike" kern="1200" cap="none" spc="0" normalizeH="0" baseline="0" noProof="0" dirty="0">
                <a:ln>
                  <a:noFill/>
                </a:ln>
                <a:solidFill>
                  <a:srgbClr val="FFFF00"/>
                </a:solidFill>
                <a:effectLst/>
                <a:uLnTx/>
                <a:uFillTx/>
                <a:latin typeface="Tahoma"/>
                <a:ea typeface="+mn-ea"/>
                <a:cs typeface="Arial"/>
              </a:rPr>
              <a:t>important work process</a:t>
            </a:r>
            <a:r>
              <a:rPr kumimoji="0" lang="en-GB" sz="2800" b="0" i="0" u="none" strike="noStrike" kern="1200" cap="none" spc="0" normalizeH="0" baseline="0" noProof="0" dirty="0">
                <a:ln>
                  <a:noFill/>
                </a:ln>
                <a:solidFill>
                  <a:srgbClr val="FFFF00"/>
                </a:solidFill>
                <a:effectLst/>
                <a:uLnTx/>
                <a:uFillTx/>
                <a:latin typeface="Tahoma"/>
                <a:ea typeface="+mn-ea"/>
                <a:cs typeface="Arial"/>
              </a:rPr>
              <a:t> </a:t>
            </a:r>
            <a:r>
              <a:rPr kumimoji="0" lang="en-GB" sz="2800" b="0" i="0" u="none" strike="noStrike" kern="1200" cap="none" spc="0" normalizeH="0" baseline="0" noProof="0" dirty="0">
                <a:ln>
                  <a:noFill/>
                </a:ln>
                <a:solidFill>
                  <a:srgbClr val="FFFFFF"/>
                </a:solidFill>
                <a:effectLst/>
                <a:uLnTx/>
                <a:uFillTx/>
                <a:latin typeface="Tahoma"/>
                <a:ea typeface="+mn-ea"/>
                <a:cs typeface="Arial"/>
              </a:rPr>
              <a:t>in which you are heavily involved carefully and comprehensively identify and note down all the </a:t>
            </a:r>
            <a:r>
              <a:rPr kumimoji="0" lang="en-GB" sz="2800" b="0" i="0" u="sng" strike="noStrike" kern="1200" cap="none" spc="0" normalizeH="0" baseline="0" noProof="0" dirty="0">
                <a:ln>
                  <a:noFill/>
                </a:ln>
                <a:solidFill>
                  <a:srgbClr val="FFFF00"/>
                </a:solidFill>
                <a:effectLst/>
                <a:uLnTx/>
                <a:uFillTx/>
                <a:latin typeface="Tahoma"/>
                <a:ea typeface="+mn-ea"/>
                <a:cs typeface="Arial"/>
              </a:rPr>
              <a:t>‘key’ people</a:t>
            </a:r>
            <a:r>
              <a:rPr kumimoji="0" lang="en-GB" sz="2800" b="0" i="0" u="none" strike="noStrike" kern="1200" cap="none" spc="0" normalizeH="0" baseline="0" noProof="0" dirty="0">
                <a:ln>
                  <a:noFill/>
                </a:ln>
                <a:solidFill>
                  <a:srgbClr val="FFFF00"/>
                </a:solidFill>
                <a:effectLst/>
                <a:uLnTx/>
                <a:uFillTx/>
                <a:latin typeface="Tahoma"/>
                <a:ea typeface="+mn-ea"/>
                <a:cs typeface="Arial"/>
              </a:rPr>
              <a:t> </a:t>
            </a:r>
            <a:r>
              <a:rPr kumimoji="0" lang="en-GB" sz="2800" b="0" i="0" u="none" strike="noStrike" kern="1200" cap="none" spc="0" normalizeH="0" baseline="0" noProof="0" dirty="0">
                <a:ln>
                  <a:noFill/>
                </a:ln>
                <a:solidFill>
                  <a:srgbClr val="FFFFFF"/>
                </a:solidFill>
                <a:effectLst/>
                <a:uLnTx/>
                <a:uFillTx/>
                <a:latin typeface="Tahoma"/>
                <a:ea typeface="+mn-ea"/>
                <a:cs typeface="Arial"/>
              </a:rPr>
              <a:t>involved and then..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Draw a  diagram like this one with you at the centre….. </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Green lines for strong relationships</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Blue lines for moderate relationships</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Red Lines for poor relationships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There should be pens and paper on the table</a:t>
            </a:r>
          </a:p>
        </p:txBody>
      </p:sp>
      <p:sp>
        <p:nvSpPr>
          <p:cNvPr id="3" name="Oval 2">
            <a:extLst>
              <a:ext uri="{FF2B5EF4-FFF2-40B4-BE49-F238E27FC236}">
                <a16:creationId xmlns:a16="http://schemas.microsoft.com/office/drawing/2014/main" id="{206CF42B-2070-4940-AE9A-9466BE021E9E}"/>
              </a:ext>
            </a:extLst>
          </p:cNvPr>
          <p:cNvSpPr/>
          <p:nvPr/>
        </p:nvSpPr>
        <p:spPr>
          <a:xfrm>
            <a:off x="9431491" y="4599604"/>
            <a:ext cx="1197033" cy="677487"/>
          </a:xfrm>
          <a:prstGeom prst="ellipse">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A5C6C">
                    <a:lumMod val="50000"/>
                  </a:srgbClr>
                </a:solidFill>
                <a:effectLst/>
                <a:uLnTx/>
                <a:uFillTx/>
                <a:latin typeface="Tahoma"/>
                <a:ea typeface="+mn-ea"/>
                <a:cs typeface="Arial"/>
              </a:rPr>
              <a:t>ME</a:t>
            </a:r>
          </a:p>
        </p:txBody>
      </p:sp>
      <p:sp>
        <p:nvSpPr>
          <p:cNvPr id="7" name="Oval 6">
            <a:extLst>
              <a:ext uri="{FF2B5EF4-FFF2-40B4-BE49-F238E27FC236}">
                <a16:creationId xmlns:a16="http://schemas.microsoft.com/office/drawing/2014/main" id="{B7F12BCD-84C2-49D4-8398-996873EB95A0}"/>
              </a:ext>
            </a:extLst>
          </p:cNvPr>
          <p:cNvSpPr/>
          <p:nvPr/>
        </p:nvSpPr>
        <p:spPr>
          <a:xfrm>
            <a:off x="9923674" y="3252115"/>
            <a:ext cx="1966086"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Joe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-sales</a:t>
            </a:r>
          </a:p>
        </p:txBody>
      </p:sp>
      <p:sp>
        <p:nvSpPr>
          <p:cNvPr id="8" name="Oval 7">
            <a:extLst>
              <a:ext uri="{FF2B5EF4-FFF2-40B4-BE49-F238E27FC236}">
                <a16:creationId xmlns:a16="http://schemas.microsoft.com/office/drawing/2014/main" id="{A02526A2-261E-4B34-A3D7-45118ACBAD8C}"/>
              </a:ext>
            </a:extLst>
          </p:cNvPr>
          <p:cNvSpPr/>
          <p:nvPr/>
        </p:nvSpPr>
        <p:spPr>
          <a:xfrm>
            <a:off x="9520507" y="5743109"/>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9" name="Oval 8">
            <a:extLst>
              <a:ext uri="{FF2B5EF4-FFF2-40B4-BE49-F238E27FC236}">
                <a16:creationId xmlns:a16="http://schemas.microsoft.com/office/drawing/2014/main" id="{41998B73-73EA-4AAD-A8FA-6F9BDB1D9F11}"/>
              </a:ext>
            </a:extLst>
          </p:cNvPr>
          <p:cNvSpPr/>
          <p:nvPr/>
        </p:nvSpPr>
        <p:spPr>
          <a:xfrm>
            <a:off x="10763047" y="4082480"/>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10" name="Oval 9">
            <a:extLst>
              <a:ext uri="{FF2B5EF4-FFF2-40B4-BE49-F238E27FC236}">
                <a16:creationId xmlns:a16="http://schemas.microsoft.com/office/drawing/2014/main" id="{9254B98A-ACFB-46CB-8B3D-E97492E381BE}"/>
              </a:ext>
            </a:extLst>
          </p:cNvPr>
          <p:cNvSpPr/>
          <p:nvPr/>
        </p:nvSpPr>
        <p:spPr>
          <a:xfrm>
            <a:off x="7733991" y="3885865"/>
            <a:ext cx="2395730" cy="6604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Linda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 accounts</a:t>
            </a:r>
          </a:p>
        </p:txBody>
      </p:sp>
      <p:sp>
        <p:nvSpPr>
          <p:cNvPr id="11" name="Oval 10">
            <a:extLst>
              <a:ext uri="{FF2B5EF4-FFF2-40B4-BE49-F238E27FC236}">
                <a16:creationId xmlns:a16="http://schemas.microsoft.com/office/drawing/2014/main" id="{73DF2823-C9EC-47B6-A671-115748B9BDA6}"/>
              </a:ext>
            </a:extLst>
          </p:cNvPr>
          <p:cNvSpPr/>
          <p:nvPr/>
        </p:nvSpPr>
        <p:spPr>
          <a:xfrm>
            <a:off x="7028278" y="5065723"/>
            <a:ext cx="2495549"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Rebecca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 marketing</a:t>
            </a:r>
          </a:p>
        </p:txBody>
      </p:sp>
      <p:sp>
        <p:nvSpPr>
          <p:cNvPr id="12" name="Oval 11">
            <a:extLst>
              <a:ext uri="{FF2B5EF4-FFF2-40B4-BE49-F238E27FC236}">
                <a16:creationId xmlns:a16="http://schemas.microsoft.com/office/drawing/2014/main" id="{2A2B9FB4-B303-40DE-8D37-A884A11003C0}"/>
              </a:ext>
            </a:extLst>
          </p:cNvPr>
          <p:cNvSpPr/>
          <p:nvPr/>
        </p:nvSpPr>
        <p:spPr>
          <a:xfrm>
            <a:off x="10898775" y="4843384"/>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13" name="Oval 12">
            <a:extLst>
              <a:ext uri="{FF2B5EF4-FFF2-40B4-BE49-F238E27FC236}">
                <a16:creationId xmlns:a16="http://schemas.microsoft.com/office/drawing/2014/main" id="{C6D980DA-6255-4212-8E19-DA18663D3A7C}"/>
              </a:ext>
            </a:extLst>
          </p:cNvPr>
          <p:cNvSpPr/>
          <p:nvPr/>
        </p:nvSpPr>
        <p:spPr>
          <a:xfrm>
            <a:off x="10898775" y="5604288"/>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14" name="Oval 13">
            <a:extLst>
              <a:ext uri="{FF2B5EF4-FFF2-40B4-BE49-F238E27FC236}">
                <a16:creationId xmlns:a16="http://schemas.microsoft.com/office/drawing/2014/main" id="{65CDEF32-D58D-478E-AFCB-CAA8DC26F7FD}"/>
              </a:ext>
            </a:extLst>
          </p:cNvPr>
          <p:cNvSpPr/>
          <p:nvPr/>
        </p:nvSpPr>
        <p:spPr>
          <a:xfrm>
            <a:off x="8181898" y="5997961"/>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cxnSp>
        <p:nvCxnSpPr>
          <p:cNvPr id="15" name="Straight Connector 14">
            <a:extLst>
              <a:ext uri="{FF2B5EF4-FFF2-40B4-BE49-F238E27FC236}">
                <a16:creationId xmlns:a16="http://schemas.microsoft.com/office/drawing/2014/main" id="{58149F34-56A8-4E1A-BC9C-027512875AD1}"/>
              </a:ext>
            </a:extLst>
          </p:cNvPr>
          <p:cNvCxnSpPr>
            <a:stCxn id="10" idx="5"/>
          </p:cNvCxnSpPr>
          <p:nvPr/>
        </p:nvCxnSpPr>
        <p:spPr>
          <a:xfrm>
            <a:off x="9778874" y="4449569"/>
            <a:ext cx="108076" cy="133923"/>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876D998-41DC-4C05-B897-FA8C9A342100}"/>
              </a:ext>
            </a:extLst>
          </p:cNvPr>
          <p:cNvCxnSpPr>
            <a:cxnSpLocks/>
          </p:cNvCxnSpPr>
          <p:nvPr/>
        </p:nvCxnSpPr>
        <p:spPr>
          <a:xfrm flipV="1">
            <a:off x="8796177" y="4885905"/>
            <a:ext cx="582754" cy="21386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06C55C-B3C9-41F5-8190-08C908C1EA55}"/>
              </a:ext>
            </a:extLst>
          </p:cNvPr>
          <p:cNvCxnSpPr>
            <a:stCxn id="8" idx="0"/>
            <a:endCxn id="3" idx="4"/>
          </p:cNvCxnSpPr>
          <p:nvPr/>
        </p:nvCxnSpPr>
        <p:spPr>
          <a:xfrm flipH="1" flipV="1">
            <a:off x="10030008" y="5277091"/>
            <a:ext cx="89016" cy="466018"/>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912D1BB-B032-4BE6-BDFC-224F64870F99}"/>
              </a:ext>
            </a:extLst>
          </p:cNvPr>
          <p:cNvCxnSpPr>
            <a:stCxn id="12" idx="2"/>
          </p:cNvCxnSpPr>
          <p:nvPr/>
        </p:nvCxnSpPr>
        <p:spPr>
          <a:xfrm flipH="1" flipV="1">
            <a:off x="10628524" y="5065723"/>
            <a:ext cx="270251" cy="116405"/>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B0FF69-E6F3-4886-9D0E-9E451E7E5559}"/>
              </a:ext>
            </a:extLst>
          </p:cNvPr>
          <p:cNvCxnSpPr>
            <a:cxnSpLocks/>
          </p:cNvCxnSpPr>
          <p:nvPr/>
        </p:nvCxnSpPr>
        <p:spPr>
          <a:xfrm flipV="1">
            <a:off x="10129721" y="3920374"/>
            <a:ext cx="498803" cy="257070"/>
          </a:xfrm>
          <a:prstGeom prst="line">
            <a:avLst/>
          </a:prstGeom>
          <a:ln w="2222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8F1D6ED-B602-4C88-B21C-D6BE15B5E820}"/>
              </a:ext>
            </a:extLst>
          </p:cNvPr>
          <p:cNvCxnSpPr>
            <a:cxnSpLocks/>
          </p:cNvCxnSpPr>
          <p:nvPr/>
        </p:nvCxnSpPr>
        <p:spPr>
          <a:xfrm flipV="1">
            <a:off x="9294765" y="5260979"/>
            <a:ext cx="484109" cy="94835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8DF4083-4ACB-49BE-9D6F-E9BC3F64AEC0}"/>
              </a:ext>
            </a:extLst>
          </p:cNvPr>
          <p:cNvCxnSpPr>
            <a:cxnSpLocks/>
          </p:cNvCxnSpPr>
          <p:nvPr/>
        </p:nvCxnSpPr>
        <p:spPr>
          <a:xfrm flipV="1">
            <a:off x="10514248" y="4546285"/>
            <a:ext cx="369323" cy="192575"/>
          </a:xfrm>
          <a:prstGeom prst="line">
            <a:avLst/>
          </a:prstGeom>
          <a:ln w="2222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9216011"/>
      </p:ext>
    </p:extLst>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768FB71-1313-4749-AC32-C22A04368BD4}"/>
              </a:ext>
            </a:extLst>
          </p:cNvPr>
          <p:cNvSpPr txBox="1">
            <a:spLocks/>
          </p:cNvSpPr>
          <p:nvPr/>
        </p:nvSpPr>
        <p:spPr>
          <a:xfrm>
            <a:off x="285789" y="103909"/>
            <a:ext cx="11387667" cy="827116"/>
          </a:xfrm>
          <a:prstGeom prst="rect">
            <a:avLst/>
          </a:prstGeom>
        </p:spPr>
        <p:txBody>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BREAKOUT WORK ON RC</a:t>
            </a:r>
          </a:p>
        </p:txBody>
      </p:sp>
      <p:sp>
        <p:nvSpPr>
          <p:cNvPr id="6" name="TextBox 5">
            <a:extLst>
              <a:ext uri="{FF2B5EF4-FFF2-40B4-BE49-F238E27FC236}">
                <a16:creationId xmlns:a16="http://schemas.microsoft.com/office/drawing/2014/main" id="{816AAEDC-A281-4E36-ABDF-8AC789020C89}"/>
              </a:ext>
            </a:extLst>
          </p:cNvPr>
          <p:cNvSpPr txBox="1"/>
          <p:nvPr/>
        </p:nvSpPr>
        <p:spPr>
          <a:xfrm>
            <a:off x="109184" y="827115"/>
            <a:ext cx="9427635"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ACTIVITY 3 – 10 minutes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For your </a:t>
            </a:r>
            <a:r>
              <a:rPr kumimoji="0" lang="en-GB" sz="2800" b="0" i="0" u="sng" strike="noStrike" kern="1200" cap="none" spc="0" normalizeH="0" baseline="0" noProof="0" dirty="0">
                <a:ln>
                  <a:noFill/>
                </a:ln>
                <a:solidFill>
                  <a:srgbClr val="FFFF00"/>
                </a:solidFill>
                <a:effectLst/>
                <a:uLnTx/>
                <a:uFillTx/>
                <a:latin typeface="Tahoma"/>
                <a:ea typeface="+mn-ea"/>
                <a:cs typeface="Arial"/>
              </a:rPr>
              <a:t>focal project</a:t>
            </a:r>
            <a:r>
              <a:rPr kumimoji="0" lang="en-GB" sz="2800" b="0" i="0" u="none" strike="noStrike" kern="1200" cap="none" spc="0" normalizeH="0" baseline="0" noProof="0" dirty="0">
                <a:ln>
                  <a:noFill/>
                </a:ln>
                <a:solidFill>
                  <a:srgbClr val="FFFF00"/>
                </a:solidFill>
                <a:effectLst/>
                <a:uLnTx/>
                <a:uFillTx/>
                <a:latin typeface="Tahoma"/>
                <a:ea typeface="+mn-ea"/>
                <a:cs typeface="Arial"/>
              </a:rPr>
              <a:t> </a:t>
            </a:r>
            <a:r>
              <a:rPr kumimoji="0" lang="en-GB" sz="2800" b="0" i="0" u="none" strike="noStrike" kern="1200" cap="none" spc="0" normalizeH="0" baseline="0" noProof="0" dirty="0">
                <a:ln>
                  <a:noFill/>
                </a:ln>
                <a:solidFill>
                  <a:srgbClr val="FFFFFF"/>
                </a:solidFill>
                <a:effectLst/>
                <a:uLnTx/>
                <a:uFillTx/>
                <a:latin typeface="Tahoma"/>
                <a:ea typeface="+mn-ea"/>
                <a:cs typeface="Arial"/>
              </a:rPr>
              <a:t>carefully identify and note down all the </a:t>
            </a:r>
            <a:r>
              <a:rPr kumimoji="0" lang="en-GB" sz="2800" b="0" i="0" u="sng" strike="noStrike" kern="1200" cap="none" spc="0" normalizeH="0" baseline="0" noProof="0" dirty="0">
                <a:ln>
                  <a:noFill/>
                </a:ln>
                <a:solidFill>
                  <a:srgbClr val="FFFF00"/>
                </a:solidFill>
                <a:effectLst/>
                <a:uLnTx/>
                <a:uFillTx/>
                <a:latin typeface="Tahoma"/>
                <a:ea typeface="+mn-ea"/>
                <a:cs typeface="Arial"/>
              </a:rPr>
              <a:t>‘key’ people</a:t>
            </a:r>
            <a:r>
              <a:rPr kumimoji="0" lang="en-GB" sz="2800" b="0" i="0" u="none" strike="noStrike" kern="1200" cap="none" spc="0" normalizeH="0" baseline="0" noProof="0" dirty="0">
                <a:ln>
                  <a:noFill/>
                </a:ln>
                <a:solidFill>
                  <a:srgbClr val="FFFF00"/>
                </a:solidFill>
                <a:effectLst/>
                <a:uLnTx/>
                <a:uFillTx/>
                <a:latin typeface="Tahoma"/>
                <a:ea typeface="+mn-ea"/>
                <a:cs typeface="Arial"/>
              </a:rPr>
              <a:t> </a:t>
            </a:r>
            <a:r>
              <a:rPr kumimoji="0" lang="en-GB" sz="2800" b="0" i="0" u="none" strike="noStrike" kern="1200" cap="none" spc="0" normalizeH="0" baseline="0" noProof="0" dirty="0">
                <a:ln>
                  <a:noFill/>
                </a:ln>
                <a:solidFill>
                  <a:srgbClr val="FFFFFF"/>
                </a:solidFill>
                <a:effectLst/>
                <a:uLnTx/>
                <a:uFillTx/>
                <a:latin typeface="Tahoma"/>
                <a:ea typeface="+mn-ea"/>
                <a:cs typeface="Arial"/>
              </a:rPr>
              <a:t>involved and then..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Draw a  diagram like this one with you at the centre….. </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Green lines for good relationships</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Blue lines for reasonable relationships</a:t>
            </a:r>
          </a:p>
          <a:p>
            <a:pPr marL="1371600" marR="0" lvl="2"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Red Lines for poor relationships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Tahoma"/>
                <a:ea typeface="+mn-ea"/>
                <a:cs typeface="Arial"/>
              </a:rPr>
              <a:t>There should be pens and paper on the table</a:t>
            </a:r>
          </a:p>
        </p:txBody>
      </p:sp>
      <p:sp>
        <p:nvSpPr>
          <p:cNvPr id="3" name="Oval 2">
            <a:extLst>
              <a:ext uri="{FF2B5EF4-FFF2-40B4-BE49-F238E27FC236}">
                <a16:creationId xmlns:a16="http://schemas.microsoft.com/office/drawing/2014/main" id="{206CF42B-2070-4940-AE9A-9466BE021E9E}"/>
              </a:ext>
            </a:extLst>
          </p:cNvPr>
          <p:cNvSpPr/>
          <p:nvPr/>
        </p:nvSpPr>
        <p:spPr>
          <a:xfrm>
            <a:off x="9431491" y="4599604"/>
            <a:ext cx="1197033" cy="677487"/>
          </a:xfrm>
          <a:prstGeom prst="ellipse">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A5C6C">
                    <a:lumMod val="50000"/>
                  </a:srgbClr>
                </a:solidFill>
                <a:effectLst/>
                <a:uLnTx/>
                <a:uFillTx/>
                <a:latin typeface="Tahoma"/>
                <a:ea typeface="+mn-ea"/>
                <a:cs typeface="Arial"/>
              </a:rPr>
              <a:t>ME</a:t>
            </a:r>
          </a:p>
        </p:txBody>
      </p:sp>
      <p:sp>
        <p:nvSpPr>
          <p:cNvPr id="7" name="Oval 6">
            <a:extLst>
              <a:ext uri="{FF2B5EF4-FFF2-40B4-BE49-F238E27FC236}">
                <a16:creationId xmlns:a16="http://schemas.microsoft.com/office/drawing/2014/main" id="{B7F12BCD-84C2-49D4-8398-996873EB95A0}"/>
              </a:ext>
            </a:extLst>
          </p:cNvPr>
          <p:cNvSpPr/>
          <p:nvPr/>
        </p:nvSpPr>
        <p:spPr>
          <a:xfrm>
            <a:off x="9923674" y="3252115"/>
            <a:ext cx="1966086"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Joe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-sales</a:t>
            </a:r>
          </a:p>
        </p:txBody>
      </p:sp>
      <p:sp>
        <p:nvSpPr>
          <p:cNvPr id="8" name="Oval 7">
            <a:extLst>
              <a:ext uri="{FF2B5EF4-FFF2-40B4-BE49-F238E27FC236}">
                <a16:creationId xmlns:a16="http://schemas.microsoft.com/office/drawing/2014/main" id="{A02526A2-261E-4B34-A3D7-45118ACBAD8C}"/>
              </a:ext>
            </a:extLst>
          </p:cNvPr>
          <p:cNvSpPr/>
          <p:nvPr/>
        </p:nvSpPr>
        <p:spPr>
          <a:xfrm>
            <a:off x="9520507" y="5743109"/>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9" name="Oval 8">
            <a:extLst>
              <a:ext uri="{FF2B5EF4-FFF2-40B4-BE49-F238E27FC236}">
                <a16:creationId xmlns:a16="http://schemas.microsoft.com/office/drawing/2014/main" id="{41998B73-73EA-4AAD-A8FA-6F9BDB1D9F11}"/>
              </a:ext>
            </a:extLst>
          </p:cNvPr>
          <p:cNvSpPr/>
          <p:nvPr/>
        </p:nvSpPr>
        <p:spPr>
          <a:xfrm>
            <a:off x="10763047" y="4082480"/>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10" name="Oval 9">
            <a:extLst>
              <a:ext uri="{FF2B5EF4-FFF2-40B4-BE49-F238E27FC236}">
                <a16:creationId xmlns:a16="http://schemas.microsoft.com/office/drawing/2014/main" id="{9254B98A-ACFB-46CB-8B3D-E97492E381BE}"/>
              </a:ext>
            </a:extLst>
          </p:cNvPr>
          <p:cNvSpPr/>
          <p:nvPr/>
        </p:nvSpPr>
        <p:spPr>
          <a:xfrm>
            <a:off x="7733991" y="3885865"/>
            <a:ext cx="2395730" cy="6604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Linda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 accounts</a:t>
            </a:r>
          </a:p>
        </p:txBody>
      </p:sp>
      <p:sp>
        <p:nvSpPr>
          <p:cNvPr id="11" name="Oval 10">
            <a:extLst>
              <a:ext uri="{FF2B5EF4-FFF2-40B4-BE49-F238E27FC236}">
                <a16:creationId xmlns:a16="http://schemas.microsoft.com/office/drawing/2014/main" id="{73DF2823-C9EC-47B6-A671-115748B9BDA6}"/>
              </a:ext>
            </a:extLst>
          </p:cNvPr>
          <p:cNvSpPr/>
          <p:nvPr/>
        </p:nvSpPr>
        <p:spPr>
          <a:xfrm>
            <a:off x="7028278" y="5065723"/>
            <a:ext cx="2495549"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Rebecca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Tahoma"/>
                <a:ea typeface="+mn-ea"/>
                <a:cs typeface="Arial"/>
              </a:rPr>
              <a:t>- marketing</a:t>
            </a:r>
          </a:p>
        </p:txBody>
      </p:sp>
      <p:sp>
        <p:nvSpPr>
          <p:cNvPr id="12" name="Oval 11">
            <a:extLst>
              <a:ext uri="{FF2B5EF4-FFF2-40B4-BE49-F238E27FC236}">
                <a16:creationId xmlns:a16="http://schemas.microsoft.com/office/drawing/2014/main" id="{2A2B9FB4-B303-40DE-8D37-A884A11003C0}"/>
              </a:ext>
            </a:extLst>
          </p:cNvPr>
          <p:cNvSpPr/>
          <p:nvPr/>
        </p:nvSpPr>
        <p:spPr>
          <a:xfrm>
            <a:off x="10898775" y="4843384"/>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13" name="Oval 12">
            <a:extLst>
              <a:ext uri="{FF2B5EF4-FFF2-40B4-BE49-F238E27FC236}">
                <a16:creationId xmlns:a16="http://schemas.microsoft.com/office/drawing/2014/main" id="{C6D980DA-6255-4212-8E19-DA18663D3A7C}"/>
              </a:ext>
            </a:extLst>
          </p:cNvPr>
          <p:cNvSpPr/>
          <p:nvPr/>
        </p:nvSpPr>
        <p:spPr>
          <a:xfrm>
            <a:off x="10898775" y="5604288"/>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sp>
        <p:nvSpPr>
          <p:cNvPr id="14" name="Oval 13">
            <a:extLst>
              <a:ext uri="{FF2B5EF4-FFF2-40B4-BE49-F238E27FC236}">
                <a16:creationId xmlns:a16="http://schemas.microsoft.com/office/drawing/2014/main" id="{65CDEF32-D58D-478E-AFCB-CAA8DC26F7FD}"/>
              </a:ext>
            </a:extLst>
          </p:cNvPr>
          <p:cNvSpPr/>
          <p:nvPr/>
        </p:nvSpPr>
        <p:spPr>
          <a:xfrm>
            <a:off x="8181898" y="5997961"/>
            <a:ext cx="1197033" cy="677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Tahoma"/>
                <a:ea typeface="+mn-ea"/>
                <a:cs typeface="Arial"/>
              </a:rPr>
              <a:t>??</a:t>
            </a:r>
          </a:p>
        </p:txBody>
      </p:sp>
      <p:cxnSp>
        <p:nvCxnSpPr>
          <p:cNvPr id="15" name="Straight Connector 14">
            <a:extLst>
              <a:ext uri="{FF2B5EF4-FFF2-40B4-BE49-F238E27FC236}">
                <a16:creationId xmlns:a16="http://schemas.microsoft.com/office/drawing/2014/main" id="{58149F34-56A8-4E1A-BC9C-027512875AD1}"/>
              </a:ext>
            </a:extLst>
          </p:cNvPr>
          <p:cNvCxnSpPr>
            <a:stCxn id="10" idx="5"/>
          </p:cNvCxnSpPr>
          <p:nvPr/>
        </p:nvCxnSpPr>
        <p:spPr>
          <a:xfrm>
            <a:off x="9778874" y="4449569"/>
            <a:ext cx="108076" cy="133923"/>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876D998-41DC-4C05-B897-FA8C9A342100}"/>
              </a:ext>
            </a:extLst>
          </p:cNvPr>
          <p:cNvCxnSpPr>
            <a:cxnSpLocks/>
          </p:cNvCxnSpPr>
          <p:nvPr/>
        </p:nvCxnSpPr>
        <p:spPr>
          <a:xfrm flipV="1">
            <a:off x="8796177" y="4885905"/>
            <a:ext cx="582754" cy="21386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06C55C-B3C9-41F5-8190-08C908C1EA55}"/>
              </a:ext>
            </a:extLst>
          </p:cNvPr>
          <p:cNvCxnSpPr>
            <a:stCxn id="8" idx="0"/>
            <a:endCxn id="3" idx="4"/>
          </p:cNvCxnSpPr>
          <p:nvPr/>
        </p:nvCxnSpPr>
        <p:spPr>
          <a:xfrm flipH="1" flipV="1">
            <a:off x="10030008" y="5277091"/>
            <a:ext cx="89016" cy="466018"/>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912D1BB-B032-4BE6-BDFC-224F64870F99}"/>
              </a:ext>
            </a:extLst>
          </p:cNvPr>
          <p:cNvCxnSpPr>
            <a:stCxn id="12" idx="2"/>
          </p:cNvCxnSpPr>
          <p:nvPr/>
        </p:nvCxnSpPr>
        <p:spPr>
          <a:xfrm flipH="1" flipV="1">
            <a:off x="10628524" y="5065723"/>
            <a:ext cx="270251" cy="116405"/>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AB0FF69-E6F3-4886-9D0E-9E451E7E5559}"/>
              </a:ext>
            </a:extLst>
          </p:cNvPr>
          <p:cNvCxnSpPr>
            <a:cxnSpLocks/>
          </p:cNvCxnSpPr>
          <p:nvPr/>
        </p:nvCxnSpPr>
        <p:spPr>
          <a:xfrm flipV="1">
            <a:off x="10129721" y="3920374"/>
            <a:ext cx="498803" cy="257070"/>
          </a:xfrm>
          <a:prstGeom prst="line">
            <a:avLst/>
          </a:prstGeom>
          <a:ln w="2222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8F1D6ED-B602-4C88-B21C-D6BE15B5E820}"/>
              </a:ext>
            </a:extLst>
          </p:cNvPr>
          <p:cNvCxnSpPr>
            <a:cxnSpLocks/>
          </p:cNvCxnSpPr>
          <p:nvPr/>
        </p:nvCxnSpPr>
        <p:spPr>
          <a:xfrm flipV="1">
            <a:off x="9294765" y="5260979"/>
            <a:ext cx="484109" cy="94835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8DF4083-4ACB-49BE-9D6F-E9BC3F64AEC0}"/>
              </a:ext>
            </a:extLst>
          </p:cNvPr>
          <p:cNvCxnSpPr>
            <a:cxnSpLocks/>
          </p:cNvCxnSpPr>
          <p:nvPr/>
        </p:nvCxnSpPr>
        <p:spPr>
          <a:xfrm flipV="1">
            <a:off x="10514248" y="4546285"/>
            <a:ext cx="369323" cy="192575"/>
          </a:xfrm>
          <a:prstGeom prst="line">
            <a:avLst/>
          </a:prstGeom>
          <a:ln w="2222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3431454"/>
      </p:ext>
    </p:extLst>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5B9221-3F70-4148-A10F-F7000C643DA5}"/>
              </a:ext>
            </a:extLst>
          </p:cNvPr>
          <p:cNvSpPr>
            <a:spLocks noGrp="1"/>
          </p:cNvSpPr>
          <p:nvPr>
            <p:ph idx="1"/>
          </p:nvPr>
        </p:nvSpPr>
        <p:spPr>
          <a:xfrm>
            <a:off x="1333501" y="1143000"/>
            <a:ext cx="8820150" cy="5019674"/>
          </a:xfrm>
        </p:spPr>
        <p:txBody>
          <a:bodyPr/>
          <a:lstStyle/>
          <a:p>
            <a:r>
              <a:rPr lang="en-GB" dirty="0"/>
              <a:t>IN TRIOS/QUARTETS  – 15 MINUTES</a:t>
            </a:r>
          </a:p>
          <a:p>
            <a:pPr marL="0" indent="0">
              <a:buNone/>
            </a:pPr>
            <a:endParaRPr lang="en-GB" dirty="0"/>
          </a:p>
          <a:p>
            <a:r>
              <a:rPr lang="en-GB" dirty="0"/>
              <a:t>WHAT INDICATES A ‘GOOD’ RELATIONSHIP</a:t>
            </a:r>
          </a:p>
          <a:p>
            <a:pPr lvl="1"/>
            <a:r>
              <a:rPr lang="en-GB" dirty="0"/>
              <a:t>5 BULLET POINTS TO SHARE WITH THE CLASS</a:t>
            </a:r>
          </a:p>
          <a:p>
            <a:r>
              <a:rPr lang="en-GB" dirty="0"/>
              <a:t>HOW DO WE GET A ‘GOOD’ RELATIONSHIP</a:t>
            </a:r>
          </a:p>
          <a:p>
            <a:pPr lvl="1"/>
            <a:r>
              <a:rPr lang="en-GB" dirty="0"/>
              <a:t>5 BULLET POINTS TO SHARE WITH THE CLASS</a:t>
            </a:r>
          </a:p>
          <a:p>
            <a:pPr lvl="1"/>
            <a:endParaRPr lang="en-GB" dirty="0"/>
          </a:p>
          <a:p>
            <a:r>
              <a:rPr lang="en-GB" dirty="0"/>
              <a:t>SHARING SESSION</a:t>
            </a:r>
          </a:p>
          <a:p>
            <a:pPr lvl="1"/>
            <a:endParaRPr lang="en-GB" dirty="0"/>
          </a:p>
          <a:p>
            <a:pPr lvl="1"/>
            <a:endParaRPr lang="en-GB" dirty="0"/>
          </a:p>
          <a:p>
            <a:pPr marL="0" indent="0">
              <a:buNone/>
            </a:pPr>
            <a:endParaRPr lang="en-GB" dirty="0"/>
          </a:p>
          <a:p>
            <a:pPr marL="0" indent="0">
              <a:buNone/>
            </a:pPr>
            <a:endParaRPr lang="en-GB" dirty="0"/>
          </a:p>
          <a:p>
            <a:endParaRPr kumimoji="0" lang="en-GB" sz="3200" b="0" i="0" u="none" strike="noStrike" kern="1200" cap="none" spc="0" normalizeH="0" baseline="0" noProof="0" dirty="0">
              <a:ln>
                <a:noFill/>
              </a:ln>
              <a:solidFill>
                <a:srgbClr val="FFFFFF"/>
              </a:solidFill>
              <a:effectLst/>
              <a:uLnTx/>
              <a:uFillTx/>
              <a:latin typeface="Tahoma"/>
              <a:ea typeface="+mn-ea"/>
              <a:cs typeface="Arial"/>
            </a:endParaRPr>
          </a:p>
          <a:p>
            <a:endParaRPr lang="en-GB" dirty="0"/>
          </a:p>
        </p:txBody>
      </p:sp>
      <p:sp>
        <p:nvSpPr>
          <p:cNvPr id="6" name="Title 1">
            <a:extLst>
              <a:ext uri="{FF2B5EF4-FFF2-40B4-BE49-F238E27FC236}">
                <a16:creationId xmlns:a16="http://schemas.microsoft.com/office/drawing/2014/main" id="{21966585-41D2-44BE-8AD2-1B35235719A5}"/>
              </a:ext>
            </a:extLst>
          </p:cNvPr>
          <p:cNvSpPr txBox="1">
            <a:spLocks noGrp="1"/>
          </p:cNvSpPr>
          <p:nvPr>
            <p:ph type="title"/>
          </p:nvPr>
        </p:nvSpPr>
        <p:spPr>
          <a:xfrm>
            <a:off x="525463" y="0"/>
            <a:ext cx="11388725" cy="1143000"/>
          </a:xfrm>
          <a:prstGeom prst="rect">
            <a:avLst/>
          </a:prstGeom>
        </p:spPr>
        <p:txBody>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r>
              <a:rPr lang="en-GB" kern="0" dirty="0"/>
              <a:t>BREAKOUT WORK ON RC</a:t>
            </a:r>
          </a:p>
        </p:txBody>
      </p:sp>
      <p:sp>
        <p:nvSpPr>
          <p:cNvPr id="4" name="TextBox 3">
            <a:extLst>
              <a:ext uri="{FF2B5EF4-FFF2-40B4-BE49-F238E27FC236}">
                <a16:creationId xmlns:a16="http://schemas.microsoft.com/office/drawing/2014/main" id="{AA12B62C-13E9-4953-945E-3E767FF6CBD8}"/>
              </a:ext>
            </a:extLst>
          </p:cNvPr>
          <p:cNvSpPr txBox="1"/>
          <p:nvPr/>
        </p:nvSpPr>
        <p:spPr>
          <a:xfrm>
            <a:off x="9906000" y="1300774"/>
            <a:ext cx="164339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WITH COFFEE</a:t>
            </a:r>
          </a:p>
        </p:txBody>
      </p:sp>
    </p:spTree>
    <p:extLst>
      <p:ext uri="{BB962C8B-B14F-4D97-AF65-F5344CB8AC3E}">
        <p14:creationId xmlns:p14="http://schemas.microsoft.com/office/powerpoint/2010/main" val="3259032192"/>
      </p:ext>
    </p:extLst>
  </p:cSld>
  <p:clrMapOvr>
    <a:masterClrMapping/>
  </p:clrMapOvr>
  <p:transition>
    <p:diamon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E36AF68-BE04-4FDE-8855-95CFF0FCA5E7}"/>
              </a:ext>
            </a:extLst>
          </p:cNvPr>
          <p:cNvSpPr txBox="1">
            <a:spLocks/>
          </p:cNvSpPr>
          <p:nvPr/>
        </p:nvSpPr>
        <p:spPr bwMode="auto">
          <a:xfrm>
            <a:off x="304800" y="0"/>
            <a:ext cx="11887200" cy="11139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Relational Coordination</a:t>
            </a:r>
            <a:r>
              <a:rPr kumimoji="0" lang="en-US" sz="40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a:t>
            </a:r>
            <a:b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b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Authentic Robust promises are the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interest</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 on social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capital </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accrued</a:t>
            </a:r>
            <a:endParaRPr kumimoji="0" lang="en-US" sz="3600" b="1"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endParaRPr>
          </a:p>
        </p:txBody>
      </p:sp>
      <p:sp>
        <p:nvSpPr>
          <p:cNvPr id="5" name="Content Placeholder 2">
            <a:extLst>
              <a:ext uri="{FF2B5EF4-FFF2-40B4-BE49-F238E27FC236}">
                <a16:creationId xmlns:a16="http://schemas.microsoft.com/office/drawing/2014/main" id="{1F3F6AC9-9EFA-4888-964D-CA76927AED55}"/>
              </a:ext>
            </a:extLst>
          </p:cNvPr>
          <p:cNvSpPr>
            <a:spLocks noGrp="1"/>
          </p:cNvSpPr>
          <p:nvPr>
            <p:ph sz="half" idx="1"/>
          </p:nvPr>
        </p:nvSpPr>
        <p:spPr>
          <a:xfrm>
            <a:off x="218017" y="1336445"/>
            <a:ext cx="11887200" cy="1948988"/>
          </a:xfrm>
          <a:ln w="44450">
            <a:solidFill>
              <a:schemeClr val="tx1"/>
            </a:solidFill>
          </a:ln>
        </p:spPr>
        <p:txBody>
          <a:bodyPr/>
          <a:lstStyle/>
          <a:p>
            <a:r>
              <a:rPr lang="en-US" dirty="0"/>
              <a:t> Shared Purpose with one’s collaborators</a:t>
            </a:r>
          </a:p>
          <a:p>
            <a:r>
              <a:rPr lang="en-US" dirty="0"/>
              <a:t> </a:t>
            </a:r>
            <a:r>
              <a:rPr lang="en-US" dirty="0">
                <a:highlight>
                  <a:srgbClr val="000000"/>
                </a:highlight>
              </a:rPr>
              <a:t>Understanding of one’s collaborators – </a:t>
            </a:r>
            <a:r>
              <a:rPr lang="en-US" sz="2800" dirty="0">
                <a:highlight>
                  <a:srgbClr val="000000"/>
                </a:highlight>
              </a:rPr>
              <a:t>contribution &amp; knowledge</a:t>
            </a:r>
            <a:endParaRPr lang="en-US" dirty="0">
              <a:highlight>
                <a:srgbClr val="000000"/>
              </a:highlight>
            </a:endParaRPr>
          </a:p>
          <a:p>
            <a:r>
              <a:rPr lang="en-US" dirty="0">
                <a:highlight>
                  <a:srgbClr val="000000"/>
                </a:highlight>
              </a:rPr>
              <a:t> Valuing one’s collaborators – </a:t>
            </a:r>
            <a:r>
              <a:rPr lang="en-US" sz="2800" dirty="0">
                <a:highlight>
                  <a:srgbClr val="000000"/>
                </a:highlight>
              </a:rPr>
              <a:t>contribution &amp; knowledge</a:t>
            </a:r>
            <a:endParaRPr lang="en-US" dirty="0">
              <a:highlight>
                <a:srgbClr val="000000"/>
              </a:highlight>
            </a:endParaRPr>
          </a:p>
        </p:txBody>
      </p:sp>
      <p:sp>
        <p:nvSpPr>
          <p:cNvPr id="7" name="Content Placeholder 3">
            <a:extLst>
              <a:ext uri="{FF2B5EF4-FFF2-40B4-BE49-F238E27FC236}">
                <a16:creationId xmlns:a16="http://schemas.microsoft.com/office/drawing/2014/main" id="{5E3B67B7-FA33-4C02-BB1D-34239F5209DC}"/>
              </a:ext>
            </a:extLst>
          </p:cNvPr>
          <p:cNvSpPr txBox="1">
            <a:spLocks/>
          </p:cNvSpPr>
          <p:nvPr/>
        </p:nvSpPr>
        <p:spPr>
          <a:xfrm>
            <a:off x="4348223" y="3584986"/>
            <a:ext cx="4743450"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Timely</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Problem-solving</a:t>
            </a:r>
          </a:p>
        </p:txBody>
      </p:sp>
      <p:sp>
        <p:nvSpPr>
          <p:cNvPr id="8" name="Arrow: Bent 7">
            <a:extLst>
              <a:ext uri="{FF2B5EF4-FFF2-40B4-BE49-F238E27FC236}">
                <a16:creationId xmlns:a16="http://schemas.microsoft.com/office/drawing/2014/main" id="{433261F5-B039-4929-AAB7-6DE8C167435F}"/>
              </a:ext>
            </a:extLst>
          </p:cNvPr>
          <p:cNvSpPr/>
          <p:nvPr/>
        </p:nvSpPr>
        <p:spPr>
          <a:xfrm flipV="1">
            <a:off x="746413" y="3271751"/>
            <a:ext cx="2971800" cy="2249804"/>
          </a:xfrm>
          <a:prstGeom prst="bentArrow">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6" name="Content Placeholder 3">
            <a:extLst>
              <a:ext uri="{FF2B5EF4-FFF2-40B4-BE49-F238E27FC236}">
                <a16:creationId xmlns:a16="http://schemas.microsoft.com/office/drawing/2014/main" id="{BEFF96DB-D061-4073-8D77-6F6FB2C96280}"/>
              </a:ext>
            </a:extLst>
          </p:cNvPr>
          <p:cNvSpPr txBox="1">
            <a:spLocks/>
          </p:cNvSpPr>
          <p:nvPr/>
        </p:nvSpPr>
        <p:spPr>
          <a:xfrm>
            <a:off x="4348222" y="3572568"/>
            <a:ext cx="5373461" cy="3135925"/>
          </a:xfrm>
          <a:prstGeom prst="rect">
            <a:avLst/>
          </a:prstGeom>
          <a:solidFill>
            <a:schemeClr val="bg1">
              <a:lumMod val="50000"/>
            </a:schemeClr>
          </a:solidFill>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endParaRPr kumimoji="0" lang="en-US" sz="2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GOOD</a:t>
            </a:r>
          </a:p>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RELATIONSHIPS</a:t>
            </a:r>
          </a:p>
        </p:txBody>
      </p:sp>
    </p:spTree>
    <p:extLst>
      <p:ext uri="{BB962C8B-B14F-4D97-AF65-F5344CB8AC3E}">
        <p14:creationId xmlns:p14="http://schemas.microsoft.com/office/powerpoint/2010/main" val="2122852362"/>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E36AF68-BE04-4FDE-8855-95CFF0FCA5E7}"/>
              </a:ext>
            </a:extLst>
          </p:cNvPr>
          <p:cNvSpPr txBox="1">
            <a:spLocks/>
          </p:cNvSpPr>
          <p:nvPr/>
        </p:nvSpPr>
        <p:spPr bwMode="auto">
          <a:xfrm>
            <a:off x="304800" y="0"/>
            <a:ext cx="11887200" cy="11139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Relational Coordination</a:t>
            </a:r>
            <a:r>
              <a:rPr kumimoji="0" lang="en-US" sz="40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a:t>
            </a:r>
            <a:br>
              <a:rPr kumimoji="0" lang="en-US" sz="3600" b="1"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b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Authentic Robust promises are the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interest</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 on social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capital </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accrued</a:t>
            </a:r>
            <a:endParaRPr kumimoji="0" lang="en-US" sz="3600" b="1"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endParaRPr>
          </a:p>
        </p:txBody>
      </p:sp>
      <p:sp>
        <p:nvSpPr>
          <p:cNvPr id="5" name="Content Placeholder 2">
            <a:extLst>
              <a:ext uri="{FF2B5EF4-FFF2-40B4-BE49-F238E27FC236}">
                <a16:creationId xmlns:a16="http://schemas.microsoft.com/office/drawing/2014/main" id="{1F3F6AC9-9EFA-4888-964D-CA76927AED55}"/>
              </a:ext>
            </a:extLst>
          </p:cNvPr>
          <p:cNvSpPr>
            <a:spLocks noGrp="1"/>
          </p:cNvSpPr>
          <p:nvPr>
            <p:ph sz="half" idx="1"/>
          </p:nvPr>
        </p:nvSpPr>
        <p:spPr>
          <a:xfrm>
            <a:off x="218017" y="1336445"/>
            <a:ext cx="11887200" cy="1948988"/>
          </a:xfrm>
          <a:ln w="44450">
            <a:solidFill>
              <a:schemeClr val="tx1"/>
            </a:solidFill>
          </a:ln>
        </p:spPr>
        <p:txBody>
          <a:bodyPr/>
          <a:lstStyle/>
          <a:p>
            <a:r>
              <a:rPr lang="en-US" dirty="0"/>
              <a:t> Shared Purpose with one’s collaborators</a:t>
            </a:r>
          </a:p>
          <a:p>
            <a:r>
              <a:rPr lang="en-US" dirty="0"/>
              <a:t> </a:t>
            </a:r>
            <a:r>
              <a:rPr lang="en-US" dirty="0">
                <a:highlight>
                  <a:srgbClr val="000000"/>
                </a:highlight>
              </a:rPr>
              <a:t>Understanding of one’s collaborators – </a:t>
            </a:r>
            <a:r>
              <a:rPr lang="en-US" sz="2800" dirty="0">
                <a:highlight>
                  <a:srgbClr val="000000"/>
                </a:highlight>
              </a:rPr>
              <a:t>contribution &amp; knowledge</a:t>
            </a:r>
            <a:endParaRPr lang="en-US" dirty="0">
              <a:highlight>
                <a:srgbClr val="000000"/>
              </a:highlight>
            </a:endParaRPr>
          </a:p>
          <a:p>
            <a:r>
              <a:rPr lang="en-US" dirty="0">
                <a:highlight>
                  <a:srgbClr val="000000"/>
                </a:highlight>
              </a:rPr>
              <a:t> Valuing one’s collaborators – </a:t>
            </a:r>
            <a:r>
              <a:rPr lang="en-US" sz="2800" dirty="0">
                <a:highlight>
                  <a:srgbClr val="000000"/>
                </a:highlight>
              </a:rPr>
              <a:t>contribution &amp; knowledge</a:t>
            </a:r>
            <a:endParaRPr lang="en-US" dirty="0">
              <a:highlight>
                <a:srgbClr val="000000"/>
              </a:highlight>
            </a:endParaRPr>
          </a:p>
        </p:txBody>
      </p:sp>
      <p:sp>
        <p:nvSpPr>
          <p:cNvPr id="7" name="Content Placeholder 3">
            <a:extLst>
              <a:ext uri="{FF2B5EF4-FFF2-40B4-BE49-F238E27FC236}">
                <a16:creationId xmlns:a16="http://schemas.microsoft.com/office/drawing/2014/main" id="{5E3B67B7-FA33-4C02-BB1D-34239F5209DC}"/>
              </a:ext>
            </a:extLst>
          </p:cNvPr>
          <p:cNvSpPr txBox="1">
            <a:spLocks/>
          </p:cNvSpPr>
          <p:nvPr/>
        </p:nvSpPr>
        <p:spPr>
          <a:xfrm>
            <a:off x="4348223" y="3584986"/>
            <a:ext cx="4743450"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Timely</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Problem-solving</a:t>
            </a:r>
          </a:p>
        </p:txBody>
      </p:sp>
      <p:sp>
        <p:nvSpPr>
          <p:cNvPr id="8" name="Arrow: Bent 7">
            <a:extLst>
              <a:ext uri="{FF2B5EF4-FFF2-40B4-BE49-F238E27FC236}">
                <a16:creationId xmlns:a16="http://schemas.microsoft.com/office/drawing/2014/main" id="{433261F5-B039-4929-AAB7-6DE8C167435F}"/>
              </a:ext>
            </a:extLst>
          </p:cNvPr>
          <p:cNvSpPr/>
          <p:nvPr/>
        </p:nvSpPr>
        <p:spPr>
          <a:xfrm flipV="1">
            <a:off x="746413" y="3271751"/>
            <a:ext cx="2971800" cy="2249804"/>
          </a:xfrm>
          <a:prstGeom prst="bentArrow">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6" name="Content Placeholder 3">
            <a:extLst>
              <a:ext uri="{FF2B5EF4-FFF2-40B4-BE49-F238E27FC236}">
                <a16:creationId xmlns:a16="http://schemas.microsoft.com/office/drawing/2014/main" id="{BEFF96DB-D061-4073-8D77-6F6FB2C96280}"/>
              </a:ext>
            </a:extLst>
          </p:cNvPr>
          <p:cNvSpPr txBox="1">
            <a:spLocks/>
          </p:cNvSpPr>
          <p:nvPr/>
        </p:nvSpPr>
        <p:spPr>
          <a:xfrm>
            <a:off x="4348222" y="3572568"/>
            <a:ext cx="5373461" cy="3135925"/>
          </a:xfrm>
          <a:prstGeom prst="rect">
            <a:avLst/>
          </a:prstGeom>
          <a:solidFill>
            <a:schemeClr val="bg1">
              <a:lumMod val="50000"/>
            </a:schemeClr>
          </a:solidFill>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endParaRPr kumimoji="0" lang="en-US" sz="2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GOOD</a:t>
            </a:r>
          </a:p>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RELATIONSHIPS</a:t>
            </a:r>
          </a:p>
        </p:txBody>
      </p:sp>
    </p:spTree>
    <p:extLst>
      <p:ext uri="{BB962C8B-B14F-4D97-AF65-F5344CB8AC3E}">
        <p14:creationId xmlns:p14="http://schemas.microsoft.com/office/powerpoint/2010/main" val="1865379493"/>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30FEFF-9D4F-4EF7-866C-2FC247FA6C7F}"/>
              </a:ext>
            </a:extLst>
          </p:cNvPr>
          <p:cNvPicPr>
            <a:picLocks noChangeAspect="1"/>
          </p:cNvPicPr>
          <p:nvPr/>
        </p:nvPicPr>
        <p:blipFill>
          <a:blip r:embed="rId2"/>
          <a:stretch>
            <a:fillRect/>
          </a:stretch>
        </p:blipFill>
        <p:spPr>
          <a:xfrm>
            <a:off x="6403946" y="2709087"/>
            <a:ext cx="5297883" cy="3621338"/>
          </a:xfrm>
          <a:prstGeom prst="rect">
            <a:avLst/>
          </a:prstGeom>
        </p:spPr>
      </p:pic>
      <p:pic>
        <p:nvPicPr>
          <p:cNvPr id="6" name="Picture 5">
            <a:extLst>
              <a:ext uri="{FF2B5EF4-FFF2-40B4-BE49-F238E27FC236}">
                <a16:creationId xmlns:a16="http://schemas.microsoft.com/office/drawing/2014/main" id="{CAAF3CE3-2BC8-4ED3-A51E-0D61C8C46FFB}"/>
              </a:ext>
            </a:extLst>
          </p:cNvPr>
          <p:cNvPicPr>
            <a:picLocks noChangeAspect="1"/>
          </p:cNvPicPr>
          <p:nvPr/>
        </p:nvPicPr>
        <p:blipFill>
          <a:blip r:embed="rId3"/>
          <a:stretch>
            <a:fillRect/>
          </a:stretch>
        </p:blipFill>
        <p:spPr>
          <a:xfrm>
            <a:off x="589559" y="2685131"/>
            <a:ext cx="5417572" cy="3669250"/>
          </a:xfrm>
          <a:prstGeom prst="rect">
            <a:avLst/>
          </a:prstGeom>
        </p:spPr>
      </p:pic>
      <p:sp>
        <p:nvSpPr>
          <p:cNvPr id="7" name="Title 6">
            <a:extLst>
              <a:ext uri="{FF2B5EF4-FFF2-40B4-BE49-F238E27FC236}">
                <a16:creationId xmlns:a16="http://schemas.microsoft.com/office/drawing/2014/main" id="{1035C864-DB5F-47DD-8793-62BFD5C99890}"/>
              </a:ext>
            </a:extLst>
          </p:cNvPr>
          <p:cNvSpPr>
            <a:spLocks noGrp="1"/>
          </p:cNvSpPr>
          <p:nvPr>
            <p:ph type="title"/>
          </p:nvPr>
        </p:nvSpPr>
        <p:spPr>
          <a:xfrm>
            <a:off x="227572" y="133350"/>
            <a:ext cx="11387667" cy="971550"/>
          </a:xfrm>
        </p:spPr>
        <p:txBody>
          <a:bodyPr/>
          <a:lstStyle/>
          <a:p>
            <a:br>
              <a:rPr lang="en-GB" dirty="0"/>
            </a:br>
            <a:r>
              <a:rPr lang="en-GB" sz="3600"/>
              <a:t>MY RELATIONSHIP </a:t>
            </a:r>
            <a:r>
              <a:rPr lang="en-GB" sz="3600" dirty="0"/>
              <a:t>DEVELOPMENT PLANS</a:t>
            </a:r>
            <a:endParaRPr lang="en-GB" dirty="0"/>
          </a:p>
        </p:txBody>
      </p:sp>
      <p:sp>
        <p:nvSpPr>
          <p:cNvPr id="8" name="Title 1">
            <a:extLst>
              <a:ext uri="{FF2B5EF4-FFF2-40B4-BE49-F238E27FC236}">
                <a16:creationId xmlns:a16="http://schemas.microsoft.com/office/drawing/2014/main" id="{6043D593-56D5-4DA1-AFD8-432070D67D16}"/>
              </a:ext>
            </a:extLst>
          </p:cNvPr>
          <p:cNvSpPr txBox="1">
            <a:spLocks/>
          </p:cNvSpPr>
          <p:nvPr/>
        </p:nvSpPr>
        <p:spPr bwMode="auto">
          <a:xfrm>
            <a:off x="477838" y="0"/>
            <a:ext cx="11388725" cy="7429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dirty="0">
                <a:ln>
                  <a:noFill/>
                </a:ln>
                <a:solidFill>
                  <a:srgbClr val="FFFFCC"/>
                </a:solidFill>
                <a:effectLst>
                  <a:outerShdw blurRad="38100" dist="38100" dir="2700000" algn="tl">
                    <a:srgbClr val="000000"/>
                  </a:outerShdw>
                </a:effectLst>
                <a:uLnTx/>
                <a:uFillTx/>
                <a:latin typeface="Tahoma"/>
                <a:ea typeface="+mj-ea"/>
                <a:cs typeface="Arial"/>
              </a:rPr>
              <a:t>BREAKOUT WORK ON RC</a:t>
            </a:r>
          </a:p>
        </p:txBody>
      </p:sp>
      <p:sp>
        <p:nvSpPr>
          <p:cNvPr id="9" name="TextBox 8">
            <a:extLst>
              <a:ext uri="{FF2B5EF4-FFF2-40B4-BE49-F238E27FC236}">
                <a16:creationId xmlns:a16="http://schemas.microsoft.com/office/drawing/2014/main" id="{54B764E0-ACC9-40BD-BF00-9E33B389FDD3}"/>
              </a:ext>
            </a:extLst>
          </p:cNvPr>
          <p:cNvSpPr txBox="1"/>
          <p:nvPr/>
        </p:nvSpPr>
        <p:spPr>
          <a:xfrm>
            <a:off x="4629189" y="1467300"/>
            <a:ext cx="2755883"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FFFF"/>
                </a:solidFill>
                <a:effectLst/>
                <a:uLnTx/>
                <a:uFillTx/>
                <a:latin typeface="Tahoma"/>
                <a:ea typeface="+mn-ea"/>
                <a:cs typeface="Arial"/>
              </a:rPr>
              <a:t>30 MINUTES</a:t>
            </a:r>
          </a:p>
        </p:txBody>
      </p:sp>
      <p:sp>
        <p:nvSpPr>
          <p:cNvPr id="2" name="TextBox 1">
            <a:extLst>
              <a:ext uri="{FF2B5EF4-FFF2-40B4-BE49-F238E27FC236}">
                <a16:creationId xmlns:a16="http://schemas.microsoft.com/office/drawing/2014/main" id="{B74427C9-6472-4071-BFF7-55B9200E8B3C}"/>
              </a:ext>
            </a:extLst>
          </p:cNvPr>
          <p:cNvSpPr txBox="1"/>
          <p:nvPr/>
        </p:nvSpPr>
        <p:spPr>
          <a:xfrm>
            <a:off x="9353550" y="1710349"/>
            <a:ext cx="164339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Tahoma"/>
                <a:ea typeface="+mn-ea"/>
                <a:cs typeface="Arial"/>
              </a:rPr>
              <a:t>WITH COFFEE</a:t>
            </a:r>
          </a:p>
        </p:txBody>
      </p:sp>
    </p:spTree>
    <p:extLst>
      <p:ext uri="{BB962C8B-B14F-4D97-AF65-F5344CB8AC3E}">
        <p14:creationId xmlns:p14="http://schemas.microsoft.com/office/powerpoint/2010/main" val="399922115"/>
      </p:ext>
    </p:extLst>
  </p:cSld>
  <p:clrMapOvr>
    <a:masterClrMapping/>
  </p:clrMapOvr>
  <p:transition>
    <p:diamon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798D2-40DB-4FC3-A93B-5ACB5A7C1303}"/>
              </a:ext>
            </a:extLst>
          </p:cNvPr>
          <p:cNvSpPr>
            <a:spLocks noGrp="1"/>
          </p:cNvSpPr>
          <p:nvPr>
            <p:ph type="title"/>
          </p:nvPr>
        </p:nvSpPr>
        <p:spPr/>
        <p:txBody>
          <a:bodyPr/>
          <a:lstStyle/>
          <a:p>
            <a:r>
              <a:rPr lang="en-GB" dirty="0"/>
              <a:t>The Nature of Managerial Work</a:t>
            </a:r>
          </a:p>
        </p:txBody>
      </p:sp>
      <p:sp>
        <p:nvSpPr>
          <p:cNvPr id="3" name="Content Placeholder 2">
            <a:extLst>
              <a:ext uri="{FF2B5EF4-FFF2-40B4-BE49-F238E27FC236}">
                <a16:creationId xmlns:a16="http://schemas.microsoft.com/office/drawing/2014/main" id="{108A68DA-79AE-4AA8-B681-B578221CEB79}"/>
              </a:ext>
            </a:extLst>
          </p:cNvPr>
          <p:cNvSpPr>
            <a:spLocks noGrp="1"/>
          </p:cNvSpPr>
          <p:nvPr>
            <p:ph idx="1"/>
          </p:nvPr>
        </p:nvSpPr>
        <p:spPr/>
        <p:txBody>
          <a:bodyPr/>
          <a:lstStyle/>
          <a:p>
            <a:r>
              <a:rPr lang="en-GB" dirty="0">
                <a:solidFill>
                  <a:srgbClr val="FFFF00"/>
                </a:solidFill>
              </a:rPr>
              <a:t>Relationship building</a:t>
            </a:r>
            <a:r>
              <a:rPr lang="en-GB" dirty="0"/>
              <a:t>– perspectives</a:t>
            </a:r>
          </a:p>
          <a:p>
            <a:pPr lvl="1"/>
            <a:r>
              <a:rPr lang="en-GB" dirty="0"/>
              <a:t>- necessary reflexivity - – striving for enlarged mentality</a:t>
            </a:r>
          </a:p>
          <a:p>
            <a:pPr lvl="1"/>
            <a:r>
              <a:rPr lang="en-GB" dirty="0"/>
              <a:t>Curiosity  - Interest </a:t>
            </a:r>
          </a:p>
          <a:p>
            <a:r>
              <a:rPr lang="en-GB" dirty="0">
                <a:solidFill>
                  <a:srgbClr val="FFFF00"/>
                </a:solidFill>
              </a:rPr>
              <a:t>Melding </a:t>
            </a:r>
            <a:r>
              <a:rPr lang="en-GB" sz="4400" dirty="0">
                <a:solidFill>
                  <a:srgbClr val="FFFF00"/>
                </a:solidFill>
              </a:rPr>
              <a:t>p</a:t>
            </a:r>
            <a:r>
              <a:rPr lang="en-GB" dirty="0">
                <a:solidFill>
                  <a:srgbClr val="FFFF00"/>
                </a:solidFill>
              </a:rPr>
              <a:t>urposes &amp; melding </a:t>
            </a:r>
            <a:r>
              <a:rPr lang="en-GB" sz="4400" dirty="0">
                <a:solidFill>
                  <a:srgbClr val="FFFF00"/>
                </a:solidFill>
              </a:rPr>
              <a:t>p</a:t>
            </a:r>
            <a:r>
              <a:rPr lang="en-GB" dirty="0">
                <a:solidFill>
                  <a:srgbClr val="FFFF00"/>
                </a:solidFill>
              </a:rPr>
              <a:t>erspectives [prejudices] </a:t>
            </a:r>
          </a:p>
          <a:p>
            <a:r>
              <a:rPr lang="en-GB" dirty="0">
                <a:solidFill>
                  <a:srgbClr val="FFFF00"/>
                </a:solidFill>
              </a:rPr>
              <a:t>Shaping &amp; sustaining </a:t>
            </a:r>
            <a:r>
              <a:rPr lang="en-GB" sz="4400" dirty="0">
                <a:solidFill>
                  <a:srgbClr val="FFFF00"/>
                </a:solidFill>
              </a:rPr>
              <a:t>p</a:t>
            </a:r>
            <a:r>
              <a:rPr lang="en-GB" dirty="0">
                <a:solidFill>
                  <a:srgbClr val="FFFF00"/>
                </a:solidFill>
              </a:rPr>
              <a:t>romises</a:t>
            </a:r>
          </a:p>
          <a:p>
            <a:r>
              <a:rPr lang="en-GB" dirty="0"/>
              <a:t>Robust promises – spirit of a promise is its purpose</a:t>
            </a:r>
          </a:p>
          <a:p>
            <a:r>
              <a:rPr lang="en-GB" dirty="0"/>
              <a:t>- purpose of the purpose</a:t>
            </a:r>
          </a:p>
        </p:txBody>
      </p:sp>
      <p:sp>
        <p:nvSpPr>
          <p:cNvPr id="4" name="TextBox 3">
            <a:extLst>
              <a:ext uri="{FF2B5EF4-FFF2-40B4-BE49-F238E27FC236}">
                <a16:creationId xmlns:a16="http://schemas.microsoft.com/office/drawing/2014/main" id="{ABF8B03B-19D2-4BAA-B255-F7C8C5EA40BD}"/>
              </a:ext>
            </a:extLst>
          </p:cNvPr>
          <p:cNvSpPr txBox="1"/>
          <p:nvPr/>
        </p:nvSpPr>
        <p:spPr>
          <a:xfrm>
            <a:off x="7780713" y="1371600"/>
            <a:ext cx="382829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FFFFFF"/>
                </a:solidFill>
                <a:effectLst/>
                <a:highlight>
                  <a:srgbClr val="FF00FF"/>
                </a:highlight>
                <a:uLnTx/>
                <a:uFillTx/>
                <a:latin typeface="Tahoma"/>
                <a:ea typeface="+mn-ea"/>
                <a:cs typeface="Arial"/>
              </a:rPr>
              <a:t>1530-1630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FFFFFF"/>
                </a:solidFill>
                <a:effectLst/>
                <a:highlight>
                  <a:srgbClr val="FF00FF"/>
                </a:highlight>
                <a:uLnTx/>
                <a:uFillTx/>
                <a:latin typeface="Tahoma"/>
                <a:ea typeface="+mn-ea"/>
                <a:cs typeface="Arial"/>
              </a:rPr>
              <a:t>Lenney talk and class discussion</a:t>
            </a:r>
          </a:p>
        </p:txBody>
      </p:sp>
    </p:spTree>
    <p:extLst>
      <p:ext uri="{BB962C8B-B14F-4D97-AF65-F5344CB8AC3E}">
        <p14:creationId xmlns:p14="http://schemas.microsoft.com/office/powerpoint/2010/main" val="2361794257"/>
      </p:ext>
    </p:extLst>
  </p:cSld>
  <p:clrMapOvr>
    <a:masterClrMapping/>
  </p:clrMapOvr>
  <p:transition>
    <p:diamon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3" name="Rectangle 3"/>
          <p:cNvSpPr>
            <a:spLocks noGrp="1" noRot="1" noChangeArrowheads="1"/>
          </p:cNvSpPr>
          <p:nvPr>
            <p:ph idx="1"/>
          </p:nvPr>
        </p:nvSpPr>
        <p:spPr>
          <a:xfrm>
            <a:off x="66502" y="1567419"/>
            <a:ext cx="11857740" cy="6101679"/>
          </a:xfrm>
        </p:spPr>
        <p:txBody>
          <a:bodyPr/>
          <a:lstStyle/>
          <a:p>
            <a:pPr>
              <a:lnSpc>
                <a:spcPct val="90000"/>
              </a:lnSpc>
            </a:pPr>
            <a:r>
              <a:rPr lang="en-US" dirty="0"/>
              <a:t>The </a:t>
            </a:r>
            <a:r>
              <a:rPr lang="en-US" dirty="0">
                <a:solidFill>
                  <a:srgbClr val="FFFF00"/>
                </a:solidFill>
              </a:rPr>
              <a:t>cultivating of relationships underpins the effective shaping and sustaining of promises</a:t>
            </a:r>
          </a:p>
          <a:p>
            <a:pPr>
              <a:lnSpc>
                <a:spcPct val="90000"/>
              </a:lnSpc>
            </a:pPr>
            <a:r>
              <a:rPr lang="en-US" i="1" dirty="0"/>
              <a:t>‘networking’.. </a:t>
            </a:r>
            <a:r>
              <a:rPr lang="en-US" dirty="0"/>
              <a:t>..[the] </a:t>
            </a:r>
            <a:r>
              <a:rPr lang="en-US" i="1" dirty="0"/>
              <a:t>developing</a:t>
            </a:r>
            <a:r>
              <a:rPr lang="en-US" dirty="0"/>
              <a:t> [of] </a:t>
            </a:r>
            <a:r>
              <a:rPr lang="en-US" i="1" dirty="0"/>
              <a:t>a network of co-operative </a:t>
            </a:r>
            <a:r>
              <a:rPr lang="en-US" i="1" dirty="0">
                <a:solidFill>
                  <a:srgbClr val="FFFF00"/>
                </a:solidFill>
              </a:rPr>
              <a:t>relationships </a:t>
            </a:r>
            <a:r>
              <a:rPr lang="en-US" i="1" dirty="0"/>
              <a:t>to and among those people needed to execute the plan and achieve the objective</a:t>
            </a:r>
          </a:p>
          <a:p>
            <a:pPr marL="0" indent="0">
              <a:lnSpc>
                <a:spcPct val="90000"/>
              </a:lnSpc>
              <a:buNone/>
            </a:pPr>
            <a:r>
              <a:rPr lang="en-US" dirty="0"/>
              <a:t> </a:t>
            </a:r>
          </a:p>
          <a:p>
            <a:pPr>
              <a:lnSpc>
                <a:spcPct val="90000"/>
              </a:lnSpc>
            </a:pPr>
            <a:r>
              <a:rPr lang="en-US" dirty="0">
                <a:solidFill>
                  <a:srgbClr val="FFFF00"/>
                </a:solidFill>
                <a:highlight>
                  <a:srgbClr val="0000FF"/>
                </a:highlight>
              </a:rPr>
              <a:t>All promises are shaped, sustained &amp; fulfilled within relationships </a:t>
            </a:r>
          </a:p>
          <a:p>
            <a:pPr>
              <a:lnSpc>
                <a:spcPct val="90000"/>
              </a:lnSpc>
            </a:pPr>
            <a:r>
              <a:rPr lang="en-US" dirty="0">
                <a:solidFill>
                  <a:srgbClr val="FFFF00"/>
                </a:solidFill>
                <a:highlight>
                  <a:srgbClr val="0000FF"/>
                </a:highlight>
              </a:rPr>
              <a:t>The authentic strong-but-flexible robust promises one needs  represent the interest on the social capital one develops.</a:t>
            </a:r>
          </a:p>
          <a:p>
            <a:pPr marL="0" indent="0">
              <a:lnSpc>
                <a:spcPct val="90000"/>
              </a:lnSpc>
              <a:buNone/>
            </a:pPr>
            <a:endParaRPr lang="en-US" dirty="0"/>
          </a:p>
          <a:p>
            <a:pPr>
              <a:lnSpc>
                <a:spcPct val="90000"/>
              </a:lnSpc>
              <a:buFont typeface="Arial" charset="0"/>
              <a:buNone/>
            </a:pPr>
            <a:endParaRPr lang="en-US" dirty="0"/>
          </a:p>
        </p:txBody>
      </p:sp>
      <p:sp>
        <p:nvSpPr>
          <p:cNvPr id="6" name="Rectangle 2">
            <a:extLst>
              <a:ext uri="{FF2B5EF4-FFF2-40B4-BE49-F238E27FC236}">
                <a16:creationId xmlns:a16="http://schemas.microsoft.com/office/drawing/2014/main" id="{E162DB60-36E9-4763-9116-FA014057A21D}"/>
              </a:ext>
            </a:extLst>
          </p:cNvPr>
          <p:cNvSpPr>
            <a:spLocks noGrp="1" noRot="1" noChangeArrowheads="1"/>
          </p:cNvSpPr>
          <p:nvPr>
            <p:ph type="title"/>
          </p:nvPr>
        </p:nvSpPr>
        <p:spPr>
          <a:xfrm>
            <a:off x="603077" y="66503"/>
            <a:ext cx="11387667" cy="1223627"/>
          </a:xfrm>
        </p:spPr>
        <p:txBody>
          <a:bodyPr/>
          <a:lstStyle/>
          <a:p>
            <a:r>
              <a:rPr lang="en-GB" dirty="0"/>
              <a:t>The Nature of Managerial Work</a:t>
            </a:r>
            <a:br>
              <a:rPr lang="en-GB" dirty="0"/>
            </a:br>
            <a:r>
              <a:rPr lang="en-US" sz="3200" dirty="0"/>
              <a:t>Promises are the currency of collaboration</a:t>
            </a:r>
            <a:endParaRPr lang="en-GB" dirty="0"/>
          </a:p>
        </p:txBody>
      </p:sp>
    </p:spTree>
    <p:extLst>
      <p:ext uri="{BB962C8B-B14F-4D97-AF65-F5344CB8AC3E}">
        <p14:creationId xmlns:p14="http://schemas.microsoft.com/office/powerpoint/2010/main" val="17868955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4563">
                                            <p:txEl>
                                              <p:pRg st="3" end="3"/>
                                            </p:txEl>
                                          </p:spTgt>
                                        </p:tgtEl>
                                        <p:attrNameLst>
                                          <p:attrName>style.visibility</p:attrName>
                                        </p:attrNameLst>
                                      </p:cBhvr>
                                      <p:to>
                                        <p:strVal val="visible"/>
                                      </p:to>
                                    </p:set>
                                    <p:anim calcmode="lin" valueType="num">
                                      <p:cBhvr>
                                        <p:cTn id="7" dur="1000" fill="hold"/>
                                        <p:tgtEl>
                                          <p:spTgt spid="19456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19456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19456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19456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94563">
                                            <p:txEl>
                                              <p:pRg st="4" end="4"/>
                                            </p:txEl>
                                          </p:spTgt>
                                        </p:tgtEl>
                                        <p:attrNameLst>
                                          <p:attrName>style.visibility</p:attrName>
                                        </p:attrNameLst>
                                      </p:cBhvr>
                                      <p:to>
                                        <p:strVal val="visible"/>
                                      </p:to>
                                    </p:set>
                                    <p:anim calcmode="lin" valueType="num">
                                      <p:cBhvr>
                                        <p:cTn id="15" dur="1000" fill="hold"/>
                                        <p:tgtEl>
                                          <p:spTgt spid="19456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19456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19456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1945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E36AF68-BE04-4FDE-8855-95CFF0FCA5E7}"/>
              </a:ext>
            </a:extLst>
          </p:cNvPr>
          <p:cNvSpPr txBox="1">
            <a:spLocks/>
          </p:cNvSpPr>
          <p:nvPr/>
        </p:nvSpPr>
        <p:spPr bwMode="auto">
          <a:xfrm>
            <a:off x="-152400" y="141072"/>
            <a:ext cx="12344400" cy="6692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Authentic Robust promises are the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interest</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 on social </a:t>
            </a:r>
            <a:r>
              <a:rPr kumimoji="0" lang="en-US" sz="2800" b="0" i="1"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capital </a:t>
            </a:r>
            <a:r>
              <a:rPr kumimoji="0" lang="en-US" sz="2800" b="0"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rPr>
              <a:t>accrued</a:t>
            </a:r>
            <a:endParaRPr kumimoji="0" lang="en-US" sz="3600" b="1" i="0" u="none" strike="noStrike" kern="0" cap="none" spc="0" normalizeH="0" baseline="0" noProof="0" dirty="0">
              <a:ln>
                <a:noFill/>
              </a:ln>
              <a:solidFill>
                <a:srgbClr val="FFFF00"/>
              </a:solidFill>
              <a:effectLst>
                <a:outerShdw blurRad="38100" dist="38100" dir="2700000" algn="tl">
                  <a:srgbClr val="000000"/>
                </a:outerShdw>
              </a:effectLst>
              <a:uLnTx/>
              <a:uFillTx/>
              <a:latin typeface="Tahoma"/>
              <a:ea typeface="+mj-ea"/>
              <a:cs typeface="Arial"/>
            </a:endParaRPr>
          </a:p>
        </p:txBody>
      </p:sp>
      <p:sp>
        <p:nvSpPr>
          <p:cNvPr id="5" name="Content Placeholder 2">
            <a:extLst>
              <a:ext uri="{FF2B5EF4-FFF2-40B4-BE49-F238E27FC236}">
                <a16:creationId xmlns:a16="http://schemas.microsoft.com/office/drawing/2014/main" id="{1F3F6AC9-9EFA-4888-964D-CA76927AED55}"/>
              </a:ext>
            </a:extLst>
          </p:cNvPr>
          <p:cNvSpPr>
            <a:spLocks noGrp="1"/>
          </p:cNvSpPr>
          <p:nvPr>
            <p:ph sz="half" idx="1"/>
          </p:nvPr>
        </p:nvSpPr>
        <p:spPr>
          <a:xfrm>
            <a:off x="218017" y="1336445"/>
            <a:ext cx="11887200" cy="1948988"/>
          </a:xfrm>
          <a:ln w="44450">
            <a:solidFill>
              <a:schemeClr val="tx1"/>
            </a:solidFill>
          </a:ln>
        </p:spPr>
        <p:txBody>
          <a:bodyPr/>
          <a:lstStyle/>
          <a:p>
            <a:r>
              <a:rPr lang="en-US" dirty="0"/>
              <a:t> Shared Purpose with one’s collaborators</a:t>
            </a:r>
          </a:p>
          <a:p>
            <a:r>
              <a:rPr lang="en-US" dirty="0"/>
              <a:t> </a:t>
            </a:r>
            <a:r>
              <a:rPr lang="en-US" dirty="0">
                <a:highlight>
                  <a:srgbClr val="000000"/>
                </a:highlight>
              </a:rPr>
              <a:t>Understanding of one’s collaborators – </a:t>
            </a:r>
            <a:r>
              <a:rPr lang="en-US" sz="2800" dirty="0">
                <a:highlight>
                  <a:srgbClr val="000000"/>
                </a:highlight>
              </a:rPr>
              <a:t>contribution &amp; knowledge</a:t>
            </a:r>
            <a:endParaRPr lang="en-US" dirty="0">
              <a:highlight>
                <a:srgbClr val="000000"/>
              </a:highlight>
            </a:endParaRPr>
          </a:p>
          <a:p>
            <a:r>
              <a:rPr lang="en-US" dirty="0">
                <a:highlight>
                  <a:srgbClr val="000000"/>
                </a:highlight>
              </a:rPr>
              <a:t> Valuing one’s collaborators – </a:t>
            </a:r>
            <a:r>
              <a:rPr lang="en-US" sz="2800" dirty="0">
                <a:highlight>
                  <a:srgbClr val="000000"/>
                </a:highlight>
              </a:rPr>
              <a:t>contribution &amp; knowledge</a:t>
            </a:r>
            <a:endParaRPr lang="en-US" dirty="0">
              <a:highlight>
                <a:srgbClr val="000000"/>
              </a:highlight>
            </a:endParaRPr>
          </a:p>
        </p:txBody>
      </p:sp>
      <p:sp>
        <p:nvSpPr>
          <p:cNvPr id="7" name="Content Placeholder 3">
            <a:extLst>
              <a:ext uri="{FF2B5EF4-FFF2-40B4-BE49-F238E27FC236}">
                <a16:creationId xmlns:a16="http://schemas.microsoft.com/office/drawing/2014/main" id="{5E3B67B7-FA33-4C02-BB1D-34239F5209DC}"/>
              </a:ext>
            </a:extLst>
          </p:cNvPr>
          <p:cNvSpPr txBox="1">
            <a:spLocks/>
          </p:cNvSpPr>
          <p:nvPr/>
        </p:nvSpPr>
        <p:spPr>
          <a:xfrm>
            <a:off x="4348223" y="3584986"/>
            <a:ext cx="4743450" cy="3123507"/>
          </a:xfrm>
          <a:prstGeom prst="rect">
            <a:avLst/>
          </a:prstGeom>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Communication that is - </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Frequent</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Timely</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Accurate</a:t>
            </a:r>
          </a:p>
          <a:p>
            <a:pPr marL="342900" marR="0" lvl="0" indent="-342900" algn="l" defTabSz="914400" rtl="0" eaLnBrk="1" fontAlgn="base" latinLnBrk="0" hangingPunct="1">
              <a:lnSpc>
                <a:spcPct val="100000"/>
              </a:lnSpc>
              <a:spcBef>
                <a:spcPct val="20000"/>
              </a:spcBef>
              <a:spcAft>
                <a:spcPct val="0"/>
              </a:spcAft>
              <a:buClr>
                <a:srgbClr val="A3C145"/>
              </a:buClr>
              <a:buSzPct val="80000"/>
              <a:buFont typeface="Arial" charset="0"/>
              <a:buChar char="►"/>
              <a:tabLst/>
              <a:defRPr/>
            </a:pPr>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 Problem-solving</a:t>
            </a:r>
          </a:p>
        </p:txBody>
      </p:sp>
      <p:sp>
        <p:nvSpPr>
          <p:cNvPr id="8" name="Arrow: Bent 7">
            <a:extLst>
              <a:ext uri="{FF2B5EF4-FFF2-40B4-BE49-F238E27FC236}">
                <a16:creationId xmlns:a16="http://schemas.microsoft.com/office/drawing/2014/main" id="{433261F5-B039-4929-AAB7-6DE8C167435F}"/>
              </a:ext>
            </a:extLst>
          </p:cNvPr>
          <p:cNvSpPr/>
          <p:nvPr/>
        </p:nvSpPr>
        <p:spPr>
          <a:xfrm flipV="1">
            <a:off x="746413" y="3271751"/>
            <a:ext cx="2971800" cy="2249804"/>
          </a:xfrm>
          <a:prstGeom prst="bentArrow">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Tahoma"/>
              <a:ea typeface="+mn-ea"/>
              <a:cs typeface="Arial"/>
            </a:endParaRPr>
          </a:p>
        </p:txBody>
      </p:sp>
      <p:sp>
        <p:nvSpPr>
          <p:cNvPr id="6" name="Content Placeholder 3">
            <a:extLst>
              <a:ext uri="{FF2B5EF4-FFF2-40B4-BE49-F238E27FC236}">
                <a16:creationId xmlns:a16="http://schemas.microsoft.com/office/drawing/2014/main" id="{BEFF96DB-D061-4073-8D77-6F6FB2C96280}"/>
              </a:ext>
            </a:extLst>
          </p:cNvPr>
          <p:cNvSpPr txBox="1">
            <a:spLocks/>
          </p:cNvSpPr>
          <p:nvPr/>
        </p:nvSpPr>
        <p:spPr>
          <a:xfrm>
            <a:off x="4348222" y="3572568"/>
            <a:ext cx="5373461" cy="3135925"/>
          </a:xfrm>
          <a:prstGeom prst="rect">
            <a:avLst/>
          </a:prstGeom>
          <a:solidFill>
            <a:schemeClr val="bg1">
              <a:lumMod val="50000"/>
            </a:schemeClr>
          </a:solidFill>
          <a:ln w="44450">
            <a:solidFill>
              <a:schemeClr val="tx1"/>
            </a:solidFill>
          </a:ln>
        </p:spPr>
        <p:txBody>
          <a:bodyPr/>
          <a:lst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a:lstStyle>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endParaRPr kumimoji="0" lang="en-US" sz="2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endParaRPr>
          </a:p>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GOOD</a:t>
            </a:r>
          </a:p>
          <a:p>
            <a:pPr marL="0" marR="0" lvl="0" indent="0" algn="ctr" defTabSz="914400" rtl="0" eaLnBrk="1" fontAlgn="base" latinLnBrk="0" hangingPunct="1">
              <a:lnSpc>
                <a:spcPct val="100000"/>
              </a:lnSpc>
              <a:spcBef>
                <a:spcPct val="20000"/>
              </a:spcBef>
              <a:spcAft>
                <a:spcPct val="0"/>
              </a:spcAft>
              <a:buClr>
                <a:srgbClr val="A3C145"/>
              </a:buClr>
              <a:buSzPct val="80000"/>
              <a:buFont typeface="Arial" charset="0"/>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Arial"/>
              </a:rPr>
              <a:t>RELATIONSHIPS</a:t>
            </a:r>
          </a:p>
        </p:txBody>
      </p:sp>
    </p:spTree>
    <p:extLst>
      <p:ext uri="{BB962C8B-B14F-4D97-AF65-F5344CB8AC3E}">
        <p14:creationId xmlns:p14="http://schemas.microsoft.com/office/powerpoint/2010/main" val="167177145"/>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1825625" y="115888"/>
            <a:ext cx="8540750" cy="1143000"/>
          </a:xfrm>
        </p:spPr>
        <p:txBody>
          <a:bodyPr/>
          <a:lstStyle/>
          <a:p>
            <a:pPr eaLnBrk="1" hangingPunct="1">
              <a:defRPr/>
            </a:pPr>
            <a:r>
              <a:rPr lang="en-GB" dirty="0"/>
              <a:t>The Nature of Managerial Work</a:t>
            </a:r>
          </a:p>
        </p:txBody>
      </p:sp>
      <p:sp>
        <p:nvSpPr>
          <p:cNvPr id="147459" name="Rectangle 3"/>
          <p:cNvSpPr>
            <a:spLocks noGrp="1" noRot="1" noChangeArrowheads="1"/>
          </p:cNvSpPr>
          <p:nvPr>
            <p:ph idx="1"/>
          </p:nvPr>
        </p:nvSpPr>
        <p:spPr>
          <a:xfrm>
            <a:off x="1825626" y="1268414"/>
            <a:ext cx="8842375" cy="4498975"/>
          </a:xfrm>
        </p:spPr>
        <p:txBody>
          <a:bodyPr/>
          <a:lstStyle/>
          <a:p>
            <a:pPr eaLnBrk="1" hangingPunct="1">
              <a:defRPr/>
            </a:pPr>
            <a:r>
              <a:rPr lang="en-GB" dirty="0"/>
              <a:t>An organisation is a collaborative system which is grounded in </a:t>
            </a:r>
            <a:r>
              <a:rPr lang="en-GB" dirty="0">
                <a:solidFill>
                  <a:srgbClr val="FFFF00"/>
                </a:solidFill>
              </a:rPr>
              <a:t>trust</a:t>
            </a:r>
          </a:p>
          <a:p>
            <a:pPr eaLnBrk="1" hangingPunct="1">
              <a:defRPr/>
            </a:pPr>
            <a:r>
              <a:rPr lang="en-GB" dirty="0">
                <a:solidFill>
                  <a:srgbClr val="FFFF00"/>
                </a:solidFill>
              </a:rPr>
              <a:t>‘Trust’ </a:t>
            </a:r>
            <a:r>
              <a:rPr lang="en-GB" dirty="0"/>
              <a:t>is the great simplifier </a:t>
            </a:r>
          </a:p>
          <a:p>
            <a:pPr eaLnBrk="1" hangingPunct="1">
              <a:defRPr/>
            </a:pPr>
            <a:r>
              <a:rPr lang="en-GB" dirty="0">
                <a:solidFill>
                  <a:srgbClr val="FFFF00"/>
                </a:solidFill>
              </a:rPr>
              <a:t>‘Trust’ </a:t>
            </a:r>
            <a:r>
              <a:rPr lang="en-GB" dirty="0"/>
              <a:t>enables the avoidance of the potentially paralyzing complexity of purposive collective endeavour.</a:t>
            </a:r>
          </a:p>
          <a:p>
            <a:pPr eaLnBrk="1" hangingPunct="1">
              <a:defRPr/>
            </a:pPr>
            <a:endParaRPr lang="en-GB" dirty="0"/>
          </a:p>
          <a:p>
            <a:pPr eaLnBrk="1" hangingPunct="1">
              <a:defRPr/>
            </a:pPr>
            <a:endParaRPr lang="en-GB" dirty="0"/>
          </a:p>
          <a:p>
            <a:pPr eaLnBrk="1" hangingPunct="1">
              <a:defRPr/>
            </a:pPr>
            <a:endParaRPr lang="en-GB" dirty="0"/>
          </a:p>
        </p:txBody>
      </p:sp>
      <p:pic>
        <p:nvPicPr>
          <p:cNvPr id="363524" name="Picture 4" descr="MCj0332500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9150" y="4624389"/>
            <a:ext cx="5905500"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182118"/>
      </p:ext>
    </p:extLst>
  </p:cSld>
  <p:clrMapOvr>
    <a:masterClrMapping/>
  </p:clrMapOvr>
  <p:transition>
    <p:diamon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rrow: Curved Right 3">
            <a:extLst>
              <a:ext uri="{FF2B5EF4-FFF2-40B4-BE49-F238E27FC236}">
                <a16:creationId xmlns:a16="http://schemas.microsoft.com/office/drawing/2014/main" id="{0C144D64-9460-47B9-B4A4-A28BFC6DE661}"/>
              </a:ext>
            </a:extLst>
          </p:cNvPr>
          <p:cNvSpPr/>
          <p:nvPr/>
        </p:nvSpPr>
        <p:spPr>
          <a:xfrm>
            <a:off x="2005004" y="1724026"/>
            <a:ext cx="1681167" cy="435133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Arrow: Curved Right 5">
            <a:extLst>
              <a:ext uri="{FF2B5EF4-FFF2-40B4-BE49-F238E27FC236}">
                <a16:creationId xmlns:a16="http://schemas.microsoft.com/office/drawing/2014/main" id="{1E1A8FA5-3885-425E-B606-73B8F4038973}"/>
              </a:ext>
            </a:extLst>
          </p:cNvPr>
          <p:cNvSpPr/>
          <p:nvPr/>
        </p:nvSpPr>
        <p:spPr>
          <a:xfrm flipH="1" flipV="1">
            <a:off x="7541095" y="1613332"/>
            <a:ext cx="1929471" cy="421611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FA21FA57-2808-482B-B8D8-320A6DB8B97C}"/>
              </a:ext>
            </a:extLst>
          </p:cNvPr>
          <p:cNvSpPr txBox="1"/>
          <p:nvPr/>
        </p:nvSpPr>
        <p:spPr>
          <a:xfrm>
            <a:off x="383792" y="3429000"/>
            <a:ext cx="3053849" cy="584775"/>
          </a:xfrm>
          <a:prstGeom prst="rect">
            <a:avLst/>
          </a:prstGeom>
          <a:solidFill>
            <a:schemeClr val="bg1"/>
          </a:solidFill>
          <a:ln>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Promises fulfilled</a:t>
            </a:r>
          </a:p>
        </p:txBody>
      </p:sp>
      <p:sp>
        <p:nvSpPr>
          <p:cNvPr id="10" name="TextBox 9">
            <a:extLst>
              <a:ext uri="{FF2B5EF4-FFF2-40B4-BE49-F238E27FC236}">
                <a16:creationId xmlns:a16="http://schemas.microsoft.com/office/drawing/2014/main" id="{6CD36BE5-5C22-4B22-A22D-1E69E99BF5D5}"/>
              </a:ext>
            </a:extLst>
          </p:cNvPr>
          <p:cNvSpPr txBox="1"/>
          <p:nvPr/>
        </p:nvSpPr>
        <p:spPr>
          <a:xfrm>
            <a:off x="4233821" y="1570328"/>
            <a:ext cx="2856616" cy="584775"/>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Promises made</a:t>
            </a:r>
          </a:p>
        </p:txBody>
      </p:sp>
      <p:sp>
        <p:nvSpPr>
          <p:cNvPr id="15" name="TextBox 14">
            <a:extLst>
              <a:ext uri="{FF2B5EF4-FFF2-40B4-BE49-F238E27FC236}">
                <a16:creationId xmlns:a16="http://schemas.microsoft.com/office/drawing/2014/main" id="{15A7AAAA-FF11-4ECD-864A-E9D93287D6C6}"/>
              </a:ext>
            </a:extLst>
          </p:cNvPr>
          <p:cNvSpPr txBox="1"/>
          <p:nvPr/>
        </p:nvSpPr>
        <p:spPr>
          <a:xfrm>
            <a:off x="3686171" y="5348428"/>
            <a:ext cx="3951916" cy="830997"/>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Authentic trust</a:t>
            </a:r>
          </a:p>
        </p:txBody>
      </p:sp>
      <p:sp>
        <p:nvSpPr>
          <p:cNvPr id="18" name="TextBox 17">
            <a:extLst>
              <a:ext uri="{FF2B5EF4-FFF2-40B4-BE49-F238E27FC236}">
                <a16:creationId xmlns:a16="http://schemas.microsoft.com/office/drawing/2014/main" id="{185DB4F8-F4E0-42BC-92E0-82B9470601EC}"/>
              </a:ext>
            </a:extLst>
          </p:cNvPr>
          <p:cNvSpPr txBox="1"/>
          <p:nvPr/>
        </p:nvSpPr>
        <p:spPr>
          <a:xfrm>
            <a:off x="3838432" y="3182778"/>
            <a:ext cx="3436144"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2060"/>
                </a:solidFill>
                <a:effectLst/>
                <a:uLnTx/>
                <a:uFillTx/>
                <a:latin typeface="Calibri" panose="020F0502020204030204"/>
                <a:ea typeface="+mn-ea"/>
                <a:cs typeface="+mn-cs"/>
              </a:rPr>
              <a:t>The virtuous circle of promises</a:t>
            </a:r>
          </a:p>
        </p:txBody>
      </p:sp>
      <p:sp>
        <p:nvSpPr>
          <p:cNvPr id="19" name="TextBox 18">
            <a:extLst>
              <a:ext uri="{FF2B5EF4-FFF2-40B4-BE49-F238E27FC236}">
                <a16:creationId xmlns:a16="http://schemas.microsoft.com/office/drawing/2014/main" id="{F0BA63AC-7BF0-4E18-A18A-78212F6D2696}"/>
              </a:ext>
            </a:extLst>
          </p:cNvPr>
          <p:cNvSpPr txBox="1"/>
          <p:nvPr/>
        </p:nvSpPr>
        <p:spPr>
          <a:xfrm>
            <a:off x="7765992" y="3383318"/>
            <a:ext cx="2999347" cy="584775"/>
          </a:xfrm>
          <a:prstGeom prst="rect">
            <a:avLst/>
          </a:prstGeom>
          <a:solidFill>
            <a:schemeClr val="bg1"/>
          </a:solidFill>
          <a:ln>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Promises shaped</a:t>
            </a:r>
          </a:p>
        </p:txBody>
      </p:sp>
      <p:sp>
        <p:nvSpPr>
          <p:cNvPr id="20" name="TextBox 19">
            <a:extLst>
              <a:ext uri="{FF2B5EF4-FFF2-40B4-BE49-F238E27FC236}">
                <a16:creationId xmlns:a16="http://schemas.microsoft.com/office/drawing/2014/main" id="{9B66E8ED-C407-4422-8557-7FFFC8556E60}"/>
              </a:ext>
            </a:extLst>
          </p:cNvPr>
          <p:cNvSpPr txBox="1"/>
          <p:nvPr/>
        </p:nvSpPr>
        <p:spPr>
          <a:xfrm>
            <a:off x="2410319" y="197859"/>
            <a:ext cx="6792950"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black"/>
                </a:solidFill>
                <a:effectLst/>
                <a:uLnTx/>
                <a:uFillTx/>
                <a:latin typeface="Calibri" panose="020F0502020204030204"/>
                <a:ea typeface="+mn-ea"/>
                <a:cs typeface="+mn-cs"/>
              </a:rPr>
              <a:t>BUT NOT BLIND TRUST!</a:t>
            </a:r>
          </a:p>
        </p:txBody>
      </p:sp>
      <p:pic>
        <p:nvPicPr>
          <p:cNvPr id="21" name="Picture 20">
            <a:extLst>
              <a:ext uri="{FF2B5EF4-FFF2-40B4-BE49-F238E27FC236}">
                <a16:creationId xmlns:a16="http://schemas.microsoft.com/office/drawing/2014/main" id="{9CCBDE9B-BA31-4553-A353-2B6611AF29A7}"/>
              </a:ext>
            </a:extLst>
          </p:cNvPr>
          <p:cNvPicPr>
            <a:picLocks noChangeAspect="1"/>
          </p:cNvPicPr>
          <p:nvPr/>
        </p:nvPicPr>
        <p:blipFill>
          <a:blip r:embed="rId2"/>
          <a:stretch>
            <a:fillRect/>
          </a:stretch>
        </p:blipFill>
        <p:spPr>
          <a:xfrm>
            <a:off x="172525" y="4858987"/>
            <a:ext cx="1334376" cy="1940909"/>
          </a:xfrm>
          <a:prstGeom prst="rect">
            <a:avLst/>
          </a:prstGeom>
        </p:spPr>
      </p:pic>
      <p:sp>
        <p:nvSpPr>
          <p:cNvPr id="22" name="Rectangle 1">
            <a:extLst>
              <a:ext uri="{FF2B5EF4-FFF2-40B4-BE49-F238E27FC236}">
                <a16:creationId xmlns:a16="http://schemas.microsoft.com/office/drawing/2014/main" id="{E1A69117-A10B-48ED-93CA-217CDB6BD2D0}"/>
              </a:ext>
            </a:extLst>
          </p:cNvPr>
          <p:cNvSpPr>
            <a:spLocks noChangeArrowheads="1"/>
          </p:cNvSpPr>
          <p:nvPr/>
        </p:nvSpPr>
        <p:spPr bwMode="auto">
          <a:xfrm>
            <a:off x="7962973" y="6257836"/>
            <a:ext cx="4231146" cy="6001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333333"/>
                </a:solidFill>
                <a:effectLst/>
                <a:uLnTx/>
                <a:uFillTx/>
                <a:latin typeface="Helvetica Neue"/>
                <a:ea typeface="+mn-ea"/>
                <a:cs typeface="+mn-cs"/>
              </a:rPr>
              <a:t>Building Trust : In Business, Politics, Relationships, and Life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777777"/>
                </a:solidFill>
                <a:effectLst/>
                <a:uLnTx/>
                <a:uFillTx/>
                <a:latin typeface="Helvetica Neue"/>
                <a:ea typeface="+mn-ea"/>
                <a:cs typeface="+mn-cs"/>
              </a:rPr>
              <a:t>by</a:t>
            </a:r>
            <a:r>
              <a:rPr kumimoji="0" lang="en-US" altLang="en-US" sz="1000" b="0" i="0" u="none" strike="noStrike" kern="1200" cap="none" spc="0" normalizeH="0" baseline="0" noProof="0" dirty="0">
                <a:ln>
                  <a:noFill/>
                </a:ln>
                <a:solidFill>
                  <a:srgbClr val="777777"/>
                </a:solidFill>
                <a:effectLst/>
                <a:uLnTx/>
                <a:uFillTx/>
                <a:latin typeface="Helvetica Neue"/>
                <a:ea typeface="+mn-ea"/>
                <a:cs typeface="+mn-cs"/>
              </a:rPr>
              <a:t> </a:t>
            </a:r>
            <a:r>
              <a:rPr kumimoji="0" lang="en-US" altLang="en-US" sz="1400" b="0" i="0" u="none" strike="noStrike" kern="1200" cap="none" spc="0" normalizeH="0" baseline="0" noProof="0" dirty="0">
                <a:ln>
                  <a:noFill/>
                </a:ln>
                <a:solidFill>
                  <a:srgbClr val="333333"/>
                </a:solidFill>
                <a:effectLst/>
                <a:uLnTx/>
                <a:uFillTx/>
                <a:latin typeface="Helvetica Neue"/>
                <a:ea typeface="+mn-ea"/>
                <a:cs typeface="+mn-cs"/>
                <a:hlinkClick r:id="rId3"/>
              </a:rPr>
              <a:t>Fernando Flores</a:t>
            </a:r>
            <a:r>
              <a:rPr kumimoji="0" lang="en-US" altLang="en-US" sz="1400" b="0" i="0" u="none" strike="noStrike" kern="1200" cap="none" spc="0" normalizeH="0" baseline="0" noProof="0" dirty="0">
                <a:ln>
                  <a:noFill/>
                </a:ln>
                <a:solidFill>
                  <a:srgbClr val="777777"/>
                </a:solidFill>
                <a:effectLst/>
                <a:uLnTx/>
                <a:uFillTx/>
                <a:latin typeface="Helvetica Neue"/>
                <a:ea typeface="+mn-ea"/>
                <a:cs typeface="+mn-cs"/>
              </a:rPr>
              <a:t>, </a:t>
            </a:r>
            <a:r>
              <a:rPr kumimoji="0" lang="en-US" altLang="en-US" sz="1400" b="0" i="0" u="none" strike="noStrike" kern="1200" cap="none" spc="0" normalizeH="0" baseline="0" noProof="0" dirty="0">
                <a:ln>
                  <a:noFill/>
                </a:ln>
                <a:solidFill>
                  <a:srgbClr val="333333"/>
                </a:solidFill>
                <a:effectLst/>
                <a:uLnTx/>
                <a:uFillTx/>
                <a:latin typeface="Helvetica Neue"/>
                <a:ea typeface="+mn-ea"/>
                <a:cs typeface="+mn-cs"/>
                <a:hlinkClick r:id="rId4"/>
              </a:rPr>
              <a:t>Robert C. Solomon</a:t>
            </a:r>
            <a:endParaRPr kumimoji="0" lang="en-US" altLang="en-US" sz="28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9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59497478"/>
      </p:ext>
    </p:extLst>
  </p:cSld>
  <p:clrMapOvr>
    <a:masterClrMapping/>
  </p:clrMapOvr>
  <p:transition>
    <p:diamond/>
  </p:transition>
</p:sld>
</file>

<file path=ppt/theme/theme1.xml><?xml version="1.0" encoding="utf-8"?>
<a:theme xmlns:a="http://schemas.openxmlformats.org/drawingml/2006/main" name="Theme3">
  <a:themeElements>
    <a:clrScheme name="Compass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fontScheme name="Compass">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mpass 1">
        <a:dk1>
          <a:srgbClr val="00007A"/>
        </a:dk1>
        <a:lt1>
          <a:srgbClr val="FFFFFF"/>
        </a:lt1>
        <a:dk2>
          <a:srgbClr val="000066"/>
        </a:dk2>
        <a:lt2>
          <a:srgbClr val="CCECFF"/>
        </a:lt2>
        <a:accent1>
          <a:srgbClr val="6F64C2"/>
        </a:accent1>
        <a:accent2>
          <a:srgbClr val="0089BA"/>
        </a:accent2>
        <a:accent3>
          <a:srgbClr val="AAAAB8"/>
        </a:accent3>
        <a:accent4>
          <a:srgbClr val="DADADA"/>
        </a:accent4>
        <a:accent5>
          <a:srgbClr val="BBB8DD"/>
        </a:accent5>
        <a:accent6>
          <a:srgbClr val="007CA8"/>
        </a:accent6>
        <a:hlink>
          <a:srgbClr val="66CCFF"/>
        </a:hlink>
        <a:folHlink>
          <a:srgbClr val="00CC99"/>
        </a:folHlink>
      </a:clrScheme>
      <a:clrMap bg1="dk2" tx1="lt1" bg2="dk1" tx2="lt2" accent1="accent1" accent2="accent2" accent3="accent3" accent4="accent4" accent5="accent5" accent6="accent6" hlink="hlink" folHlink="folHlink"/>
    </a:extraClrScheme>
    <a:extraClrScheme>
      <a:clrScheme name="Compass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clrMap bg1="dk2" tx1="lt1" bg2="dk1" tx2="lt2" accent1="accent1" accent2="accent2" accent3="accent3" accent4="accent4" accent5="accent5" accent6="accent6" hlink="hlink" folHlink="folHlink"/>
    </a:extraClrScheme>
    <a:extraClrScheme>
      <a:clrScheme name="Compass 3">
        <a:dk1>
          <a:srgbClr val="860000"/>
        </a:dk1>
        <a:lt1>
          <a:srgbClr val="FFFFFF"/>
        </a:lt1>
        <a:dk2>
          <a:srgbClr val="800000"/>
        </a:dk2>
        <a:lt2>
          <a:srgbClr val="FFFFCC"/>
        </a:lt2>
        <a:accent1>
          <a:srgbClr val="FF6600"/>
        </a:accent1>
        <a:accent2>
          <a:srgbClr val="FF9933"/>
        </a:accent2>
        <a:accent3>
          <a:srgbClr val="C0AAAA"/>
        </a:accent3>
        <a:accent4>
          <a:srgbClr val="DADADA"/>
        </a:accent4>
        <a:accent5>
          <a:srgbClr val="FFB8AA"/>
        </a:accent5>
        <a:accent6>
          <a:srgbClr val="E78A2D"/>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ompass 4">
        <a:dk1>
          <a:srgbClr val="676A5C"/>
        </a:dk1>
        <a:lt1>
          <a:srgbClr val="FFFFFF"/>
        </a:lt1>
        <a:dk2>
          <a:srgbClr val="686B5D"/>
        </a:dk2>
        <a:lt2>
          <a:srgbClr val="FFFFCC"/>
        </a:lt2>
        <a:accent1>
          <a:srgbClr val="CC6600"/>
        </a:accent1>
        <a:accent2>
          <a:srgbClr val="809EA8"/>
        </a:accent2>
        <a:accent3>
          <a:srgbClr val="B9BAB6"/>
        </a:accent3>
        <a:accent4>
          <a:srgbClr val="DADADA"/>
        </a:accent4>
        <a:accent5>
          <a:srgbClr val="E2B8AA"/>
        </a:accent5>
        <a:accent6>
          <a:srgbClr val="738F98"/>
        </a:accent6>
        <a:hlink>
          <a:srgbClr val="DDBF4F"/>
        </a:hlink>
        <a:folHlink>
          <a:srgbClr val="B7B6A3"/>
        </a:folHlink>
      </a:clrScheme>
      <a:clrMap bg1="dk2" tx1="lt1" bg2="dk1" tx2="lt2" accent1="accent1" accent2="accent2" accent3="accent3" accent4="accent4" accent5="accent5" accent6="accent6" hlink="hlink" folHlink="folHlink"/>
    </a:extraClrScheme>
    <a:extraClrScheme>
      <a:clrScheme name="Compass 5">
        <a:dk1>
          <a:srgbClr val="AC835E"/>
        </a:dk1>
        <a:lt1>
          <a:srgbClr val="FFFFFF"/>
        </a:lt1>
        <a:dk2>
          <a:srgbClr val="AE8764"/>
        </a:dk2>
        <a:lt2>
          <a:srgbClr val="FFFFCC"/>
        </a:lt2>
        <a:accent1>
          <a:srgbClr val="CC6600"/>
        </a:accent1>
        <a:accent2>
          <a:srgbClr val="FF5050"/>
        </a:accent2>
        <a:accent3>
          <a:srgbClr val="D3C3B8"/>
        </a:accent3>
        <a:accent4>
          <a:srgbClr val="DADADA"/>
        </a:accent4>
        <a:accent5>
          <a:srgbClr val="E2B8AA"/>
        </a:accent5>
        <a:accent6>
          <a:srgbClr val="E74848"/>
        </a:accent6>
        <a:hlink>
          <a:srgbClr val="FFCC99"/>
        </a:hlink>
        <a:folHlink>
          <a:srgbClr val="FF9966"/>
        </a:folHlink>
      </a:clrScheme>
      <a:clrMap bg1="dk2" tx1="lt1" bg2="dk1" tx2="lt2" accent1="accent1" accent2="accent2" accent3="accent3" accent4="accent4" accent5="accent5" accent6="accent6" hlink="hlink" folHlink="folHlink"/>
    </a:extraClrScheme>
    <a:extraClrScheme>
      <a:clrScheme name="Compass 6">
        <a:dk1>
          <a:srgbClr val="526133"/>
        </a:dk1>
        <a:lt1>
          <a:srgbClr val="FFFFFF"/>
        </a:lt1>
        <a:dk2>
          <a:srgbClr val="4E5D31"/>
        </a:dk2>
        <a:lt2>
          <a:srgbClr val="FFFFCC"/>
        </a:lt2>
        <a:accent1>
          <a:srgbClr val="99CC00"/>
        </a:accent1>
        <a:accent2>
          <a:srgbClr val="7A9505"/>
        </a:accent2>
        <a:accent3>
          <a:srgbClr val="B2B6AD"/>
        </a:accent3>
        <a:accent4>
          <a:srgbClr val="DADADA"/>
        </a:accent4>
        <a:accent5>
          <a:srgbClr val="CAE2AA"/>
        </a:accent5>
        <a:accent6>
          <a:srgbClr val="6E8704"/>
        </a:accent6>
        <a:hlink>
          <a:srgbClr val="FFCC00"/>
        </a:hlink>
        <a:folHlink>
          <a:srgbClr val="CCCC00"/>
        </a:folHlink>
      </a:clrScheme>
      <a:clrMap bg1="dk2" tx1="lt1" bg2="dk1" tx2="lt2" accent1="accent1" accent2="accent2" accent3="accent3" accent4="accent4" accent5="accent5" accent6="accent6" hlink="hlink" folHlink="folHlink"/>
    </a:extraClrScheme>
    <a:extraClrScheme>
      <a:clrScheme name="Compass 7">
        <a:dk1>
          <a:srgbClr val="000000"/>
        </a:dk1>
        <a:lt1>
          <a:srgbClr val="DDDCC5"/>
        </a:lt1>
        <a:dk2>
          <a:srgbClr val="95934B"/>
        </a:dk2>
        <a:lt2>
          <a:srgbClr val="DBDAC3"/>
        </a:lt2>
        <a:accent1>
          <a:srgbClr val="EAEBE1"/>
        </a:accent1>
        <a:accent2>
          <a:srgbClr val="9DB0B7"/>
        </a:accent2>
        <a:accent3>
          <a:srgbClr val="EBEBDF"/>
        </a:accent3>
        <a:accent4>
          <a:srgbClr val="000000"/>
        </a:accent4>
        <a:accent5>
          <a:srgbClr val="F3F3EE"/>
        </a:accent5>
        <a:accent6>
          <a:srgbClr val="8E9FA6"/>
        </a:accent6>
        <a:hlink>
          <a:srgbClr val="009900"/>
        </a:hlink>
        <a:folHlink>
          <a:srgbClr val="808000"/>
        </a:folHlink>
      </a:clrScheme>
      <a:clrMap bg1="lt1" tx1="dk1" bg2="lt2" tx2="dk2" accent1="accent1" accent2="accent2" accent3="accent3" accent4="accent4" accent5="accent5" accent6="accent6" hlink="hlink" folHlink="folHlink"/>
    </a:extraClrScheme>
    <a:extraClrScheme>
      <a:clrScheme name="Compass 8">
        <a:dk1>
          <a:srgbClr val="007E7B"/>
        </a:dk1>
        <a:lt1>
          <a:srgbClr val="FFFFFF"/>
        </a:lt1>
        <a:dk2>
          <a:srgbClr val="008080"/>
        </a:dk2>
        <a:lt2>
          <a:srgbClr val="FFFF99"/>
        </a:lt2>
        <a:accent1>
          <a:srgbClr val="33CCCC"/>
        </a:accent1>
        <a:accent2>
          <a:srgbClr val="00CC66"/>
        </a:accent2>
        <a:accent3>
          <a:srgbClr val="AAC0C0"/>
        </a:accent3>
        <a:accent4>
          <a:srgbClr val="DADADA"/>
        </a:accent4>
        <a:accent5>
          <a:srgbClr val="ADE2E2"/>
        </a:accent5>
        <a:accent6>
          <a:srgbClr val="00B95C"/>
        </a:accent6>
        <a:hlink>
          <a:srgbClr val="CCFFCC"/>
        </a:hlink>
        <a:folHlink>
          <a:srgbClr val="FFFFCC"/>
        </a:folHlink>
      </a:clrScheme>
      <a:clrMap bg1="dk2" tx1="lt1" bg2="dk1" tx2="lt2" accent1="accent1" accent2="accent2" accent3="accent3" accent4="accent4" accent5="accent5" accent6="accent6" hlink="hlink" folHlink="folHlink"/>
    </a:extraClrScheme>
    <a:extraClrScheme>
      <a:clrScheme name="Compass 9">
        <a:dk1>
          <a:srgbClr val="000000"/>
        </a:dk1>
        <a:lt1>
          <a:srgbClr val="FFFFFF"/>
        </a:lt1>
        <a:dk2>
          <a:srgbClr val="000000"/>
        </a:dk2>
        <a:lt2>
          <a:srgbClr val="FEFEFE"/>
        </a:lt2>
        <a:accent1>
          <a:srgbClr val="E1E1FF"/>
        </a:accent1>
        <a:accent2>
          <a:srgbClr val="D9FFF8"/>
        </a:accent2>
        <a:accent3>
          <a:srgbClr val="FFFFFF"/>
        </a:accent3>
        <a:accent4>
          <a:srgbClr val="000000"/>
        </a:accent4>
        <a:accent5>
          <a:srgbClr val="EEEEFF"/>
        </a:accent5>
        <a:accent6>
          <a:srgbClr val="C4E7E1"/>
        </a:accent6>
        <a:hlink>
          <a:srgbClr val="9966FF"/>
        </a:hlink>
        <a:folHlink>
          <a:srgbClr val="6666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Theme3">
  <a:themeElements>
    <a:clrScheme name="Compass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fontScheme name="Compass">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mpass 1">
        <a:dk1>
          <a:srgbClr val="00007A"/>
        </a:dk1>
        <a:lt1>
          <a:srgbClr val="FFFFFF"/>
        </a:lt1>
        <a:dk2>
          <a:srgbClr val="000066"/>
        </a:dk2>
        <a:lt2>
          <a:srgbClr val="CCECFF"/>
        </a:lt2>
        <a:accent1>
          <a:srgbClr val="6F64C2"/>
        </a:accent1>
        <a:accent2>
          <a:srgbClr val="0089BA"/>
        </a:accent2>
        <a:accent3>
          <a:srgbClr val="AAAAB8"/>
        </a:accent3>
        <a:accent4>
          <a:srgbClr val="DADADA"/>
        </a:accent4>
        <a:accent5>
          <a:srgbClr val="BBB8DD"/>
        </a:accent5>
        <a:accent6>
          <a:srgbClr val="007CA8"/>
        </a:accent6>
        <a:hlink>
          <a:srgbClr val="66CCFF"/>
        </a:hlink>
        <a:folHlink>
          <a:srgbClr val="00CC99"/>
        </a:folHlink>
      </a:clrScheme>
      <a:clrMap bg1="dk2" tx1="lt1" bg2="dk1" tx2="lt2" accent1="accent1" accent2="accent2" accent3="accent3" accent4="accent4" accent5="accent5" accent6="accent6" hlink="hlink" folHlink="folHlink"/>
    </a:extraClrScheme>
    <a:extraClrScheme>
      <a:clrScheme name="Compass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clrMap bg1="dk2" tx1="lt1" bg2="dk1" tx2="lt2" accent1="accent1" accent2="accent2" accent3="accent3" accent4="accent4" accent5="accent5" accent6="accent6" hlink="hlink" folHlink="folHlink"/>
    </a:extraClrScheme>
    <a:extraClrScheme>
      <a:clrScheme name="Compass 3">
        <a:dk1>
          <a:srgbClr val="860000"/>
        </a:dk1>
        <a:lt1>
          <a:srgbClr val="FFFFFF"/>
        </a:lt1>
        <a:dk2>
          <a:srgbClr val="800000"/>
        </a:dk2>
        <a:lt2>
          <a:srgbClr val="FFFFCC"/>
        </a:lt2>
        <a:accent1>
          <a:srgbClr val="FF6600"/>
        </a:accent1>
        <a:accent2>
          <a:srgbClr val="FF9933"/>
        </a:accent2>
        <a:accent3>
          <a:srgbClr val="C0AAAA"/>
        </a:accent3>
        <a:accent4>
          <a:srgbClr val="DADADA"/>
        </a:accent4>
        <a:accent5>
          <a:srgbClr val="FFB8AA"/>
        </a:accent5>
        <a:accent6>
          <a:srgbClr val="E78A2D"/>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ompass 4">
        <a:dk1>
          <a:srgbClr val="676A5C"/>
        </a:dk1>
        <a:lt1>
          <a:srgbClr val="FFFFFF"/>
        </a:lt1>
        <a:dk2>
          <a:srgbClr val="686B5D"/>
        </a:dk2>
        <a:lt2>
          <a:srgbClr val="FFFFCC"/>
        </a:lt2>
        <a:accent1>
          <a:srgbClr val="CC6600"/>
        </a:accent1>
        <a:accent2>
          <a:srgbClr val="809EA8"/>
        </a:accent2>
        <a:accent3>
          <a:srgbClr val="B9BAB6"/>
        </a:accent3>
        <a:accent4>
          <a:srgbClr val="DADADA"/>
        </a:accent4>
        <a:accent5>
          <a:srgbClr val="E2B8AA"/>
        </a:accent5>
        <a:accent6>
          <a:srgbClr val="738F98"/>
        </a:accent6>
        <a:hlink>
          <a:srgbClr val="DDBF4F"/>
        </a:hlink>
        <a:folHlink>
          <a:srgbClr val="B7B6A3"/>
        </a:folHlink>
      </a:clrScheme>
      <a:clrMap bg1="dk2" tx1="lt1" bg2="dk1" tx2="lt2" accent1="accent1" accent2="accent2" accent3="accent3" accent4="accent4" accent5="accent5" accent6="accent6" hlink="hlink" folHlink="folHlink"/>
    </a:extraClrScheme>
    <a:extraClrScheme>
      <a:clrScheme name="Compass 5">
        <a:dk1>
          <a:srgbClr val="AC835E"/>
        </a:dk1>
        <a:lt1>
          <a:srgbClr val="FFFFFF"/>
        </a:lt1>
        <a:dk2>
          <a:srgbClr val="AE8764"/>
        </a:dk2>
        <a:lt2>
          <a:srgbClr val="FFFFCC"/>
        </a:lt2>
        <a:accent1>
          <a:srgbClr val="CC6600"/>
        </a:accent1>
        <a:accent2>
          <a:srgbClr val="FF5050"/>
        </a:accent2>
        <a:accent3>
          <a:srgbClr val="D3C3B8"/>
        </a:accent3>
        <a:accent4>
          <a:srgbClr val="DADADA"/>
        </a:accent4>
        <a:accent5>
          <a:srgbClr val="E2B8AA"/>
        </a:accent5>
        <a:accent6>
          <a:srgbClr val="E74848"/>
        </a:accent6>
        <a:hlink>
          <a:srgbClr val="FFCC99"/>
        </a:hlink>
        <a:folHlink>
          <a:srgbClr val="FF9966"/>
        </a:folHlink>
      </a:clrScheme>
      <a:clrMap bg1="dk2" tx1="lt1" bg2="dk1" tx2="lt2" accent1="accent1" accent2="accent2" accent3="accent3" accent4="accent4" accent5="accent5" accent6="accent6" hlink="hlink" folHlink="folHlink"/>
    </a:extraClrScheme>
    <a:extraClrScheme>
      <a:clrScheme name="Compass 6">
        <a:dk1>
          <a:srgbClr val="526133"/>
        </a:dk1>
        <a:lt1>
          <a:srgbClr val="FFFFFF"/>
        </a:lt1>
        <a:dk2>
          <a:srgbClr val="4E5D31"/>
        </a:dk2>
        <a:lt2>
          <a:srgbClr val="FFFFCC"/>
        </a:lt2>
        <a:accent1>
          <a:srgbClr val="99CC00"/>
        </a:accent1>
        <a:accent2>
          <a:srgbClr val="7A9505"/>
        </a:accent2>
        <a:accent3>
          <a:srgbClr val="B2B6AD"/>
        </a:accent3>
        <a:accent4>
          <a:srgbClr val="DADADA"/>
        </a:accent4>
        <a:accent5>
          <a:srgbClr val="CAE2AA"/>
        </a:accent5>
        <a:accent6>
          <a:srgbClr val="6E8704"/>
        </a:accent6>
        <a:hlink>
          <a:srgbClr val="FFCC00"/>
        </a:hlink>
        <a:folHlink>
          <a:srgbClr val="CCCC00"/>
        </a:folHlink>
      </a:clrScheme>
      <a:clrMap bg1="dk2" tx1="lt1" bg2="dk1" tx2="lt2" accent1="accent1" accent2="accent2" accent3="accent3" accent4="accent4" accent5="accent5" accent6="accent6" hlink="hlink" folHlink="folHlink"/>
    </a:extraClrScheme>
    <a:extraClrScheme>
      <a:clrScheme name="Compass 7">
        <a:dk1>
          <a:srgbClr val="000000"/>
        </a:dk1>
        <a:lt1>
          <a:srgbClr val="DDDCC5"/>
        </a:lt1>
        <a:dk2>
          <a:srgbClr val="95934B"/>
        </a:dk2>
        <a:lt2>
          <a:srgbClr val="DBDAC3"/>
        </a:lt2>
        <a:accent1>
          <a:srgbClr val="EAEBE1"/>
        </a:accent1>
        <a:accent2>
          <a:srgbClr val="9DB0B7"/>
        </a:accent2>
        <a:accent3>
          <a:srgbClr val="EBEBDF"/>
        </a:accent3>
        <a:accent4>
          <a:srgbClr val="000000"/>
        </a:accent4>
        <a:accent5>
          <a:srgbClr val="F3F3EE"/>
        </a:accent5>
        <a:accent6>
          <a:srgbClr val="8E9FA6"/>
        </a:accent6>
        <a:hlink>
          <a:srgbClr val="009900"/>
        </a:hlink>
        <a:folHlink>
          <a:srgbClr val="808000"/>
        </a:folHlink>
      </a:clrScheme>
      <a:clrMap bg1="lt1" tx1="dk1" bg2="lt2" tx2="dk2" accent1="accent1" accent2="accent2" accent3="accent3" accent4="accent4" accent5="accent5" accent6="accent6" hlink="hlink" folHlink="folHlink"/>
    </a:extraClrScheme>
    <a:extraClrScheme>
      <a:clrScheme name="Compass 8">
        <a:dk1>
          <a:srgbClr val="007E7B"/>
        </a:dk1>
        <a:lt1>
          <a:srgbClr val="FFFFFF"/>
        </a:lt1>
        <a:dk2>
          <a:srgbClr val="008080"/>
        </a:dk2>
        <a:lt2>
          <a:srgbClr val="FFFF99"/>
        </a:lt2>
        <a:accent1>
          <a:srgbClr val="33CCCC"/>
        </a:accent1>
        <a:accent2>
          <a:srgbClr val="00CC66"/>
        </a:accent2>
        <a:accent3>
          <a:srgbClr val="AAC0C0"/>
        </a:accent3>
        <a:accent4>
          <a:srgbClr val="DADADA"/>
        </a:accent4>
        <a:accent5>
          <a:srgbClr val="ADE2E2"/>
        </a:accent5>
        <a:accent6>
          <a:srgbClr val="00B95C"/>
        </a:accent6>
        <a:hlink>
          <a:srgbClr val="CCFFCC"/>
        </a:hlink>
        <a:folHlink>
          <a:srgbClr val="FFFFCC"/>
        </a:folHlink>
      </a:clrScheme>
      <a:clrMap bg1="dk2" tx1="lt1" bg2="dk1" tx2="lt2" accent1="accent1" accent2="accent2" accent3="accent3" accent4="accent4" accent5="accent5" accent6="accent6" hlink="hlink" folHlink="folHlink"/>
    </a:extraClrScheme>
    <a:extraClrScheme>
      <a:clrScheme name="Compass 9">
        <a:dk1>
          <a:srgbClr val="000000"/>
        </a:dk1>
        <a:lt1>
          <a:srgbClr val="FFFFFF"/>
        </a:lt1>
        <a:dk2>
          <a:srgbClr val="000000"/>
        </a:dk2>
        <a:lt2>
          <a:srgbClr val="FEFEFE"/>
        </a:lt2>
        <a:accent1>
          <a:srgbClr val="E1E1FF"/>
        </a:accent1>
        <a:accent2>
          <a:srgbClr val="D9FFF8"/>
        </a:accent2>
        <a:accent3>
          <a:srgbClr val="FFFFFF"/>
        </a:accent3>
        <a:accent4>
          <a:srgbClr val="000000"/>
        </a:accent4>
        <a:accent5>
          <a:srgbClr val="EEEEFF"/>
        </a:accent5>
        <a:accent6>
          <a:srgbClr val="C4E7E1"/>
        </a:accent6>
        <a:hlink>
          <a:srgbClr val="9966FF"/>
        </a:hlink>
        <a:folHlink>
          <a:srgbClr val="6666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3531</Words>
  <Application>Microsoft Office PowerPoint</Application>
  <PresentationFormat>Widescreen</PresentationFormat>
  <Paragraphs>487</Paragraphs>
  <Slides>82</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82</vt:i4>
      </vt:variant>
    </vt:vector>
  </HeadingPairs>
  <TitlesOfParts>
    <vt:vector size="91" baseType="lpstr">
      <vt:lpstr>Arial</vt:lpstr>
      <vt:lpstr>Calibri</vt:lpstr>
      <vt:lpstr>Calibri Light</vt:lpstr>
      <vt:lpstr>Helvetica Neue</vt:lpstr>
      <vt:lpstr>Tahoma</vt:lpstr>
      <vt:lpstr>Wingdings</vt:lpstr>
      <vt:lpstr>Theme3</vt:lpstr>
      <vt:lpstr>2_Theme3</vt:lpstr>
      <vt:lpstr>Office Theme</vt:lpstr>
      <vt:lpstr>PowerPoint Presentation</vt:lpstr>
      <vt:lpstr>The Nature of Managerial Work</vt:lpstr>
      <vt:lpstr>PowerPoint Presentation</vt:lpstr>
      <vt:lpstr>The Nature of Managerial Work</vt:lpstr>
      <vt:lpstr>The Nature of Managerial Work</vt:lpstr>
      <vt:lpstr>The Nature of Managerial Work</vt:lpstr>
      <vt:lpstr>The Nature of Managerial Work</vt:lpstr>
      <vt:lpstr>Promises in the making</vt:lpstr>
      <vt:lpstr>The Dimensions of Promises</vt:lpstr>
      <vt:lpstr>The Dimensions of Promises</vt:lpstr>
      <vt:lpstr>The Dimensions of Promises</vt:lpstr>
      <vt:lpstr>Types of promises</vt:lpstr>
      <vt:lpstr>Types of promises</vt:lpstr>
      <vt:lpstr>Types of promises</vt:lpstr>
      <vt:lpstr>Types of promises</vt:lpstr>
      <vt:lpstr>The Nature of Managerial Work</vt:lpstr>
      <vt:lpstr>Managing-Organising - the shaping and sustaining of promises -</vt:lpstr>
      <vt:lpstr>The Nature of Managerial Work</vt:lpstr>
      <vt:lpstr>The Nature of Managerial Work</vt:lpstr>
      <vt:lpstr>The Nature of Managerial Work</vt:lpstr>
      <vt:lpstr>The Nature of Managerial Work</vt:lpstr>
      <vt:lpstr>Organization</vt:lpstr>
      <vt:lpstr>PowerPoint Presentation</vt:lpstr>
      <vt:lpstr>Promises exercise</vt:lpstr>
      <vt:lpstr>Properties of promises</vt:lpstr>
      <vt:lpstr>Properties of promises</vt:lpstr>
      <vt:lpstr>Properties of promises</vt:lpstr>
      <vt:lpstr>Properties of promises</vt:lpstr>
      <vt:lpstr>Properties of promises</vt:lpstr>
      <vt:lpstr>Properties of commissions</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PowerPoint Presentation</vt:lpstr>
      <vt:lpstr>THE PARADOX OF TRUST</vt:lpstr>
      <vt:lpstr>THE PARADOX OF TRUST</vt:lpstr>
      <vt:lpstr>PowerPoint Presentation</vt:lpstr>
      <vt:lpstr>The Nature of Managerial Work</vt:lpstr>
      <vt:lpstr>PowerPoint Presentation</vt:lpstr>
      <vt:lpstr>The Nature of Managerial Work</vt:lpstr>
      <vt:lpstr>The Nature of Managerial Work</vt:lpstr>
      <vt:lpstr>The Nature of Managerial Work</vt:lpstr>
      <vt:lpstr>The Nature of Managerial Work</vt:lpstr>
      <vt:lpstr>The Nature of Managerial Work</vt:lpstr>
      <vt:lpstr>The Nature of Managerial Work</vt:lpstr>
      <vt:lpstr>PowerPoint Presentation</vt:lpstr>
      <vt:lpstr>Sustaining commissions</vt:lpstr>
      <vt:lpstr>The Nature of Managerial Work</vt:lpstr>
      <vt:lpstr>The Nature of Managerial Work</vt:lpstr>
      <vt:lpstr>Paradoxes of Organizing</vt:lpstr>
      <vt:lpstr>The Nature of Managerial Work</vt:lpstr>
      <vt:lpstr>The Nature of Managerial Work</vt:lpstr>
      <vt:lpstr>A Paradox of Organizing</vt:lpstr>
      <vt:lpstr>PowerPoint Presentation</vt:lpstr>
      <vt:lpstr>The Nature of Managerial Work</vt:lpstr>
      <vt:lpstr>PowerPoint Presentation</vt:lpstr>
      <vt:lpstr>THE PARADOX OF TRUST</vt:lpstr>
      <vt:lpstr>The Nature of Managerial Work</vt:lpstr>
      <vt:lpstr>PowerPoint Presentation</vt:lpstr>
      <vt:lpstr>The Nature of Managerial Work</vt:lpstr>
      <vt:lpstr>The Nature of Managerial Work Promises are the currency of collaboration</vt:lpstr>
      <vt:lpstr>Relational Coordination* Authentic Robust promises are the interest on the social capital one accrues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BREAKOUT WORK ON RC</vt:lpstr>
      <vt:lpstr>PowerPoint Presentation</vt:lpstr>
      <vt:lpstr>PowerPoint Presentation</vt:lpstr>
      <vt:lpstr> MY RELATIONSHIP DEVELOPMENT PLANS</vt:lpstr>
      <vt:lpstr>The Nature of Managerial Work</vt:lpstr>
      <vt:lpstr>The Nature of Managerial Work Promises are the currency of collaboration</vt:lpstr>
      <vt:lpstr>PowerPoint Presentation</vt:lpstr>
      <vt:lpstr>The Nature of Managerial Work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Lenney</dc:creator>
  <cp:lastModifiedBy>Peter Lenney</cp:lastModifiedBy>
  <cp:revision>1</cp:revision>
  <dcterms:created xsi:type="dcterms:W3CDTF">2023-05-16T12:02:48Z</dcterms:created>
  <dcterms:modified xsi:type="dcterms:W3CDTF">2023-05-16T12:10:54Z</dcterms:modified>
</cp:coreProperties>
</file>